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5158" r:id="rId5"/>
  </p:sldMasterIdLst>
  <p:notesMasterIdLst>
    <p:notesMasterId r:id="rId31"/>
  </p:notesMasterIdLst>
  <p:sldIdLst>
    <p:sldId id="257" r:id="rId6"/>
    <p:sldId id="258" r:id="rId7"/>
    <p:sldId id="259" r:id="rId8"/>
    <p:sldId id="261" r:id="rId9"/>
    <p:sldId id="262" r:id="rId10"/>
    <p:sldId id="263" r:id="rId11"/>
    <p:sldId id="269" r:id="rId12"/>
    <p:sldId id="270" r:id="rId13"/>
    <p:sldId id="271" r:id="rId14"/>
    <p:sldId id="272" r:id="rId15"/>
    <p:sldId id="296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98" r:id="rId24"/>
    <p:sldId id="280" r:id="rId25"/>
    <p:sldId id="281" r:id="rId26"/>
    <p:sldId id="282" r:id="rId27"/>
    <p:sldId id="283" r:id="rId28"/>
    <p:sldId id="284" r:id="rId29"/>
    <p:sldId id="29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3750"/>
  </p:normalViewPr>
  <p:slideViewPr>
    <p:cSldViewPr>
      <p:cViewPr varScale="1">
        <p:scale>
          <a:sx n="67" d="100"/>
          <a:sy n="67" d="100"/>
        </p:scale>
        <p:origin x="17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82FFAF-30F5-F141-A37C-C06EDF5F2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DF2D006-B586-6D4A-B1EE-B9C4D2A87DF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1291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22E671F-06E4-394F-8CDF-BCB8ABC1C830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646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B77F2D2-A523-5144-A16C-D3DC24274118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7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2E1F55E-1938-1640-BDAE-CB8AAECFFE6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45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FC5BCA3-CC68-9746-9B9A-06FEA6A2E89A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4811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7D9D35-EBED-744E-999F-B1E5917380AD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316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F234F75-3C25-AE40-AD78-94EE8C10694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80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84E9616-12E3-4943-8774-ED979120280C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9654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1332AFD-3B12-EF4E-A52B-BC6F3B04B7B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301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7B2BCA6-B310-F440-B74A-38817B8520C9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012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046660-4308-C74A-9BF1-92B7F16DDB3B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79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FB077B5-7025-794C-A9E1-60E91A87610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6668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52E6DF2-A2FD-AD41-8BCF-912657694C1F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163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7F3C26F-3A4C-7643-A055-AFBE8B4FC564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5888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7FB1D88-9DE9-6B4B-903C-FA5093DE1581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18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598E7C7-F259-F64C-9D73-3887057CA214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49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7F1BAF1-C5EA-654A-B634-F3B4B150640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382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2EFC7D2-BA23-6A4C-B403-EEB31C27D88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96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45BA5FE-867C-A043-B997-6C48DAE277D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378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93AE95E-37F4-434C-B883-EC0134AFCD4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2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44619DA-1595-CA44-BE9F-233D1498DB5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501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27F59CB-80AB-E74B-8A02-F89F571988FA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964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D9D72E9E-F0F7-2B46-B8B1-D8BB14E58B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4211E-C685-9541-8ED6-F7F55BB4F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4211E-C685-9541-8ED6-F7F55BB4F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4211E-C685-9541-8ED6-F7F55BB4F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4211E-C685-9541-8ED6-F7F55BB4F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4211E-C685-9541-8ED6-F7F55BB4F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4211E-C685-9541-8ED6-F7F55BB4F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93062-E2DD-844A-8D31-51D434797B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1D032-6BE2-0F45-8398-9B9E676F41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DEC78-9694-A045-9819-34FF299E27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07F8A-67F2-3A44-84A4-68C3743145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6AAD8-354A-5C44-BC50-40FC357B8D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DC1E4-EE0E-DC4B-872F-77042BCDA0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AA49B-77D0-144D-B24C-5F66C54143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F66BC-EA51-C842-AF18-84BA1E4BCDC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EAEEB-B534-AE4E-9A38-0C98A3B0F1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47F87-072B-5D47-84AE-794BF60654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994211E-C685-9541-8ED6-F7F55BB4F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82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  <p:sldLayoutId id="2147485170" r:id="rId12"/>
    <p:sldLayoutId id="2147485171" r:id="rId13"/>
    <p:sldLayoutId id="2147485172" r:id="rId14"/>
    <p:sldLayoutId id="2147485173" r:id="rId15"/>
    <p:sldLayoutId id="2147485174" r:id="rId16"/>
    <p:sldLayoutId id="2147485175" r:id="rId17"/>
  </p:sldLayoutIdLst>
  <p:transition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What is </a:t>
            </a: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History Day</a:t>
            </a:r>
            <a:r>
              <a:rPr lang="en-US" altLang="en-US" sz="40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Calisto MT" charset="0"/>
              <a:buChar char="•"/>
              <a:defRPr/>
            </a:pPr>
            <a:r>
              <a:rPr lang="en-US" altLang="en-US" sz="32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Program that allows students to conduct research on a world, national, state, or local topic.</a:t>
            </a:r>
          </a:p>
          <a:p>
            <a:pPr marL="182880" indent="-182880" eaLnBrk="1" fontAlgn="auto" hangingPunct="1">
              <a:spcAft>
                <a:spcPts val="0"/>
              </a:spcAft>
              <a:buFont typeface="Calisto MT" charset="0"/>
              <a:buChar char="•"/>
              <a:defRPr/>
            </a:pPr>
            <a:r>
              <a:rPr lang="en-US" altLang="en-US" sz="32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This year’s theme: “Conflict and Compromise in History”</a:t>
            </a:r>
          </a:p>
          <a:p>
            <a:pPr marL="182880" indent="-182880" eaLnBrk="1" fontAlgn="auto" hangingPunct="1">
              <a:spcAft>
                <a:spcPts val="0"/>
              </a:spcAft>
              <a:buFont typeface="Calisto MT" charset="0"/>
              <a:buChar char="•"/>
              <a:defRPr/>
            </a:pPr>
            <a:r>
              <a:rPr lang="en-US" altLang="en-US" sz="32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“It is not just a day, it is an experience.</a:t>
            </a:r>
            <a:r>
              <a:rPr lang="ja-JP" altLang="en-US" sz="32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”</a:t>
            </a:r>
            <a:endParaRPr lang="en-US" altLang="en-US" sz="3200" dirty="0">
              <a:solidFill>
                <a:srgbClr val="19191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ChangeArrowheads="1"/>
          </p:cNvSpPr>
          <p:nvPr/>
        </p:nvSpPr>
        <p:spPr bwMode="auto">
          <a:xfrm>
            <a:off x="1672406" y="892175"/>
            <a:ext cx="1371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8130" name="Line 5"/>
          <p:cNvSpPr>
            <a:spLocks noChangeShapeType="1"/>
          </p:cNvSpPr>
          <p:nvPr/>
        </p:nvSpPr>
        <p:spPr bwMode="auto">
          <a:xfrm flipV="1">
            <a:off x="1672405" y="933450"/>
            <a:ext cx="1349730" cy="12541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914400" y="304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2084981" y="50165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/>
              <a:t>21.3</a:t>
            </a:r>
            <a:r>
              <a:rPr lang="ja-JP" altLang="en-US" sz="1600" dirty="0"/>
              <a:t>”</a:t>
            </a:r>
            <a:endParaRPr lang="en-US" altLang="en-US" dirty="0"/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 rot="5362247">
            <a:off x="2838451" y="1471848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21.3</a:t>
            </a:r>
            <a:r>
              <a:rPr lang="ja-JP" altLang="en-US" sz="1600"/>
              <a:t>”</a:t>
            </a:r>
            <a:endParaRPr lang="en-US" altLang="en-US"/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 rot="-2686409">
            <a:off x="2061105" y="1152973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30</a:t>
            </a:r>
            <a:r>
              <a:rPr lang="ja-JP" altLang="en-US" sz="1600" dirty="0"/>
              <a:t>”</a:t>
            </a:r>
            <a:endParaRPr lang="en-US" altLang="en-US" dirty="0"/>
          </a:p>
        </p:txBody>
      </p:sp>
      <p:sp>
        <p:nvSpPr>
          <p:cNvPr id="48135" name="Rectangle 10"/>
          <p:cNvSpPr>
            <a:spLocks noChangeArrowheads="1"/>
          </p:cNvSpPr>
          <p:nvPr/>
        </p:nvSpPr>
        <p:spPr bwMode="auto">
          <a:xfrm>
            <a:off x="1342395" y="2911475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8136" name="Rectangle 11"/>
          <p:cNvSpPr>
            <a:spLocks noChangeArrowheads="1"/>
          </p:cNvSpPr>
          <p:nvPr/>
        </p:nvSpPr>
        <p:spPr bwMode="auto">
          <a:xfrm>
            <a:off x="1943100" y="3673475"/>
            <a:ext cx="914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8137" name="Text Box 12"/>
          <p:cNvSpPr txBox="1">
            <a:spLocks noChangeArrowheads="1"/>
          </p:cNvSpPr>
          <p:nvPr/>
        </p:nvSpPr>
        <p:spPr bwMode="auto">
          <a:xfrm>
            <a:off x="1371600" y="25908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40</a:t>
            </a:r>
            <a:r>
              <a:rPr lang="ja-JP" altLang="en-US" sz="1600"/>
              <a:t>”</a:t>
            </a:r>
            <a:endParaRPr lang="en-US" altLang="en-US"/>
          </a:p>
        </p:txBody>
      </p:sp>
      <p:sp>
        <p:nvSpPr>
          <p:cNvPr id="48138" name="Line 13"/>
          <p:cNvSpPr>
            <a:spLocks noChangeShapeType="1"/>
          </p:cNvSpPr>
          <p:nvPr/>
        </p:nvSpPr>
        <p:spPr bwMode="auto">
          <a:xfrm flipH="1">
            <a:off x="1135012" y="2911475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Text Box 14"/>
          <p:cNvSpPr txBox="1">
            <a:spLocks noChangeArrowheads="1"/>
          </p:cNvSpPr>
          <p:nvPr/>
        </p:nvSpPr>
        <p:spPr bwMode="auto">
          <a:xfrm rot="-5503253">
            <a:off x="343546" y="3948852"/>
            <a:ext cx="1052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6 Ft</a:t>
            </a:r>
          </a:p>
        </p:txBody>
      </p:sp>
      <p:sp>
        <p:nvSpPr>
          <p:cNvPr id="48140" name="Oval 15"/>
          <p:cNvSpPr>
            <a:spLocks noChangeArrowheads="1"/>
          </p:cNvSpPr>
          <p:nvPr/>
        </p:nvSpPr>
        <p:spPr bwMode="auto">
          <a:xfrm>
            <a:off x="3505200" y="4648200"/>
            <a:ext cx="1219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8141" name="Line 16"/>
          <p:cNvSpPr>
            <a:spLocks noChangeShapeType="1"/>
          </p:cNvSpPr>
          <p:nvPr/>
        </p:nvSpPr>
        <p:spPr bwMode="auto">
          <a:xfrm>
            <a:off x="4114800" y="4648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Text Box 17"/>
          <p:cNvSpPr txBox="1">
            <a:spLocks noChangeArrowheads="1"/>
          </p:cNvSpPr>
          <p:nvPr/>
        </p:nvSpPr>
        <p:spPr bwMode="auto">
          <a:xfrm>
            <a:off x="3581400" y="5029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30</a:t>
            </a:r>
            <a:r>
              <a:rPr lang="ja-JP" altLang="en-US" sz="1400"/>
              <a:t>”</a:t>
            </a:r>
            <a:endParaRPr lang="en-US" altLang="en-US"/>
          </a:p>
        </p:txBody>
      </p:sp>
      <p:sp>
        <p:nvSpPr>
          <p:cNvPr id="48143" name="Rectangle 19"/>
          <p:cNvSpPr>
            <a:spLocks noChangeArrowheads="1"/>
          </p:cNvSpPr>
          <p:nvPr/>
        </p:nvSpPr>
        <p:spPr bwMode="auto">
          <a:xfrm>
            <a:off x="5638800" y="1066800"/>
            <a:ext cx="914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8144" name="Line 21"/>
          <p:cNvSpPr>
            <a:spLocks noChangeShapeType="1"/>
          </p:cNvSpPr>
          <p:nvPr/>
        </p:nvSpPr>
        <p:spPr bwMode="auto">
          <a:xfrm>
            <a:off x="6477000" y="1066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Line 22"/>
          <p:cNvSpPr>
            <a:spLocks noChangeShapeType="1"/>
          </p:cNvSpPr>
          <p:nvPr/>
        </p:nvSpPr>
        <p:spPr bwMode="auto">
          <a:xfrm>
            <a:off x="7315200" y="1447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23"/>
          <p:cNvSpPr>
            <a:spLocks noChangeShapeType="1"/>
          </p:cNvSpPr>
          <p:nvPr/>
        </p:nvSpPr>
        <p:spPr bwMode="auto">
          <a:xfrm>
            <a:off x="6553200" y="41148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Line 24"/>
          <p:cNvSpPr>
            <a:spLocks noChangeShapeType="1"/>
          </p:cNvSpPr>
          <p:nvPr/>
        </p:nvSpPr>
        <p:spPr bwMode="auto">
          <a:xfrm flipH="1">
            <a:off x="4800600" y="10668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Line 25"/>
          <p:cNvSpPr>
            <a:spLocks noChangeShapeType="1"/>
          </p:cNvSpPr>
          <p:nvPr/>
        </p:nvSpPr>
        <p:spPr bwMode="auto">
          <a:xfrm>
            <a:off x="4800600" y="1371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Line 26"/>
          <p:cNvSpPr>
            <a:spLocks noChangeShapeType="1"/>
          </p:cNvSpPr>
          <p:nvPr/>
        </p:nvSpPr>
        <p:spPr bwMode="auto">
          <a:xfrm flipV="1">
            <a:off x="4800600" y="4114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Line 27"/>
          <p:cNvSpPr>
            <a:spLocks noChangeShapeType="1"/>
          </p:cNvSpPr>
          <p:nvPr/>
        </p:nvSpPr>
        <p:spPr bwMode="auto">
          <a:xfrm>
            <a:off x="7620000" y="1219200"/>
            <a:ext cx="0" cy="3505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Line 28"/>
          <p:cNvSpPr>
            <a:spLocks noChangeShapeType="1"/>
          </p:cNvSpPr>
          <p:nvPr/>
        </p:nvSpPr>
        <p:spPr bwMode="auto">
          <a:xfrm>
            <a:off x="4800600" y="838200"/>
            <a:ext cx="2590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Text Box 29"/>
          <p:cNvSpPr txBox="1">
            <a:spLocks noChangeArrowheads="1"/>
          </p:cNvSpPr>
          <p:nvPr/>
        </p:nvSpPr>
        <p:spPr bwMode="auto">
          <a:xfrm>
            <a:off x="5867400" y="45720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40</a:t>
            </a:r>
            <a:r>
              <a:rPr lang="ja-JP" altLang="en-US" sz="1600" dirty="0"/>
              <a:t>”</a:t>
            </a:r>
            <a:endParaRPr lang="en-US" altLang="en-US" dirty="0"/>
          </a:p>
        </p:txBody>
      </p:sp>
      <p:sp>
        <p:nvSpPr>
          <p:cNvPr id="48153" name="Text Box 30"/>
          <p:cNvSpPr txBox="1">
            <a:spLocks noChangeArrowheads="1"/>
          </p:cNvSpPr>
          <p:nvPr/>
        </p:nvSpPr>
        <p:spPr bwMode="auto">
          <a:xfrm>
            <a:off x="7696201" y="26511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6 </a:t>
            </a:r>
            <a:r>
              <a:rPr lang="en-US" altLang="en-US" sz="1600" dirty="0" err="1"/>
              <a:t>ft</a:t>
            </a:r>
            <a:endParaRPr lang="en-US" altLang="en-US" dirty="0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>
          <a:xfrm>
            <a:off x="1172633" y="753533"/>
            <a:ext cx="6798734" cy="130386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Cre</a:t>
            </a:r>
            <a:r>
              <a:rPr lang="en-US" altLang="en-US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dits of visual sources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>
            <a:normAutofit/>
          </a:bodyPr>
          <a:lstStyle/>
          <a:p>
            <a:pPr marL="114300" indent="0" eaLnBrk="1" hangingPunct="1">
              <a:buFont typeface="Arial" charset="0"/>
              <a:buNone/>
            </a:pPr>
            <a:endParaRPr lang="en-US" alt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114300" indent="0" eaLnBrk="1" hangingPunct="1">
              <a:buFont typeface="Arial" charset="0"/>
              <a:buChar char="•"/>
            </a:pP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Students will include a brief credit, on the exhibit itself, for all visual sources (e.g., photographs, paintings, charts, graphs, etc.). </a:t>
            </a:r>
          </a:p>
          <a:p>
            <a:pPr marL="114300" indent="0" eaLnBrk="1" hangingPunct="1">
              <a:buFont typeface="Arial" charset="0"/>
              <a:buChar char="•"/>
            </a:pP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These do NOT count toward the student-composed word count. </a:t>
            </a:r>
          </a:p>
          <a:p>
            <a:pPr marL="114300" indent="0" eaLnBrk="1" hangingPunct="1">
              <a:buFont typeface="Arial" charset="0"/>
              <a:buChar char="•"/>
            </a:pPr>
            <a:r>
              <a:rPr lang="en-US" altLang="en-US" sz="2600" dirty="0">
                <a:latin typeface="Helvetica" charset="0"/>
                <a:ea typeface="Helvetica" charset="0"/>
                <a:cs typeface="Helvetica" charset="0"/>
              </a:rPr>
              <a:t>They also must fully cite these sources in their annotated bibliography. 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Media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5024292" cy="3962400"/>
          </a:xfrm>
        </p:spPr>
        <p:txBody>
          <a:bodyPr rtlCol="0">
            <a:normAutofit fontScale="925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r>
              <a:rPr 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Media used in an exhibit can not run for longer than 3 minutes.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r>
              <a:rPr 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Viewers and judges must be able to control media devices.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r>
              <a:rPr 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Devices must fit in the size limits of the exhibit.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r>
              <a:rPr 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Electricity cannot be guaranteed.</a:t>
            </a:r>
            <a:endParaRPr lang="en-US" dirty="0">
              <a:solidFill>
                <a:srgbClr val="19191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12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92" y="3505200"/>
            <a:ext cx="2952895" cy="198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Word Limit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4953000" cy="3687763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2800" u="sng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500 word limit** for all text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Titles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Subtitles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Timelines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Media</a:t>
            </a:r>
          </a:p>
          <a:p>
            <a:pPr lvl="1" indent="-182880" eaLnBrk="1" fontAlgn="auto" hangingPunct="1">
              <a:buClr>
                <a:srgbClr val="A94543"/>
              </a:buClr>
              <a:buFont typeface="Arial" charset="0"/>
              <a:buNone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**Student-composed words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0200" y="2666999"/>
            <a:ext cx="3048000" cy="335280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</a:rPr>
              <a:t>Put the number of student-composed words on exhibit and number of words in process paper on title page of the process paper. 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**Performance**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Calisto MT" charset="0"/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*Individual or Group*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Performance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38400"/>
            <a:ext cx="4343400" cy="4178300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en-US" sz="30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A performance is a dramatic portrayal of research and a topic’s significance in history. 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30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Must be original in production not a 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None/>
              <a:defRPr/>
            </a:pPr>
            <a:r>
              <a:rPr lang="en-US" altLang="en-US" sz="30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 reenactment.</a:t>
            </a:r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26130"/>
            <a:ext cx="4114800" cy="295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Time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45358"/>
            <a:ext cx="5562282" cy="43735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r>
              <a:rPr 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Must not exceed 10 minutes in length</a:t>
            </a:r>
          </a:p>
          <a:p>
            <a:pPr marL="640080" lvl="1" indent="-182880" eaLnBrk="1" fontAlgn="auto" hangingPunct="1">
              <a:spcAft>
                <a:spcPts val="0"/>
              </a:spcAft>
              <a:buClr>
                <a:srgbClr val="A94543"/>
              </a:buClr>
              <a:buFont typeface="Wingdings 2" charset="0"/>
              <a:buChar char=""/>
              <a:defRPr/>
            </a:pPr>
            <a:r>
              <a:rPr 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Timing starts immediately after the announcement of the title.</a:t>
            </a:r>
          </a:p>
          <a:p>
            <a:pPr marL="640080" lvl="1" indent="-182880" eaLnBrk="1" fontAlgn="auto" hangingPunct="1">
              <a:spcAft>
                <a:spcPts val="0"/>
              </a:spcAft>
              <a:buClr>
                <a:srgbClr val="A94543"/>
              </a:buClr>
              <a:buFont typeface="Wingdings 2" charset="0"/>
              <a:buChar char=""/>
              <a:defRPr/>
            </a:pPr>
            <a:r>
              <a:rPr 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Student(s) allowed an additional 5 minutes to set up and 5 minutes to clean up.</a:t>
            </a:r>
          </a:p>
          <a:p>
            <a:pPr marL="640080" lvl="1" indent="-182880" eaLnBrk="1" fontAlgn="auto" hangingPunct="1">
              <a:spcAft>
                <a:spcPts val="0"/>
              </a:spcAft>
              <a:buClr>
                <a:srgbClr val="A94543"/>
              </a:buClr>
              <a:buFont typeface="Wingdings" charset="0"/>
              <a:buNone/>
              <a:defRPr/>
            </a:pPr>
            <a:endParaRPr lang="en-US" dirty="0">
              <a:solidFill>
                <a:srgbClr val="19191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pic>
        <p:nvPicPr>
          <p:cNvPr id="46083" name="Picture 5" descr="ar1203868747477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057">
            <a:off x="6248400" y="2714625"/>
            <a:ext cx="2352675" cy="262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Media Devices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8573"/>
            <a:ext cx="8229600" cy="375759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Media is permitted: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Slides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Tape Recorders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Computers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Students must run all </a:t>
            </a:r>
          </a:p>
          <a:p>
            <a:pPr lvl="1" indent="-182880" eaLnBrk="1" fontAlgn="auto" hangingPunct="1">
              <a:buClr>
                <a:srgbClr val="A94543"/>
              </a:buClr>
              <a:buFont typeface="Arial" charset="0"/>
              <a:buNone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  equipment</a:t>
            </a:r>
          </a:p>
        </p:txBody>
      </p:sp>
      <p:sp>
        <p:nvSpPr>
          <p:cNvPr id="61443" name="TextBox 6"/>
          <p:cNvSpPr txBox="1">
            <a:spLocks noChangeArrowheads="1"/>
          </p:cNvSpPr>
          <p:nvPr/>
        </p:nvSpPr>
        <p:spPr bwMode="auto">
          <a:xfrm rot="-425226">
            <a:off x="5686056" y="2520761"/>
            <a:ext cx="25241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latin typeface="Helvetica" charset="0"/>
                <a:ea typeface="Helvetica" charset="0"/>
                <a:cs typeface="Helvetica" charset="0"/>
              </a:rPr>
              <a:t>Remember it is about the history not just the drama</a:t>
            </a:r>
          </a:p>
        </p:txBody>
      </p:sp>
      <p:pic>
        <p:nvPicPr>
          <p:cNvPr id="4813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289300" cy="24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9442" y="841085"/>
            <a:ext cx="7772400" cy="16081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Costumes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44769" y="2449223"/>
            <a:ext cx="7772400" cy="40513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Costumes may be purchased or created.</a:t>
            </a:r>
          </a:p>
        </p:txBody>
      </p:sp>
      <p:pic>
        <p:nvPicPr>
          <p:cNvPr id="63491" name="Picture 5" descr="30600000000522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064">
            <a:off x="1149957" y="3458635"/>
            <a:ext cx="3339817" cy="252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 descr="KPUKU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388">
            <a:off x="5112219" y="3215665"/>
            <a:ext cx="3352620" cy="276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Word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182880" indent="-18288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Put the number of words in process paper on its title page.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100" y="1066800"/>
            <a:ext cx="3886200" cy="7159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Topics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4591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Calisto MT" charset="0"/>
              <a:buChar char="•"/>
              <a:defRPr/>
            </a:pPr>
            <a:r>
              <a:rPr lang="en-US" sz="24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Students can choose any topic they wish</a:t>
            </a:r>
            <a:r>
              <a:rPr lang="en-US" sz="240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as</a:t>
            </a:r>
            <a:r>
              <a:rPr lang="en-US" sz="240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long as it relates to the theme.</a:t>
            </a:r>
          </a:p>
          <a:p>
            <a:pPr marL="182880" indent="-182880" eaLnBrk="1" fontAlgn="auto" hangingPunct="1">
              <a:spcAft>
                <a:spcPts val="0"/>
              </a:spcAft>
              <a:buFont typeface="Calisto MT" charset="0"/>
              <a:buChar char="•"/>
              <a:defRPr/>
            </a:pPr>
            <a:r>
              <a:rPr lang="en-US" sz="24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Try not to choose a topic from the last 25 years.</a:t>
            </a:r>
          </a:p>
          <a:p>
            <a:pPr marL="182880" indent="-182880" eaLnBrk="1" fontAlgn="auto" hangingPunct="1">
              <a:spcAft>
                <a:spcPts val="0"/>
              </a:spcAft>
              <a:buFont typeface="Calisto MT" charset="0"/>
              <a:buChar char="•"/>
              <a:defRPr/>
            </a:pPr>
            <a:endParaRPr lang="en-US" dirty="0">
              <a:solidFill>
                <a:srgbClr val="19191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Calisto MT" charset="0"/>
              <a:buChar char="•"/>
              <a:defRPr/>
            </a:pPr>
            <a:endParaRPr lang="en-US" dirty="0">
              <a:solidFill>
                <a:srgbClr val="19191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BD3DD-B513-49F7-A9D0-7E293EA6C1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**Documentary**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Calisto MT" charset="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*</a:t>
            </a:r>
            <a:r>
              <a:rPr lang="en-US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Individual or Group*</a:t>
            </a: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Documentary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73187" y="2484437"/>
            <a:ext cx="4800600" cy="43735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A documentary reflects the student’s ability to use audiovisual equipment and communicate a topic’s significance. Presentations should use primary materials as well as original elements.</a:t>
            </a:r>
          </a:p>
        </p:txBody>
      </p:sp>
      <p:pic>
        <p:nvPicPr>
          <p:cNvPr id="542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282">
            <a:off x="5656786" y="2923971"/>
            <a:ext cx="2839577" cy="283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3231" y="1112837"/>
            <a:ext cx="8229600" cy="7921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Time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61999" y="2743200"/>
            <a:ext cx="7612063" cy="26670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May not exceed 10 minutes in length.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Students will have 5 minutes to set up and 5 minutes to clean up.</a:t>
            </a:r>
          </a:p>
          <a:p>
            <a:pPr marL="182880" indent="-182880" eaLnBrk="1" fontAlgn="auto" hangingPunct="1">
              <a:lnSpc>
                <a:spcPct val="80000"/>
              </a:lnSpc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28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Time will start when first audio is heard or visual is seen.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631" y="4724400"/>
            <a:ext cx="80772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Students must operate </a:t>
            </a:r>
            <a:r>
              <a:rPr lang="en-US" sz="54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all equipment!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Involvement/Production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40386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r>
              <a:rPr lang="en-US" sz="26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Student must run all equipment.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r>
              <a:rPr lang="en-US" sz="26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All entries must be student-produced</a:t>
            </a:r>
          </a:p>
          <a:p>
            <a:pPr marL="640080" lvl="1" indent="-182880" eaLnBrk="1" fontAlgn="auto" hangingPunct="1">
              <a:spcAft>
                <a:spcPts val="0"/>
              </a:spcAft>
              <a:buClr>
                <a:srgbClr val="A94543"/>
              </a:buClr>
              <a:buFont typeface="Wingdings 2" charset="0"/>
              <a:buChar char=""/>
              <a:defRPr/>
            </a:pPr>
            <a:r>
              <a:rPr lang="en-US" sz="26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Narration</a:t>
            </a:r>
          </a:p>
          <a:p>
            <a:pPr marL="640080" lvl="1" indent="-182880" eaLnBrk="1" fontAlgn="auto" hangingPunct="1">
              <a:spcAft>
                <a:spcPts val="0"/>
              </a:spcAft>
              <a:buClr>
                <a:srgbClr val="A94543"/>
              </a:buClr>
              <a:buFont typeface="Wingdings 2" charset="0"/>
              <a:buChar char=""/>
              <a:defRPr/>
            </a:pPr>
            <a:r>
              <a:rPr lang="en-US" sz="26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Voice-Overs</a:t>
            </a:r>
          </a:p>
          <a:p>
            <a:pPr marL="640080" lvl="1" indent="-182880" eaLnBrk="1" fontAlgn="auto" hangingPunct="1">
              <a:spcAft>
                <a:spcPts val="0"/>
              </a:spcAft>
              <a:buClr>
                <a:srgbClr val="A94543"/>
              </a:buClr>
              <a:buFont typeface="Wingdings 2" charset="0"/>
              <a:buChar char=""/>
              <a:defRPr/>
            </a:pPr>
            <a:r>
              <a:rPr lang="en-US" sz="26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Dramatization</a:t>
            </a:r>
          </a:p>
          <a:p>
            <a:pPr marL="640080" lvl="1" indent="-182880" eaLnBrk="1" fontAlgn="auto" hangingPunct="1">
              <a:spcAft>
                <a:spcPts val="0"/>
              </a:spcAft>
              <a:buClr>
                <a:srgbClr val="A94543"/>
              </a:buClr>
              <a:buFont typeface="Wingdings 2" charset="0"/>
              <a:buChar char=""/>
              <a:defRPr/>
            </a:pPr>
            <a:r>
              <a:rPr lang="en-US" sz="26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* This does not include interviews of participants in a historical event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r>
              <a:rPr lang="en-US" sz="26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Follow all copyright rules!</a:t>
            </a:r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>
              <a:solidFill>
                <a:srgbClr val="19191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Computer Entries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 rtlCol="0">
            <a:normAutofit fontScale="925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r>
              <a:rPr lang="en-US" sz="30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Must provide the judges with a DVD or flash drive of the entry for further review.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r>
              <a:rPr lang="en-US" sz="30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Put the name of the entry on the DVD/flash drive.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r>
              <a:rPr lang="en-US" sz="30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If possible, save as a Quick Time movie.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r>
              <a:rPr lang="en-US" sz="30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Failure to leave a copy with the judges will make the documentary ineligible for the runoff round.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r>
              <a:rPr lang="en-US" sz="3000" dirty="0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The copy of the documentary will not be returned.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0"/>
              <a:buChar char=""/>
              <a:defRPr/>
            </a:pPr>
            <a:endParaRPr lang="en-US" dirty="0">
              <a:solidFill>
                <a:srgbClr val="19191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Word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0513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Put the number of words in the process paper on the title page.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Categories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38400"/>
            <a:ext cx="7848600" cy="36877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36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Exhibit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36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Performance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36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Documentary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Annotated Bibliography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90135"/>
            <a:ext cx="8382000" cy="3444997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32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Required for </a:t>
            </a:r>
            <a:r>
              <a:rPr lang="en-US" altLang="en-US" sz="3200" b="1" u="sng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ALL</a:t>
            </a:r>
            <a:r>
              <a:rPr lang="en-US" altLang="en-US" sz="32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Categories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32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Will contain all sources that provided usable information for your entry.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32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Must explain what the source provided and how it was used in the entry.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32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MLA or </a:t>
            </a:r>
            <a:r>
              <a:rPr lang="en-US" altLang="en-US" sz="3200" dirty="0" err="1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Turabian</a:t>
            </a:r>
            <a:r>
              <a:rPr lang="en-US" altLang="en-US" sz="32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style bibliography required.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Process Paper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36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Required for ALL entries </a:t>
            </a:r>
            <a:r>
              <a:rPr lang="en-US" altLang="en-US" sz="3600" u="sng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except</a:t>
            </a:r>
            <a:r>
              <a:rPr lang="en-US" altLang="en-US" sz="36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historical paper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36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Maximum of 500 words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Process Paper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30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Process paper will explain: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30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how the topic was chosen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30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how research was conducted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30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how the entry type was selected and created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30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 how the entry reflects/relates to the theme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2209800"/>
            <a:ext cx="4114800" cy="11430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**Exhibit**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886200"/>
            <a:ext cx="5410200" cy="53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Calisto MT" charset="0"/>
              <a:buNone/>
              <a:defRPr/>
            </a:pPr>
            <a:r>
              <a:rPr lang="en-US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*Individual OR Group*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Exhibit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543175"/>
            <a:ext cx="4038600" cy="44069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Calisto MT" charset="0"/>
              <a:buChar char="•"/>
              <a:defRPr/>
            </a:pPr>
            <a:r>
              <a:rPr lang="en-US" altLang="en-US" sz="24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A visual and verbal representation of research and interpretation of a topic’s impact on history</a:t>
            </a:r>
          </a:p>
          <a:p>
            <a:pPr lvl="1" indent="-182880" eaLnBrk="1" fontAlgn="auto" hangingPunct="1">
              <a:buClr>
                <a:srgbClr val="A94543"/>
              </a:buClr>
              <a:buFont typeface="Calisto MT" charset="0"/>
              <a:buChar char="•"/>
              <a:defRPr/>
            </a:pPr>
            <a:r>
              <a:rPr lang="en-US" altLang="en-US" sz="24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Like a museum exhibit</a:t>
            </a:r>
          </a:p>
          <a:p>
            <a:pPr lvl="1" indent="-182880" eaLnBrk="1" fontAlgn="auto" hangingPunct="1">
              <a:buClr>
                <a:srgbClr val="A94543"/>
              </a:buClr>
              <a:buFont typeface="Calisto MT" charset="0"/>
              <a:buChar char="•"/>
              <a:defRPr/>
            </a:pPr>
            <a:r>
              <a:rPr lang="en-US" altLang="en-US" sz="24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Provide captions for visuals</a:t>
            </a:r>
          </a:p>
        </p:txBody>
      </p:sp>
      <p:pic>
        <p:nvPicPr>
          <p:cNvPr id="31747" name="Content Placeholder 6" descr="caroly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3536950" cy="380647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Size Requirements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2" charset="2"/>
              <a:buChar char=""/>
              <a:defRPr/>
            </a:pPr>
            <a:r>
              <a:rPr lang="en-US" altLang="en-US" sz="34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</a:t>
            </a:r>
            <a:r>
              <a:rPr lang="en-US" altLang="en-US" sz="34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May be no larger than :</a:t>
            </a:r>
          </a:p>
          <a:p>
            <a:pPr lvl="1" indent="-182880" eaLnBrk="1" fontAlgn="auto" hangingPunct="1">
              <a:buClr>
                <a:srgbClr val="A94543"/>
              </a:buClr>
              <a:buFont typeface="Wingdings 2" charset="2"/>
              <a:buChar char=""/>
              <a:defRPr/>
            </a:pPr>
            <a:r>
              <a:rPr lang="en-US" altLang="en-US" sz="34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40” wide x 30” deep x 6’ high</a:t>
            </a:r>
          </a:p>
          <a:p>
            <a:pPr lvl="1" indent="-182880" eaLnBrk="1" fontAlgn="auto" hangingPunct="1">
              <a:buFont typeface="Wingdings 2" charset="2"/>
              <a:buChar char=""/>
              <a:defRPr/>
            </a:pPr>
            <a:r>
              <a:rPr lang="en-US" altLang="en-US" sz="34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Circular or rotating exhibits must be no more than 30 inches in diameter</a:t>
            </a:r>
          </a:p>
          <a:p>
            <a:pPr lvl="1" indent="-182880" eaLnBrk="1" fontAlgn="auto" hangingPunct="1">
              <a:buFont typeface="Wingdings 2" charset="2"/>
              <a:buChar char=""/>
              <a:defRPr/>
            </a:pPr>
            <a:r>
              <a:rPr lang="en-US" altLang="en-US" sz="3400" dirty="0">
                <a:solidFill>
                  <a:srgbClr val="191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Tables on which an entry is placed do not count in overall height</a:t>
            </a:r>
          </a:p>
        </p:txBody>
      </p:sp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681e4ad7-6422-4502-96f1-5c1c99d84cd4">V5NWJ2DN65FE-711600667-718</_dlc_DocId>
    <_dlc_DocIdUrl xmlns="681e4ad7-6422-4502-96f1-5c1c99d84cd4">
      <Url>https://browardcountyschools.sharepoint.com/sites/Intranet/Academics/learning/SLD/SS/_layouts/15/DocIdRedir.aspx?ID=V5NWJ2DN65FE-711600667-718</Url>
      <Description>V5NWJ2DN65FE-711600667-718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C66302CD20F47B90B348D62D289A4" ma:contentTypeVersion="7" ma:contentTypeDescription="Create a new document." ma:contentTypeScope="" ma:versionID="935c0da41ad95a1c4f808a4ad08cf586">
  <xsd:schema xmlns:xsd="http://www.w3.org/2001/XMLSchema" xmlns:xs="http://www.w3.org/2001/XMLSchema" xmlns:p="http://schemas.microsoft.com/office/2006/metadata/properties" xmlns:ns1="http://schemas.microsoft.com/sharepoint/v3" xmlns:ns2="681e4ad7-6422-4502-96f1-5c1c99d84cd4" xmlns:ns3="f9a2e865-1e43-48aa-ae8a-b8c6011d439f" xmlns:ns4="54e9e666-b628-4436-8489-c3cf1aca7877" targetNamespace="http://schemas.microsoft.com/office/2006/metadata/properties" ma:root="true" ma:fieldsID="00bb587b5518e3ba199acbd276ad8b37" ns1:_="" ns2:_="" ns3:_="" ns4:_="">
    <xsd:import namespace="http://schemas.microsoft.com/sharepoint/v3"/>
    <xsd:import namespace="681e4ad7-6422-4502-96f1-5c1c99d84cd4"/>
    <xsd:import namespace="f9a2e865-1e43-48aa-ae8a-b8c6011d439f"/>
    <xsd:import namespace="54e9e666-b628-4436-8489-c3cf1aca787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2:_dlc_DocId" minOccurs="0"/>
                <xsd:element ref="ns2:_dlc_DocIdUrl" minOccurs="0"/>
                <xsd:element ref="ns2:_dlc_DocIdPersistId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e4ad7-6422-4502-96f1-5c1c99d84c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2e865-1e43-48aa-ae8a-b8c6011d439f" elementFormDefault="qualified">
    <xsd:import namespace="http://schemas.microsoft.com/office/2006/documentManagement/types"/>
    <xsd:import namespace="http://schemas.microsoft.com/office/infopath/2007/PartnerControls"/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9e666-b628-4436-8489-c3cf1aca7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BA9B71-C7F9-482A-B761-CBD82575AB1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681e4ad7-6422-4502-96f1-5c1c99d84cd4"/>
    <ds:schemaRef ds:uri="http://purl.org/dc/dcmitype/"/>
    <ds:schemaRef ds:uri="f9a2e865-1e43-48aa-ae8a-b8c6011d439f"/>
    <ds:schemaRef ds:uri="http://schemas.microsoft.com/office/infopath/2007/PartnerControls"/>
    <ds:schemaRef ds:uri="54e9e666-b628-4436-8489-c3cf1aca78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65FD7F-3BFD-4F2B-AE21-94EA8F630A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28479-DC39-4E8F-AB91-8B839438730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4742995-2462-4388-8EDB-F6DE41E97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1e4ad7-6422-4502-96f1-5c1c99d84cd4"/>
    <ds:schemaRef ds:uri="f9a2e865-1e43-48aa-ae8a-b8c6011d439f"/>
    <ds:schemaRef ds:uri="54e9e666-b628-4436-8489-c3cf1aca78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911</TotalTime>
  <Words>746</Words>
  <Application>Microsoft Office PowerPoint</Application>
  <PresentationFormat>On-screen Show (4:3)</PresentationFormat>
  <Paragraphs>136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Calibri</vt:lpstr>
      <vt:lpstr>Calisto MT</vt:lpstr>
      <vt:lpstr>Century Gothic</vt:lpstr>
      <vt:lpstr>Garamond</vt:lpstr>
      <vt:lpstr>Helvetica</vt:lpstr>
      <vt:lpstr>Wingdings</vt:lpstr>
      <vt:lpstr>Wingdings 2</vt:lpstr>
      <vt:lpstr>Organic</vt:lpstr>
      <vt:lpstr>What is History Day?</vt:lpstr>
      <vt:lpstr>Topics</vt:lpstr>
      <vt:lpstr>Categories</vt:lpstr>
      <vt:lpstr>Annotated Bibliography</vt:lpstr>
      <vt:lpstr>Process Paper</vt:lpstr>
      <vt:lpstr>Process Paper</vt:lpstr>
      <vt:lpstr>**Exhibit**</vt:lpstr>
      <vt:lpstr>Exhibit</vt:lpstr>
      <vt:lpstr>Size Requirements</vt:lpstr>
      <vt:lpstr>PowerPoint Presentation</vt:lpstr>
      <vt:lpstr>Credits of visual sources</vt:lpstr>
      <vt:lpstr>Media</vt:lpstr>
      <vt:lpstr>Word Limit</vt:lpstr>
      <vt:lpstr>**Performance**</vt:lpstr>
      <vt:lpstr>Performance</vt:lpstr>
      <vt:lpstr>Time</vt:lpstr>
      <vt:lpstr>Media Devices</vt:lpstr>
      <vt:lpstr>Costumes</vt:lpstr>
      <vt:lpstr>Word count</vt:lpstr>
      <vt:lpstr>**Documentary**</vt:lpstr>
      <vt:lpstr>Documentary</vt:lpstr>
      <vt:lpstr>Time</vt:lpstr>
      <vt:lpstr>Involvement/Production</vt:lpstr>
      <vt:lpstr>Computer Entries</vt:lpstr>
      <vt:lpstr>Word count</vt:lpstr>
    </vt:vector>
  </TitlesOfParts>
  <Company>Nicole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&amp; Compromise</dc:title>
  <dc:creator>Nicole</dc:creator>
  <cp:lastModifiedBy>Shannon Edwards</cp:lastModifiedBy>
  <cp:revision>67</cp:revision>
  <dcterms:created xsi:type="dcterms:W3CDTF">2013-07-24T01:14:12Z</dcterms:created>
  <dcterms:modified xsi:type="dcterms:W3CDTF">2018-10-15T14:16:05Z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0x010100AD4C66302CD20F47B90B348D62D289A4</vt:lpwstr>
  </property>
  <property fmtid="{D5CDD505-2E9C-101B-9397-08002B2CF9AE}" pid="3" name="_dlc_DocIdItemGuid">
    <vt:lpwstr>c887ee6b-80d0-4880-a5fb-c18dd7705cec</vt:lpwstr>
  </property>
</Properties>
</file>