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5" r:id="rId9"/>
    <p:sldId id="267" r:id="rId10"/>
    <p:sldId id="268"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3849FE-72E4-4BD7-A331-E7367B235965}"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26ACE-F541-40B3-A4D9-8C4B7D78693B}" type="slidenum">
              <a:rPr lang="en-US" smtClean="0"/>
              <a:t>‹#›</a:t>
            </a:fld>
            <a:endParaRPr lang="en-US"/>
          </a:p>
        </p:txBody>
      </p:sp>
    </p:spTree>
    <p:extLst>
      <p:ext uri="{BB962C8B-B14F-4D97-AF65-F5344CB8AC3E}">
        <p14:creationId xmlns:p14="http://schemas.microsoft.com/office/powerpoint/2010/main" val="370418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3849FE-72E4-4BD7-A331-E7367B235965}" type="datetimeFigureOut">
              <a:rPr lang="en-US" smtClean="0"/>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26ACE-F541-40B3-A4D9-8C4B7D78693B}" type="slidenum">
              <a:rPr lang="en-US" smtClean="0"/>
              <a:t>‹#›</a:t>
            </a:fld>
            <a:endParaRPr lang="en-US"/>
          </a:p>
        </p:txBody>
      </p:sp>
    </p:spTree>
    <p:extLst>
      <p:ext uri="{BB962C8B-B14F-4D97-AF65-F5344CB8AC3E}">
        <p14:creationId xmlns:p14="http://schemas.microsoft.com/office/powerpoint/2010/main" val="3432347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3849FE-72E4-4BD7-A331-E7367B235965}" type="datetimeFigureOut">
              <a:rPr lang="en-US" smtClean="0"/>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26ACE-F541-40B3-A4D9-8C4B7D78693B}" type="slidenum">
              <a:rPr lang="en-US" smtClean="0"/>
              <a:t>‹#›</a:t>
            </a:fld>
            <a:endParaRPr lang="en-US"/>
          </a:p>
        </p:txBody>
      </p:sp>
    </p:spTree>
    <p:extLst>
      <p:ext uri="{BB962C8B-B14F-4D97-AF65-F5344CB8AC3E}">
        <p14:creationId xmlns:p14="http://schemas.microsoft.com/office/powerpoint/2010/main" val="3796458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849FE-72E4-4BD7-A331-E7367B235965}"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26ACE-F541-40B3-A4D9-8C4B7D78693B}" type="slidenum">
              <a:rPr lang="en-US" smtClean="0"/>
              <a:t>‹#›</a:t>
            </a:fld>
            <a:endParaRPr lang="en-US"/>
          </a:p>
        </p:txBody>
      </p:sp>
    </p:spTree>
    <p:extLst>
      <p:ext uri="{BB962C8B-B14F-4D97-AF65-F5344CB8AC3E}">
        <p14:creationId xmlns:p14="http://schemas.microsoft.com/office/powerpoint/2010/main" val="87234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3849FE-72E4-4BD7-A331-E7367B235965}"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26ACE-F541-40B3-A4D9-8C4B7D78693B}" type="slidenum">
              <a:rPr lang="en-US" smtClean="0"/>
              <a:t>‹#›</a:t>
            </a:fld>
            <a:endParaRPr lang="en-US"/>
          </a:p>
        </p:txBody>
      </p:sp>
    </p:spTree>
    <p:extLst>
      <p:ext uri="{BB962C8B-B14F-4D97-AF65-F5344CB8AC3E}">
        <p14:creationId xmlns:p14="http://schemas.microsoft.com/office/powerpoint/2010/main" val="108864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73849FE-72E4-4BD7-A331-E7367B235965}" type="datetimeFigureOut">
              <a:rPr lang="en-US" smtClean="0"/>
              <a:t>4/9/2018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B926ACE-F541-40B3-A4D9-8C4B7D78693B}" type="slidenum">
              <a:rPr lang="en-US" smtClean="0"/>
              <a:t>‹#›</a:t>
            </a:fld>
            <a:endParaRPr lang="en-US"/>
          </a:p>
        </p:txBody>
      </p:sp>
    </p:spTree>
    <p:extLst>
      <p:ext uri="{BB962C8B-B14F-4D97-AF65-F5344CB8AC3E}">
        <p14:creationId xmlns:p14="http://schemas.microsoft.com/office/powerpoint/2010/main" val="2013957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A73849FE-72E4-4BD7-A331-E7367B235965}" type="datetimeFigureOut">
              <a:rPr lang="en-US" smtClean="0"/>
              <a:t>4/9/2018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2B926ACE-F541-40B3-A4D9-8C4B7D78693B}" type="slidenum">
              <a:rPr lang="en-US" smtClean="0"/>
              <a:t>‹#›</a:t>
            </a:fld>
            <a:endParaRPr lang="en-US"/>
          </a:p>
        </p:txBody>
      </p:sp>
    </p:spTree>
    <p:extLst>
      <p:ext uri="{BB962C8B-B14F-4D97-AF65-F5344CB8AC3E}">
        <p14:creationId xmlns:p14="http://schemas.microsoft.com/office/powerpoint/2010/main" val="594651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A73849FE-72E4-4BD7-A331-E7367B235965}" type="datetimeFigureOut">
              <a:rPr lang="en-US" smtClean="0"/>
              <a:t>4/9/2018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2B926ACE-F541-40B3-A4D9-8C4B7D78693B}" type="slidenum">
              <a:rPr lang="en-US" smtClean="0"/>
              <a:t>‹#›</a:t>
            </a:fld>
            <a:endParaRPr lang="en-US"/>
          </a:p>
        </p:txBody>
      </p:sp>
    </p:spTree>
    <p:extLst>
      <p:ext uri="{BB962C8B-B14F-4D97-AF65-F5344CB8AC3E}">
        <p14:creationId xmlns:p14="http://schemas.microsoft.com/office/powerpoint/2010/main" val="4115843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73849FE-72E4-4BD7-A331-E7367B235965}"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26ACE-F541-40B3-A4D9-8C4B7D78693B}" type="slidenum">
              <a:rPr lang="en-US" smtClean="0"/>
              <a:t>‹#›</a:t>
            </a:fld>
            <a:endParaRPr lang="en-US"/>
          </a:p>
        </p:txBody>
      </p:sp>
    </p:spTree>
    <p:extLst>
      <p:ext uri="{BB962C8B-B14F-4D97-AF65-F5344CB8AC3E}">
        <p14:creationId xmlns:p14="http://schemas.microsoft.com/office/powerpoint/2010/main" val="12165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A73849FE-72E4-4BD7-A331-E7367B235965}" type="datetimeFigureOut">
              <a:rPr lang="en-US" smtClean="0"/>
              <a:t>4/9/2018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B926ACE-F541-40B3-A4D9-8C4B7D78693B}" type="slidenum">
              <a:rPr lang="en-US" smtClean="0"/>
              <a:t>‹#›</a:t>
            </a:fld>
            <a:endParaRPr lang="en-US"/>
          </a:p>
        </p:txBody>
      </p:sp>
    </p:spTree>
    <p:extLst>
      <p:ext uri="{BB962C8B-B14F-4D97-AF65-F5344CB8AC3E}">
        <p14:creationId xmlns:p14="http://schemas.microsoft.com/office/powerpoint/2010/main" val="1071467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A73849FE-72E4-4BD7-A331-E7367B235965}" type="datetimeFigureOut">
              <a:rPr lang="en-US" smtClean="0"/>
              <a:t>4/9/2018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2B926ACE-F541-40B3-A4D9-8C4B7D78693B}" type="slidenum">
              <a:rPr lang="en-US" smtClean="0"/>
              <a:t>‹#›</a:t>
            </a:fld>
            <a:endParaRPr lang="en-US"/>
          </a:p>
        </p:txBody>
      </p:sp>
    </p:spTree>
    <p:extLst>
      <p:ext uri="{BB962C8B-B14F-4D97-AF65-F5344CB8AC3E}">
        <p14:creationId xmlns:p14="http://schemas.microsoft.com/office/powerpoint/2010/main" val="364221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A73849FE-72E4-4BD7-A331-E7367B235965}" type="datetimeFigureOut">
              <a:rPr lang="en-US" smtClean="0"/>
              <a:t>4/9/2018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2B926ACE-F541-40B3-A4D9-8C4B7D78693B}" type="slidenum">
              <a:rPr lang="en-US" smtClean="0"/>
              <a:t>‹#›</a:t>
            </a:fld>
            <a:endParaRPr lang="en-US"/>
          </a:p>
        </p:txBody>
      </p:sp>
    </p:spTree>
    <p:extLst>
      <p:ext uri="{BB962C8B-B14F-4D97-AF65-F5344CB8AC3E}">
        <p14:creationId xmlns:p14="http://schemas.microsoft.com/office/powerpoint/2010/main" val="18229744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hsaa.org/sports/swimming-diving" TargetMode="External"/><Relationship Id="rId2" Type="http://schemas.openxmlformats.org/officeDocument/2006/relationships/hyperlink" Target="https://mscoachedwards.weebly.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nicholespalluto@comcast.net"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browardschools1.com/monar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C6376-B839-4062-93E5-0E7D8B12C416}"/>
              </a:ext>
            </a:extLst>
          </p:cNvPr>
          <p:cNvSpPr>
            <a:spLocks noGrp="1"/>
          </p:cNvSpPr>
          <p:nvPr>
            <p:ph type="ctrTitle"/>
          </p:nvPr>
        </p:nvSpPr>
        <p:spPr>
          <a:xfrm>
            <a:off x="79512" y="894303"/>
            <a:ext cx="9064487" cy="1293451"/>
          </a:xfrm>
        </p:spPr>
        <p:txBody>
          <a:bodyPr>
            <a:normAutofit fontScale="90000"/>
          </a:bodyPr>
          <a:lstStyle/>
          <a:p>
            <a:pPr algn="ctr"/>
            <a:r>
              <a:rPr lang="en-US" sz="7200" dirty="0">
                <a:solidFill>
                  <a:srgbClr val="FF0000"/>
                </a:solidFill>
              </a:rPr>
              <a:t>Monarch High Swim Team</a:t>
            </a:r>
          </a:p>
        </p:txBody>
      </p:sp>
      <p:sp>
        <p:nvSpPr>
          <p:cNvPr id="3" name="Subtitle 2">
            <a:extLst>
              <a:ext uri="{FF2B5EF4-FFF2-40B4-BE49-F238E27FC236}">
                <a16:creationId xmlns:a16="http://schemas.microsoft.com/office/drawing/2014/main" id="{92725EB9-2BF9-430E-B81F-243F6A930612}"/>
              </a:ext>
            </a:extLst>
          </p:cNvPr>
          <p:cNvSpPr>
            <a:spLocks noGrp="1"/>
          </p:cNvSpPr>
          <p:nvPr>
            <p:ph type="subTitle" idx="1"/>
          </p:nvPr>
        </p:nvSpPr>
        <p:spPr>
          <a:xfrm>
            <a:off x="1100015" y="2332383"/>
            <a:ext cx="7315200" cy="3252263"/>
          </a:xfrm>
        </p:spPr>
        <p:txBody>
          <a:bodyPr>
            <a:normAutofit/>
          </a:bodyPr>
          <a:lstStyle/>
          <a:p>
            <a:r>
              <a:rPr lang="en-US" sz="2800"/>
              <a:t>- Sign in </a:t>
            </a:r>
          </a:p>
          <a:p>
            <a:r>
              <a:rPr lang="en-US" sz="2800"/>
              <a:t>- </a:t>
            </a:r>
            <a:r>
              <a:rPr lang="en-US" sz="2800" dirty="0"/>
              <a:t>Get a set of the By-laws</a:t>
            </a:r>
          </a:p>
          <a:p>
            <a:r>
              <a:rPr lang="en-US" sz="2800" dirty="0"/>
              <a:t>- Get a calendar</a:t>
            </a:r>
          </a:p>
          <a:p>
            <a:r>
              <a:rPr lang="en-US" sz="2800" dirty="0"/>
              <a:t>- Begin to fill out info sheet</a:t>
            </a:r>
          </a:p>
          <a:p>
            <a:pPr marL="457200" indent="-457200">
              <a:buFont typeface="Wingdings" panose="05000000000000000000" pitchFamily="2" charset="2"/>
              <a:buChar char="q"/>
            </a:pPr>
            <a:endParaRPr lang="en-US" sz="2800" dirty="0"/>
          </a:p>
        </p:txBody>
      </p:sp>
      <p:pic>
        <p:nvPicPr>
          <p:cNvPr id="7" name="Picture 6">
            <a:extLst>
              <a:ext uri="{FF2B5EF4-FFF2-40B4-BE49-F238E27FC236}">
                <a16:creationId xmlns:a16="http://schemas.microsoft.com/office/drawing/2014/main" id="{CBC55C42-F989-4552-9C48-D4E2AFB78D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8487" y="1135068"/>
            <a:ext cx="2744000" cy="1706425"/>
          </a:xfrm>
          <a:prstGeom prst="rect">
            <a:avLst/>
          </a:prstGeom>
        </p:spPr>
      </p:pic>
      <p:pic>
        <p:nvPicPr>
          <p:cNvPr id="9" name="Picture 8">
            <a:extLst>
              <a:ext uri="{FF2B5EF4-FFF2-40B4-BE49-F238E27FC236}">
                <a16:creationId xmlns:a16="http://schemas.microsoft.com/office/drawing/2014/main" id="{137CAFC0-D77F-4AAC-AEC0-215206C616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68487" y="3390919"/>
            <a:ext cx="2744000" cy="2057357"/>
          </a:xfrm>
          <a:prstGeom prst="rect">
            <a:avLst/>
          </a:prstGeom>
        </p:spPr>
      </p:pic>
    </p:spTree>
    <p:extLst>
      <p:ext uri="{BB962C8B-B14F-4D97-AF65-F5344CB8AC3E}">
        <p14:creationId xmlns:p14="http://schemas.microsoft.com/office/powerpoint/2010/main" val="1026694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A046-317D-479A-BFE4-46B31F6D2D00}"/>
              </a:ext>
            </a:extLst>
          </p:cNvPr>
          <p:cNvSpPr>
            <a:spLocks noGrp="1"/>
          </p:cNvSpPr>
          <p:nvPr>
            <p:ph type="title"/>
          </p:nvPr>
        </p:nvSpPr>
        <p:spPr/>
        <p:txBody>
          <a:bodyPr/>
          <a:lstStyle/>
          <a:p>
            <a:r>
              <a:rPr lang="en-US" dirty="0"/>
              <a:t>NEED ALL OF THIS FOR MAY 7</a:t>
            </a:r>
            <a:r>
              <a:rPr lang="en-US" baseline="30000" dirty="0"/>
              <a:t>th</a:t>
            </a:r>
            <a:r>
              <a:rPr lang="en-US" dirty="0"/>
              <a:t>: </a:t>
            </a:r>
          </a:p>
        </p:txBody>
      </p:sp>
      <p:sp>
        <p:nvSpPr>
          <p:cNvPr id="3" name="Content Placeholder 2">
            <a:extLst>
              <a:ext uri="{FF2B5EF4-FFF2-40B4-BE49-F238E27FC236}">
                <a16:creationId xmlns:a16="http://schemas.microsoft.com/office/drawing/2014/main" id="{44B413AB-06F0-4FB9-9038-FCD28B838EA9}"/>
              </a:ext>
            </a:extLst>
          </p:cNvPr>
          <p:cNvSpPr>
            <a:spLocks noGrp="1"/>
          </p:cNvSpPr>
          <p:nvPr>
            <p:ph idx="1"/>
          </p:nvPr>
        </p:nvSpPr>
        <p:spPr/>
        <p:txBody>
          <a:bodyPr/>
          <a:lstStyle/>
          <a:p>
            <a:r>
              <a:rPr lang="en-US" dirty="0"/>
              <a:t>Turn in Athletic Packet &amp; receive Yellow Card</a:t>
            </a:r>
          </a:p>
          <a:p>
            <a:r>
              <a:rPr lang="en-US" dirty="0"/>
              <a:t>Read through By-laws; have parents sign</a:t>
            </a:r>
          </a:p>
          <a:p>
            <a:r>
              <a:rPr lang="en-US" dirty="0"/>
              <a:t>Fill out medical information sheet</a:t>
            </a:r>
          </a:p>
          <a:p>
            <a:r>
              <a:rPr lang="en-US" dirty="0"/>
              <a:t>Need: competitive swim suit, googles, swim cap, and WATER BOTTLE for practice</a:t>
            </a:r>
          </a:p>
          <a:p>
            <a:endParaRPr lang="en-US" dirty="0"/>
          </a:p>
        </p:txBody>
      </p:sp>
    </p:spTree>
    <p:extLst>
      <p:ext uri="{BB962C8B-B14F-4D97-AF65-F5344CB8AC3E}">
        <p14:creationId xmlns:p14="http://schemas.microsoft.com/office/powerpoint/2010/main" val="3961339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41D2F-8BFC-45AD-93C4-4541ADE7F490}"/>
              </a:ext>
            </a:extLst>
          </p:cNvPr>
          <p:cNvSpPr>
            <a:spLocks noGrp="1"/>
          </p:cNvSpPr>
          <p:nvPr>
            <p:ph type="title"/>
          </p:nvPr>
        </p:nvSpPr>
        <p:spPr/>
        <p:txBody>
          <a:bodyPr>
            <a:normAutofit/>
          </a:bodyPr>
          <a:lstStyle/>
          <a:p>
            <a:pPr algn="ctr"/>
            <a:r>
              <a:rPr lang="en-US" sz="4000" dirty="0"/>
              <a:t>Important Dates:</a:t>
            </a:r>
          </a:p>
        </p:txBody>
      </p:sp>
      <p:sp>
        <p:nvSpPr>
          <p:cNvPr id="3" name="Content Placeholder 2">
            <a:extLst>
              <a:ext uri="{FF2B5EF4-FFF2-40B4-BE49-F238E27FC236}">
                <a16:creationId xmlns:a16="http://schemas.microsoft.com/office/drawing/2014/main" id="{647B3374-C649-433C-8BA0-2CDD05822A7D}"/>
              </a:ext>
            </a:extLst>
          </p:cNvPr>
          <p:cNvSpPr>
            <a:spLocks noGrp="1"/>
          </p:cNvSpPr>
          <p:nvPr>
            <p:ph idx="1"/>
          </p:nvPr>
        </p:nvSpPr>
        <p:spPr/>
        <p:txBody>
          <a:bodyPr/>
          <a:lstStyle/>
          <a:p>
            <a:r>
              <a:rPr lang="en-US" sz="2400" dirty="0">
                <a:solidFill>
                  <a:srgbClr val="002060"/>
                </a:solidFill>
              </a:rPr>
              <a:t>May 7</a:t>
            </a:r>
            <a:r>
              <a:rPr lang="en-US" sz="2400" baseline="30000" dirty="0">
                <a:solidFill>
                  <a:srgbClr val="002060"/>
                </a:solidFill>
              </a:rPr>
              <a:t>th</a:t>
            </a:r>
            <a:r>
              <a:rPr lang="en-US" sz="2400" dirty="0">
                <a:solidFill>
                  <a:srgbClr val="002060"/>
                </a:solidFill>
              </a:rPr>
              <a:t>: Conditioning begins</a:t>
            </a:r>
          </a:p>
          <a:p>
            <a:pPr lvl="1"/>
            <a:r>
              <a:rPr lang="en-US" sz="2000" dirty="0">
                <a:solidFill>
                  <a:srgbClr val="002060"/>
                </a:solidFill>
              </a:rPr>
              <a:t>NEED TO TURN IN ATHLETIC PAPERWORK. </a:t>
            </a:r>
          </a:p>
          <a:p>
            <a:pPr lvl="1"/>
            <a:r>
              <a:rPr lang="en-US" sz="2000" dirty="0">
                <a:solidFill>
                  <a:srgbClr val="002060"/>
                </a:solidFill>
              </a:rPr>
              <a:t>MUST HAVE YELLOW CARD TO BEGIN PRACTICE. </a:t>
            </a:r>
          </a:p>
          <a:p>
            <a:r>
              <a:rPr lang="en-US" sz="2400" dirty="0">
                <a:solidFill>
                  <a:srgbClr val="002060"/>
                </a:solidFill>
              </a:rPr>
              <a:t>May 14</a:t>
            </a:r>
            <a:r>
              <a:rPr lang="en-US" sz="2400" baseline="30000" dirty="0">
                <a:solidFill>
                  <a:srgbClr val="002060"/>
                </a:solidFill>
              </a:rPr>
              <a:t>th</a:t>
            </a:r>
            <a:r>
              <a:rPr lang="en-US" sz="2400" dirty="0">
                <a:solidFill>
                  <a:srgbClr val="002060"/>
                </a:solidFill>
              </a:rPr>
              <a:t> &amp; 15</a:t>
            </a:r>
            <a:r>
              <a:rPr lang="en-US" sz="2400" baseline="30000" dirty="0">
                <a:solidFill>
                  <a:srgbClr val="002060"/>
                </a:solidFill>
              </a:rPr>
              <a:t>th</a:t>
            </a:r>
            <a:r>
              <a:rPr lang="en-US" sz="2400" dirty="0">
                <a:solidFill>
                  <a:srgbClr val="002060"/>
                </a:solidFill>
              </a:rPr>
              <a:t>: </a:t>
            </a:r>
          </a:p>
          <a:p>
            <a:pPr lvl="1"/>
            <a:r>
              <a:rPr lang="en-US" dirty="0">
                <a:solidFill>
                  <a:srgbClr val="002060"/>
                </a:solidFill>
              </a:rPr>
              <a:t>Perform requirements</a:t>
            </a:r>
          </a:p>
          <a:p>
            <a:r>
              <a:rPr lang="en-US" sz="2400" dirty="0">
                <a:solidFill>
                  <a:srgbClr val="002060"/>
                </a:solidFill>
              </a:rPr>
              <a:t>May 16</a:t>
            </a:r>
            <a:r>
              <a:rPr lang="en-US" sz="2400" baseline="30000" dirty="0">
                <a:solidFill>
                  <a:srgbClr val="002060"/>
                </a:solidFill>
              </a:rPr>
              <a:t>th</a:t>
            </a:r>
            <a:r>
              <a:rPr lang="en-US" sz="2400" dirty="0">
                <a:solidFill>
                  <a:srgbClr val="002060"/>
                </a:solidFill>
              </a:rPr>
              <a:t>: New Member meeting</a:t>
            </a:r>
          </a:p>
          <a:p>
            <a:pPr lvl="1"/>
            <a:r>
              <a:rPr lang="en-US" sz="2000" dirty="0">
                <a:solidFill>
                  <a:srgbClr val="002060"/>
                </a:solidFill>
              </a:rPr>
              <a:t>After practice</a:t>
            </a:r>
          </a:p>
          <a:p>
            <a:r>
              <a:rPr lang="en-US" sz="2400">
                <a:solidFill>
                  <a:srgbClr val="002060"/>
                </a:solidFill>
              </a:rPr>
              <a:t>May </a:t>
            </a:r>
            <a:r>
              <a:rPr lang="en-US" sz="2400" dirty="0">
                <a:solidFill>
                  <a:srgbClr val="002060"/>
                </a:solidFill>
              </a:rPr>
              <a:t>18</a:t>
            </a:r>
            <a:r>
              <a:rPr lang="en-US" sz="2400" baseline="30000" dirty="0">
                <a:solidFill>
                  <a:srgbClr val="002060"/>
                </a:solidFill>
              </a:rPr>
              <a:t>th</a:t>
            </a:r>
            <a:r>
              <a:rPr lang="en-US" sz="2400" dirty="0">
                <a:solidFill>
                  <a:srgbClr val="002060"/>
                </a:solidFill>
              </a:rPr>
              <a:t>: Parent Meeting </a:t>
            </a:r>
          </a:p>
          <a:p>
            <a:pPr lvl="1"/>
            <a:r>
              <a:rPr lang="en-US" sz="2000" dirty="0">
                <a:solidFill>
                  <a:srgbClr val="002060"/>
                </a:solidFill>
              </a:rPr>
              <a:t>At school after Dry land</a:t>
            </a:r>
          </a:p>
          <a:p>
            <a:endParaRPr lang="en-US" dirty="0"/>
          </a:p>
        </p:txBody>
      </p:sp>
    </p:spTree>
    <p:extLst>
      <p:ext uri="{BB962C8B-B14F-4D97-AF65-F5344CB8AC3E}">
        <p14:creationId xmlns:p14="http://schemas.microsoft.com/office/powerpoint/2010/main" val="1041036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35E8A-1769-4FD1-ADBE-1D0F231627D5}"/>
              </a:ext>
            </a:extLst>
          </p:cNvPr>
          <p:cNvSpPr>
            <a:spLocks noGrp="1"/>
          </p:cNvSpPr>
          <p:nvPr>
            <p:ph type="title"/>
          </p:nvPr>
        </p:nvSpPr>
        <p:spPr/>
        <p:txBody>
          <a:bodyPr>
            <a:normAutofit/>
          </a:bodyPr>
          <a:lstStyle/>
          <a:p>
            <a:pPr algn="ctr"/>
            <a:r>
              <a:rPr lang="en-US" sz="4800" dirty="0"/>
              <a:t>Coaches &amp; Captains</a:t>
            </a:r>
          </a:p>
        </p:txBody>
      </p:sp>
      <p:sp>
        <p:nvSpPr>
          <p:cNvPr id="3" name="Content Placeholder 2">
            <a:extLst>
              <a:ext uri="{FF2B5EF4-FFF2-40B4-BE49-F238E27FC236}">
                <a16:creationId xmlns:a16="http://schemas.microsoft.com/office/drawing/2014/main" id="{2504C66A-AD3D-4357-866C-7FAB65B4D327}"/>
              </a:ext>
            </a:extLst>
          </p:cNvPr>
          <p:cNvSpPr>
            <a:spLocks noGrp="1"/>
          </p:cNvSpPr>
          <p:nvPr>
            <p:ph idx="1"/>
          </p:nvPr>
        </p:nvSpPr>
        <p:spPr/>
        <p:txBody>
          <a:bodyPr>
            <a:normAutofit/>
          </a:bodyPr>
          <a:lstStyle/>
          <a:p>
            <a:r>
              <a:rPr lang="en-US" sz="3200" dirty="0"/>
              <a:t>Coach Edwards: Room 536</a:t>
            </a:r>
          </a:p>
          <a:p>
            <a:r>
              <a:rPr lang="en-US" sz="3200" dirty="0"/>
              <a:t>Coach Leslie: Room 251</a:t>
            </a:r>
          </a:p>
          <a:p>
            <a:r>
              <a:rPr lang="en-US" sz="3200" dirty="0"/>
              <a:t>Girls’ Captain: Zoe</a:t>
            </a:r>
          </a:p>
          <a:p>
            <a:r>
              <a:rPr lang="en-US" sz="3200" dirty="0"/>
              <a:t>Boys’ Captain Justin </a:t>
            </a:r>
          </a:p>
        </p:txBody>
      </p:sp>
      <p:pic>
        <p:nvPicPr>
          <p:cNvPr id="7" name="Picture 6">
            <a:extLst>
              <a:ext uri="{FF2B5EF4-FFF2-40B4-BE49-F238E27FC236}">
                <a16:creationId xmlns:a16="http://schemas.microsoft.com/office/drawing/2014/main" id="{ADA10999-FE36-43E7-8A19-19BA11BD3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7995" y="2571932"/>
            <a:ext cx="1716473" cy="1704991"/>
          </a:xfrm>
          <a:prstGeom prst="rect">
            <a:avLst/>
          </a:prstGeom>
        </p:spPr>
      </p:pic>
    </p:spTree>
    <p:extLst>
      <p:ext uri="{BB962C8B-B14F-4D97-AF65-F5344CB8AC3E}">
        <p14:creationId xmlns:p14="http://schemas.microsoft.com/office/powerpoint/2010/main" val="171780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96744-61E4-4F08-9A30-306B67F9368C}"/>
              </a:ext>
            </a:extLst>
          </p:cNvPr>
          <p:cNvSpPr>
            <a:spLocks noGrp="1"/>
          </p:cNvSpPr>
          <p:nvPr>
            <p:ph type="title"/>
          </p:nvPr>
        </p:nvSpPr>
        <p:spPr/>
        <p:txBody>
          <a:bodyPr>
            <a:normAutofit/>
          </a:bodyPr>
          <a:lstStyle/>
          <a:p>
            <a:pPr algn="ctr"/>
            <a:r>
              <a:rPr lang="en-US" sz="4000" dirty="0"/>
              <a:t>General Information: </a:t>
            </a:r>
          </a:p>
        </p:txBody>
      </p:sp>
      <p:sp>
        <p:nvSpPr>
          <p:cNvPr id="3" name="Content Placeholder 2">
            <a:extLst>
              <a:ext uri="{FF2B5EF4-FFF2-40B4-BE49-F238E27FC236}">
                <a16:creationId xmlns:a16="http://schemas.microsoft.com/office/drawing/2014/main" id="{484E9008-C93B-4789-9739-EB41F89D813E}"/>
              </a:ext>
            </a:extLst>
          </p:cNvPr>
          <p:cNvSpPr>
            <a:spLocks noGrp="1"/>
          </p:cNvSpPr>
          <p:nvPr>
            <p:ph idx="1"/>
          </p:nvPr>
        </p:nvSpPr>
        <p:spPr>
          <a:xfrm>
            <a:off x="3790122" y="808383"/>
            <a:ext cx="7659756" cy="5247859"/>
          </a:xfrm>
        </p:spPr>
        <p:txBody>
          <a:bodyPr>
            <a:normAutofit fontScale="92500" lnSpcReduction="20000"/>
          </a:bodyPr>
          <a:lstStyle/>
          <a:p>
            <a:pPr lvl="0"/>
            <a:r>
              <a:rPr lang="en-US" sz="2400" dirty="0"/>
              <a:t>This is a coed team. Although boys and girls compete separately, their practices and meets are combined.</a:t>
            </a:r>
          </a:p>
          <a:p>
            <a:pPr lvl="0"/>
            <a:r>
              <a:rPr lang="en-US" sz="2400" b="1" dirty="0"/>
              <a:t>Practice is Monday – Friday, 3:30 p.m. – 5:00 p.m.</a:t>
            </a:r>
            <a:endParaRPr lang="en-US" sz="2400" dirty="0"/>
          </a:p>
          <a:p>
            <a:pPr lvl="1"/>
            <a:r>
              <a:rPr lang="en-US" sz="2400" dirty="0"/>
              <a:t>Mon. – Thurs.: Practice is at the </a:t>
            </a:r>
            <a:r>
              <a:rPr lang="en-US" sz="2400" i="1" dirty="0"/>
              <a:t>Deerfield Aquatic Center</a:t>
            </a:r>
            <a:r>
              <a:rPr lang="en-US" sz="2400" dirty="0"/>
              <a:t> (501 SE 6th Ave, Deerfield Beach, FL 33441)</a:t>
            </a:r>
          </a:p>
          <a:p>
            <a:pPr lvl="1"/>
            <a:r>
              <a:rPr lang="en-US" sz="2400" dirty="0"/>
              <a:t>Friday: Practice at Monarch High School from 3:10 – 4:10 </a:t>
            </a:r>
          </a:p>
          <a:p>
            <a:pPr lvl="0"/>
            <a:r>
              <a:rPr lang="en-US" sz="2400" dirty="0"/>
              <a:t>In order to be as informed as possible, parents and athletes must actively check their corresponding </a:t>
            </a:r>
            <a:r>
              <a:rPr lang="en-US" sz="2400" i="1" dirty="0"/>
              <a:t>Group Me</a:t>
            </a:r>
            <a:r>
              <a:rPr lang="en-US" sz="2400" dirty="0"/>
              <a:t> messages.</a:t>
            </a:r>
          </a:p>
          <a:p>
            <a:pPr lvl="1"/>
            <a:r>
              <a:rPr lang="en-US" sz="2400" dirty="0"/>
              <a:t>For additional information, please use Coach Edwards’ website as a resource: </a:t>
            </a:r>
            <a:r>
              <a:rPr lang="en-US" sz="2400" u="sng" dirty="0">
                <a:hlinkClick r:id="rId2"/>
              </a:rPr>
              <a:t>https://mscoachedwards.weebly.com/</a:t>
            </a:r>
            <a:r>
              <a:rPr lang="en-US" sz="2400" dirty="0"/>
              <a:t> </a:t>
            </a:r>
          </a:p>
          <a:p>
            <a:pPr lvl="0"/>
            <a:r>
              <a:rPr lang="en-US" sz="2400" dirty="0"/>
              <a:t>If you would like additional information on Broward County Swimming &amp; Diving rules and requirements, schedules, or more then please visit </a:t>
            </a:r>
            <a:r>
              <a:rPr lang="en-US" sz="2400" u="sng" dirty="0">
                <a:hlinkClick r:id="rId3"/>
              </a:rPr>
              <a:t>https://www.fhsaa.org/sports/swimming-diving</a:t>
            </a:r>
            <a:r>
              <a:rPr lang="en-US" sz="2400" dirty="0"/>
              <a:t> . This website will also have information later in the season with athletes’ placements in district, regional, and state meets. </a:t>
            </a:r>
          </a:p>
        </p:txBody>
      </p:sp>
    </p:spTree>
    <p:extLst>
      <p:ext uri="{BB962C8B-B14F-4D97-AF65-F5344CB8AC3E}">
        <p14:creationId xmlns:p14="http://schemas.microsoft.com/office/powerpoint/2010/main" val="21251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50822-AD3F-4626-9B5A-8405C95FC0F8}"/>
              </a:ext>
            </a:extLst>
          </p:cNvPr>
          <p:cNvSpPr>
            <a:spLocks noGrp="1"/>
          </p:cNvSpPr>
          <p:nvPr>
            <p:ph type="title"/>
          </p:nvPr>
        </p:nvSpPr>
        <p:spPr/>
        <p:txBody>
          <a:bodyPr>
            <a:normAutofit/>
          </a:bodyPr>
          <a:lstStyle/>
          <a:p>
            <a:pPr algn="ctr"/>
            <a:r>
              <a:rPr lang="en-US" sz="4000" dirty="0"/>
              <a:t>Rules &amp; Expectations</a:t>
            </a:r>
          </a:p>
        </p:txBody>
      </p:sp>
      <p:sp>
        <p:nvSpPr>
          <p:cNvPr id="3" name="Content Placeholder 2">
            <a:extLst>
              <a:ext uri="{FF2B5EF4-FFF2-40B4-BE49-F238E27FC236}">
                <a16:creationId xmlns:a16="http://schemas.microsoft.com/office/drawing/2014/main" id="{E1471311-875D-45D7-8794-62285940CF10}"/>
              </a:ext>
            </a:extLst>
          </p:cNvPr>
          <p:cNvSpPr>
            <a:spLocks noGrp="1"/>
          </p:cNvSpPr>
          <p:nvPr>
            <p:ph idx="1"/>
          </p:nvPr>
        </p:nvSpPr>
        <p:spPr/>
        <p:txBody>
          <a:bodyPr/>
          <a:lstStyle/>
          <a:p>
            <a:r>
              <a:rPr lang="en-US" sz="2400" b="1" dirty="0">
                <a:solidFill>
                  <a:srgbClr val="002060"/>
                </a:solidFill>
              </a:rPr>
              <a:t>Participating in Monarch Athletics is a privilege and should be treated as such. </a:t>
            </a:r>
            <a:r>
              <a:rPr lang="en-US" sz="2400" b="1" i="1" dirty="0">
                <a:solidFill>
                  <a:srgbClr val="002060"/>
                </a:solidFill>
              </a:rPr>
              <a:t> </a:t>
            </a:r>
          </a:p>
          <a:p>
            <a:pPr lvl="1"/>
            <a:r>
              <a:rPr lang="en-US" sz="2400" b="1" i="1" dirty="0">
                <a:solidFill>
                  <a:srgbClr val="002060"/>
                </a:solidFill>
              </a:rPr>
              <a:t>RESPECT.</a:t>
            </a:r>
          </a:p>
          <a:p>
            <a:r>
              <a:rPr lang="en-US" sz="2400" b="1" dirty="0">
                <a:solidFill>
                  <a:srgbClr val="002060"/>
                </a:solidFill>
              </a:rPr>
              <a:t>Swimmers must be successful and diligent students. </a:t>
            </a:r>
          </a:p>
          <a:p>
            <a:pPr lvl="1"/>
            <a:r>
              <a:rPr lang="en-US" sz="2400" b="1" i="1" dirty="0">
                <a:solidFill>
                  <a:srgbClr val="002060"/>
                </a:solidFill>
              </a:rPr>
              <a:t>Role models in the pool and out of the pool. </a:t>
            </a:r>
          </a:p>
          <a:p>
            <a:r>
              <a:rPr lang="en-US" sz="2400" b="1" dirty="0">
                <a:solidFill>
                  <a:srgbClr val="002060"/>
                </a:solidFill>
              </a:rPr>
              <a:t>Swimmers must be on time to practice.</a:t>
            </a:r>
            <a:endParaRPr lang="en-US" sz="2400" dirty="0">
              <a:solidFill>
                <a:srgbClr val="002060"/>
              </a:solidFill>
            </a:endParaRPr>
          </a:p>
          <a:p>
            <a:pPr lvl="1"/>
            <a:r>
              <a:rPr lang="en-US" sz="2400" b="1" i="1" dirty="0">
                <a:solidFill>
                  <a:srgbClr val="002060"/>
                </a:solidFill>
              </a:rPr>
              <a:t>CAP, GOOGLES, WATER BOTTLE, ready to go!</a:t>
            </a:r>
          </a:p>
          <a:p>
            <a:r>
              <a:rPr lang="en-US" sz="2400" b="1" dirty="0">
                <a:solidFill>
                  <a:srgbClr val="002060"/>
                </a:solidFill>
              </a:rPr>
              <a:t>Swimmers must put forth their best effort at meets and at practice!</a:t>
            </a:r>
            <a:endParaRPr lang="en-US" sz="2400" dirty="0">
              <a:solidFill>
                <a:srgbClr val="002060"/>
              </a:solidFill>
            </a:endParaRPr>
          </a:p>
          <a:p>
            <a:pPr lvl="1"/>
            <a:r>
              <a:rPr lang="en-US" sz="2400" b="1" i="1" dirty="0">
                <a:solidFill>
                  <a:srgbClr val="002060"/>
                </a:solidFill>
              </a:rPr>
              <a:t>This is a </a:t>
            </a:r>
            <a:r>
              <a:rPr lang="en-US" sz="2400" b="1" i="1" u="sng" dirty="0">
                <a:solidFill>
                  <a:srgbClr val="002060"/>
                </a:solidFill>
              </a:rPr>
              <a:t>team</a:t>
            </a:r>
            <a:r>
              <a:rPr lang="en-US" sz="2400" b="1" i="1" dirty="0">
                <a:solidFill>
                  <a:srgbClr val="002060"/>
                </a:solidFill>
              </a:rPr>
              <a:t>. </a:t>
            </a:r>
          </a:p>
          <a:p>
            <a:r>
              <a:rPr lang="en-US" sz="2600" b="1" i="1" dirty="0">
                <a:solidFill>
                  <a:schemeClr val="accent6"/>
                </a:solidFill>
              </a:rPr>
              <a:t>Possible consequences: extra conditioning or excused from the team.</a:t>
            </a:r>
          </a:p>
        </p:txBody>
      </p:sp>
    </p:spTree>
    <p:extLst>
      <p:ext uri="{BB962C8B-B14F-4D97-AF65-F5344CB8AC3E}">
        <p14:creationId xmlns:p14="http://schemas.microsoft.com/office/powerpoint/2010/main" val="2032851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1C888-015F-4C5A-989D-6F4CB8B28350}"/>
              </a:ext>
            </a:extLst>
          </p:cNvPr>
          <p:cNvSpPr>
            <a:spLocks noGrp="1"/>
          </p:cNvSpPr>
          <p:nvPr>
            <p:ph type="title"/>
          </p:nvPr>
        </p:nvSpPr>
        <p:spPr/>
        <p:txBody>
          <a:bodyPr>
            <a:normAutofit/>
          </a:bodyPr>
          <a:lstStyle/>
          <a:p>
            <a:pPr algn="ctr"/>
            <a:r>
              <a:rPr lang="en-US" sz="4000" dirty="0"/>
              <a:t>Attendance Policy</a:t>
            </a:r>
          </a:p>
        </p:txBody>
      </p:sp>
      <p:sp>
        <p:nvSpPr>
          <p:cNvPr id="3" name="Content Placeholder 2">
            <a:extLst>
              <a:ext uri="{FF2B5EF4-FFF2-40B4-BE49-F238E27FC236}">
                <a16:creationId xmlns:a16="http://schemas.microsoft.com/office/drawing/2014/main" id="{2B21A007-9B53-48CA-9336-56BBD6318977}"/>
              </a:ext>
            </a:extLst>
          </p:cNvPr>
          <p:cNvSpPr>
            <a:spLocks noGrp="1"/>
          </p:cNvSpPr>
          <p:nvPr>
            <p:ph idx="1"/>
          </p:nvPr>
        </p:nvSpPr>
        <p:spPr>
          <a:xfrm>
            <a:off x="3604591" y="795130"/>
            <a:ext cx="7964557" cy="5287618"/>
          </a:xfrm>
        </p:spPr>
        <p:txBody>
          <a:bodyPr>
            <a:noAutofit/>
          </a:bodyPr>
          <a:lstStyle/>
          <a:p>
            <a:pPr lvl="0"/>
            <a:r>
              <a:rPr lang="en-US" sz="1800" b="1" dirty="0"/>
              <a:t>Swimmers are allotted three </a:t>
            </a:r>
            <a:r>
              <a:rPr lang="en-US" sz="1800" b="1" u="sng" dirty="0"/>
              <a:t>excused</a:t>
            </a:r>
            <a:r>
              <a:rPr lang="en-US" sz="1800" b="1" dirty="0"/>
              <a:t> absences for practices. </a:t>
            </a:r>
          </a:p>
          <a:p>
            <a:pPr lvl="1"/>
            <a:r>
              <a:rPr lang="en-US" sz="1600" b="1" dirty="0"/>
              <a:t>Doctors appointments, injuries, approved reasons in advance</a:t>
            </a:r>
            <a:endParaRPr lang="en-US" sz="1600" dirty="0"/>
          </a:p>
          <a:p>
            <a:pPr lvl="1"/>
            <a:r>
              <a:rPr lang="en-US" sz="1600" dirty="0"/>
              <a:t>After three excused absences, all absences will count as unexcused. </a:t>
            </a:r>
          </a:p>
          <a:p>
            <a:pPr lvl="1"/>
            <a:r>
              <a:rPr lang="en-US" sz="1600" dirty="0"/>
              <a:t>For all absences (excused or unexcused) swimmers must fill out an Absence Form for the records. </a:t>
            </a:r>
          </a:p>
          <a:p>
            <a:pPr lvl="0"/>
            <a:r>
              <a:rPr lang="en-US" sz="1800" b="1" dirty="0"/>
              <a:t>Unexcused absences are not tolerated. </a:t>
            </a:r>
            <a:endParaRPr lang="en-US" sz="1800" dirty="0"/>
          </a:p>
          <a:p>
            <a:pPr lvl="1"/>
            <a:r>
              <a:rPr lang="en-US" sz="1600" dirty="0"/>
              <a:t>Consequences may vary for having an unexcused absence for practice. Depending on how many absences and the punctuality of the athlete. The athlete could be (1) required to swim in the 500 in the upcoming meet, (2) not be allowed to swim at the next meet, but be required volunteer at it, or (3) dismissed from the team.  </a:t>
            </a:r>
          </a:p>
          <a:p>
            <a:pPr lvl="0"/>
            <a:r>
              <a:rPr lang="en-US" sz="1800" b="1" dirty="0"/>
              <a:t>Swimmers should not miss any meets. Meets are once a week. </a:t>
            </a:r>
            <a:endParaRPr lang="en-US" sz="1800" dirty="0"/>
          </a:p>
          <a:p>
            <a:pPr lvl="1"/>
            <a:r>
              <a:rPr lang="en-US" sz="1600" dirty="0"/>
              <a:t>If a swimmer misses more than one meet, they may not receive a varsity letter. </a:t>
            </a:r>
          </a:p>
          <a:p>
            <a:pPr lvl="1"/>
            <a:r>
              <a:rPr lang="en-US" sz="1600" dirty="0"/>
              <a:t>By policy, if a swimmer misses more than two meets then they are not allowed to compete at Districts; thus, ending their season, and they may be removed from the team. </a:t>
            </a:r>
          </a:p>
          <a:p>
            <a:pPr lvl="0"/>
            <a:r>
              <a:rPr lang="en-US" b="1" dirty="0"/>
              <a:t>This only applies to swimmers who are in swim clubs!</a:t>
            </a:r>
            <a:endParaRPr lang="en-US" dirty="0"/>
          </a:p>
          <a:p>
            <a:pPr lvl="1"/>
            <a:r>
              <a:rPr lang="en-US" sz="1600" b="1" dirty="0"/>
              <a:t> </a:t>
            </a:r>
            <a:r>
              <a:rPr lang="en-US" sz="1600" dirty="0"/>
              <a:t>If you practice regularly in a swim club, then you are not required to attend practice. You are required to attend any meetings that may be scheduled, and all the meets. </a:t>
            </a:r>
          </a:p>
        </p:txBody>
      </p:sp>
      <p:sp>
        <p:nvSpPr>
          <p:cNvPr id="4" name="Text Placeholder 3">
            <a:extLst>
              <a:ext uri="{FF2B5EF4-FFF2-40B4-BE49-F238E27FC236}">
                <a16:creationId xmlns:a16="http://schemas.microsoft.com/office/drawing/2014/main" id="{718349BA-CC1B-4813-A0BF-3576FFE59EE1}"/>
              </a:ext>
            </a:extLst>
          </p:cNvPr>
          <p:cNvSpPr>
            <a:spLocks noGrp="1"/>
          </p:cNvSpPr>
          <p:nvPr>
            <p:ph type="body" sz="half" idx="2"/>
          </p:nvPr>
        </p:nvSpPr>
        <p:spPr/>
        <p:txBody>
          <a:bodyPr>
            <a:normAutofit fontScale="92500" lnSpcReduction="10000"/>
          </a:bodyPr>
          <a:lstStyle/>
          <a:p>
            <a:pPr lvl="0"/>
            <a:r>
              <a:rPr lang="en-US" sz="1800" dirty="0">
                <a:solidFill>
                  <a:schemeClr val="accent6"/>
                </a:solidFill>
              </a:rPr>
              <a:t>Practice is Monday –  Friday</a:t>
            </a:r>
          </a:p>
          <a:p>
            <a:pPr lvl="0"/>
            <a:r>
              <a:rPr lang="en-US" sz="1800" dirty="0">
                <a:solidFill>
                  <a:schemeClr val="accent6"/>
                </a:solidFill>
              </a:rPr>
              <a:t>Monday – Thursday: Pool Fridays: Dryland</a:t>
            </a:r>
          </a:p>
          <a:p>
            <a:pPr lvl="0"/>
            <a:r>
              <a:rPr lang="en-US" sz="1800" dirty="0">
                <a:solidFill>
                  <a:schemeClr val="accent6"/>
                </a:solidFill>
              </a:rPr>
              <a:t>Students may drive to practice, but there is a bus that will take students to practice every day after school. </a:t>
            </a:r>
          </a:p>
        </p:txBody>
      </p:sp>
    </p:spTree>
    <p:extLst>
      <p:ext uri="{BB962C8B-B14F-4D97-AF65-F5344CB8AC3E}">
        <p14:creationId xmlns:p14="http://schemas.microsoft.com/office/powerpoint/2010/main" val="3705101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50C3345-6596-408A-93C4-521C9399D4AD}"/>
              </a:ext>
            </a:extLst>
          </p:cNvPr>
          <p:cNvGraphicFramePr>
            <a:graphicFrameLocks noGrp="1"/>
          </p:cNvGraphicFramePr>
          <p:nvPr>
            <p:extLst>
              <p:ext uri="{D42A27DB-BD31-4B8C-83A1-F6EECF244321}">
                <p14:modId xmlns:p14="http://schemas.microsoft.com/office/powerpoint/2010/main" val="2708058637"/>
              </p:ext>
            </p:extLst>
          </p:nvPr>
        </p:nvGraphicFramePr>
        <p:xfrm>
          <a:off x="2690191" y="868361"/>
          <a:ext cx="6745357" cy="5616409"/>
        </p:xfrm>
        <a:graphic>
          <a:graphicData uri="http://schemas.openxmlformats.org/drawingml/2006/table">
            <a:tbl>
              <a:tblPr firstRow="1" firstCol="1" bandRow="1">
                <a:tableStyleId>{5C22544A-7EE6-4342-B048-85BDC9FD1C3A}</a:tableStyleId>
              </a:tblPr>
              <a:tblGrid>
                <a:gridCol w="1814393">
                  <a:extLst>
                    <a:ext uri="{9D8B030D-6E8A-4147-A177-3AD203B41FA5}">
                      <a16:colId xmlns:a16="http://schemas.microsoft.com/office/drawing/2014/main" val="3092170888"/>
                    </a:ext>
                  </a:extLst>
                </a:gridCol>
                <a:gridCol w="4930964">
                  <a:extLst>
                    <a:ext uri="{9D8B030D-6E8A-4147-A177-3AD203B41FA5}">
                      <a16:colId xmlns:a16="http://schemas.microsoft.com/office/drawing/2014/main" val="1657065273"/>
                    </a:ext>
                  </a:extLst>
                </a:gridCol>
              </a:tblGrid>
              <a:tr h="468034">
                <a:tc>
                  <a:txBody>
                    <a:bodyPr/>
                    <a:lstStyle/>
                    <a:p>
                      <a:pPr marL="0" marR="0">
                        <a:lnSpc>
                          <a:spcPct val="107000"/>
                        </a:lnSpc>
                        <a:spcBef>
                          <a:spcPts val="0"/>
                        </a:spcBef>
                        <a:spcAft>
                          <a:spcPts val="0"/>
                        </a:spcAft>
                      </a:pPr>
                      <a:r>
                        <a:rPr lang="en-US" sz="1300">
                          <a:effectLst/>
                        </a:rPr>
                        <a:t>Swimmer: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105" marR="64105" marT="0" marB="0"/>
                </a:tc>
                <a:tc>
                  <a:txBody>
                    <a:bodyPr/>
                    <a:lstStyle/>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105" marR="64105" marT="0" marB="0"/>
                </a:tc>
                <a:extLst>
                  <a:ext uri="{0D108BD9-81ED-4DB2-BD59-A6C34878D82A}">
                    <a16:rowId xmlns:a16="http://schemas.microsoft.com/office/drawing/2014/main" val="1326423049"/>
                  </a:ext>
                </a:extLst>
              </a:tr>
              <a:tr h="468034">
                <a:tc>
                  <a:txBody>
                    <a:bodyPr/>
                    <a:lstStyle/>
                    <a:p>
                      <a:pPr marL="0" marR="0">
                        <a:lnSpc>
                          <a:spcPct val="107000"/>
                        </a:lnSpc>
                        <a:spcBef>
                          <a:spcPts val="0"/>
                        </a:spcBef>
                        <a:spcAft>
                          <a:spcPts val="0"/>
                        </a:spcAft>
                      </a:pPr>
                      <a:r>
                        <a:rPr lang="en-US" sz="1300" dirty="0">
                          <a:effectLst/>
                        </a:rPr>
                        <a:t>Date of absence: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105" marR="64105" marT="0" marB="0"/>
                </a:tc>
                <a:tc>
                  <a:txBody>
                    <a:bodyPr/>
                    <a:lstStyle/>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105" marR="64105" marT="0" marB="0"/>
                </a:tc>
                <a:extLst>
                  <a:ext uri="{0D108BD9-81ED-4DB2-BD59-A6C34878D82A}">
                    <a16:rowId xmlns:a16="http://schemas.microsoft.com/office/drawing/2014/main" val="612580001"/>
                  </a:ext>
                </a:extLst>
              </a:tr>
              <a:tr h="702052">
                <a:tc gridSpan="2">
                  <a:txBody>
                    <a:bodyPr/>
                    <a:lstStyle/>
                    <a:p>
                      <a:pPr marL="0" marR="0" algn="ctr">
                        <a:lnSpc>
                          <a:spcPct val="107000"/>
                        </a:lnSpc>
                        <a:spcBef>
                          <a:spcPts val="0"/>
                        </a:spcBef>
                        <a:spcAft>
                          <a:spcPts val="0"/>
                        </a:spcAft>
                      </a:pPr>
                      <a:r>
                        <a:rPr lang="en-US" sz="1300">
                          <a:effectLst/>
                        </a:rPr>
                        <a:t> </a:t>
                      </a:r>
                      <a:endParaRPr lang="en-US" sz="1000">
                        <a:effectLst/>
                      </a:endParaRPr>
                    </a:p>
                    <a:p>
                      <a:pPr marL="0" marR="0" algn="ctr">
                        <a:lnSpc>
                          <a:spcPct val="107000"/>
                        </a:lnSpc>
                        <a:spcBef>
                          <a:spcPts val="0"/>
                        </a:spcBef>
                        <a:spcAft>
                          <a:spcPts val="0"/>
                        </a:spcAft>
                      </a:pPr>
                      <a:r>
                        <a:rPr lang="en-US" sz="1300">
                          <a:effectLst/>
                        </a:rPr>
                        <a:t>Excused                 Unexcused</a:t>
                      </a:r>
                      <a:endParaRPr lang="en-US" sz="1000">
                        <a:effectLst/>
                      </a:endParaRPr>
                    </a:p>
                    <a:p>
                      <a:pPr marL="0" marR="0" algn="ctr">
                        <a:lnSpc>
                          <a:spcPct val="107000"/>
                        </a:lnSpc>
                        <a:spcBef>
                          <a:spcPts val="0"/>
                        </a:spcBef>
                        <a:spcAft>
                          <a:spcPts val="0"/>
                        </a:spcAft>
                      </a:pPr>
                      <a:r>
                        <a:rPr lang="en-US" sz="13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105" marR="64105" marT="0" marB="0"/>
                </a:tc>
                <a:tc hMerge="1">
                  <a:txBody>
                    <a:bodyPr/>
                    <a:lstStyle/>
                    <a:p>
                      <a:endParaRPr lang="en-US"/>
                    </a:p>
                  </a:txBody>
                  <a:tcPr/>
                </a:tc>
                <a:extLst>
                  <a:ext uri="{0D108BD9-81ED-4DB2-BD59-A6C34878D82A}">
                    <a16:rowId xmlns:a16="http://schemas.microsoft.com/office/drawing/2014/main" val="1720985190"/>
                  </a:ext>
                </a:extLst>
              </a:tr>
              <a:tr h="2106153">
                <a:tc>
                  <a:txBody>
                    <a:bodyPr/>
                    <a:lstStyle/>
                    <a:p>
                      <a:pPr marL="0" marR="0">
                        <a:lnSpc>
                          <a:spcPct val="107000"/>
                        </a:lnSpc>
                        <a:spcBef>
                          <a:spcPts val="0"/>
                        </a:spcBef>
                        <a:spcAft>
                          <a:spcPts val="0"/>
                        </a:spcAft>
                      </a:pPr>
                      <a:r>
                        <a:rPr lang="en-US" sz="1300">
                          <a:effectLst/>
                        </a:rPr>
                        <a:t>Reason for absence: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105" marR="64105" marT="0" marB="0"/>
                </a:tc>
                <a:tc>
                  <a:txBody>
                    <a:bodyPr/>
                    <a:lstStyle/>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105" marR="64105" marT="0" marB="0"/>
                </a:tc>
                <a:extLst>
                  <a:ext uri="{0D108BD9-81ED-4DB2-BD59-A6C34878D82A}">
                    <a16:rowId xmlns:a16="http://schemas.microsoft.com/office/drawing/2014/main" val="1209887645"/>
                  </a:ext>
                </a:extLst>
              </a:tr>
              <a:tr h="1404102">
                <a:tc>
                  <a:txBody>
                    <a:bodyPr/>
                    <a:lstStyle/>
                    <a:p>
                      <a:pPr marL="0" marR="0">
                        <a:lnSpc>
                          <a:spcPct val="107000"/>
                        </a:lnSpc>
                        <a:spcBef>
                          <a:spcPts val="0"/>
                        </a:spcBef>
                        <a:spcAft>
                          <a:spcPts val="0"/>
                        </a:spcAft>
                      </a:pPr>
                      <a:r>
                        <a:rPr lang="en-US" sz="1300">
                          <a:effectLst/>
                        </a:rPr>
                        <a:t>Consequence: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105" marR="64105" marT="0" marB="0"/>
                </a:tc>
                <a:tc>
                  <a:txBody>
                    <a:bodyPr/>
                    <a:lstStyle/>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endParaRPr>
                    </a:p>
                    <a:p>
                      <a:pPr marL="0" marR="0">
                        <a:lnSpc>
                          <a:spcPct val="107000"/>
                        </a:lnSpc>
                        <a:spcBef>
                          <a:spcPts val="0"/>
                        </a:spcBef>
                        <a:spcAft>
                          <a:spcPts val="0"/>
                        </a:spcAft>
                      </a:pPr>
                      <a:r>
                        <a:rPr lang="en-US" sz="13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105" marR="64105" marT="0" marB="0"/>
                </a:tc>
                <a:extLst>
                  <a:ext uri="{0D108BD9-81ED-4DB2-BD59-A6C34878D82A}">
                    <a16:rowId xmlns:a16="http://schemas.microsoft.com/office/drawing/2014/main" val="2538660924"/>
                  </a:ext>
                </a:extLst>
              </a:tr>
              <a:tr h="468034">
                <a:tc>
                  <a:txBody>
                    <a:bodyPr/>
                    <a:lstStyle/>
                    <a:p>
                      <a:pPr marL="0" marR="0">
                        <a:lnSpc>
                          <a:spcPct val="107000"/>
                        </a:lnSpc>
                        <a:spcBef>
                          <a:spcPts val="0"/>
                        </a:spcBef>
                        <a:spcAft>
                          <a:spcPts val="0"/>
                        </a:spcAft>
                      </a:pPr>
                      <a:r>
                        <a:rPr lang="en-US" sz="1300">
                          <a:effectLst/>
                        </a:rPr>
                        <a:t>Absent Number: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105" marR="64105" marT="0" marB="0"/>
                </a:tc>
                <a:tc>
                  <a:txBody>
                    <a:bodyPr/>
                    <a:lstStyle/>
                    <a:p>
                      <a:pPr marL="0" marR="0">
                        <a:lnSpc>
                          <a:spcPct val="107000"/>
                        </a:lnSpc>
                        <a:spcBef>
                          <a:spcPts val="0"/>
                        </a:spcBef>
                        <a:spcAft>
                          <a:spcPts val="0"/>
                        </a:spcAft>
                      </a:pPr>
                      <a:r>
                        <a:rPr lang="en-US" sz="1300" dirty="0">
                          <a:effectLst/>
                        </a:rPr>
                        <a:t>Excused:</a:t>
                      </a:r>
                      <a:endParaRPr lang="en-US" sz="1000" dirty="0">
                        <a:effectLst/>
                      </a:endParaRPr>
                    </a:p>
                    <a:p>
                      <a:pPr marL="0" marR="0">
                        <a:lnSpc>
                          <a:spcPct val="107000"/>
                        </a:lnSpc>
                        <a:spcBef>
                          <a:spcPts val="0"/>
                        </a:spcBef>
                        <a:spcAft>
                          <a:spcPts val="0"/>
                        </a:spcAft>
                      </a:pPr>
                      <a:r>
                        <a:rPr lang="en-US" sz="1300" dirty="0">
                          <a:effectLst/>
                        </a:rPr>
                        <a:t>Unexcused: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105" marR="64105" marT="0" marB="0"/>
                </a:tc>
                <a:extLst>
                  <a:ext uri="{0D108BD9-81ED-4DB2-BD59-A6C34878D82A}">
                    <a16:rowId xmlns:a16="http://schemas.microsoft.com/office/drawing/2014/main" val="3588019260"/>
                  </a:ext>
                </a:extLst>
              </a:tr>
            </a:tbl>
          </a:graphicData>
        </a:graphic>
      </p:graphicFrame>
      <p:sp>
        <p:nvSpPr>
          <p:cNvPr id="3" name="Rectangle 1">
            <a:extLst>
              <a:ext uri="{FF2B5EF4-FFF2-40B4-BE49-F238E27FC236}">
                <a16:creationId xmlns:a16="http://schemas.microsoft.com/office/drawing/2014/main" id="{DEC8AC43-C4BD-4007-A5B8-D84785D18B65}"/>
              </a:ext>
            </a:extLst>
          </p:cNvPr>
          <p:cNvSpPr>
            <a:spLocks noChangeArrowheads="1"/>
          </p:cNvSpPr>
          <p:nvPr/>
        </p:nvSpPr>
        <p:spPr bwMode="auto">
          <a:xfrm>
            <a:off x="3882480" y="373229"/>
            <a:ext cx="355629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Monarch Swimming Absences Form (Example)</a:t>
            </a:r>
            <a:endParaRPr kumimoji="0" lang="en-US" altLang="en-US" sz="11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77384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CCEC5-A346-4784-A7C2-E8D86688D917}"/>
              </a:ext>
            </a:extLst>
          </p:cNvPr>
          <p:cNvSpPr>
            <a:spLocks noGrp="1"/>
          </p:cNvSpPr>
          <p:nvPr>
            <p:ph type="title"/>
          </p:nvPr>
        </p:nvSpPr>
        <p:spPr/>
        <p:txBody>
          <a:bodyPr/>
          <a:lstStyle/>
          <a:p>
            <a:pPr algn="ctr"/>
            <a:r>
              <a:rPr lang="en-US" dirty="0"/>
              <a:t>Parents:</a:t>
            </a:r>
          </a:p>
        </p:txBody>
      </p:sp>
      <p:sp>
        <p:nvSpPr>
          <p:cNvPr id="3" name="Content Placeholder 2">
            <a:extLst>
              <a:ext uri="{FF2B5EF4-FFF2-40B4-BE49-F238E27FC236}">
                <a16:creationId xmlns:a16="http://schemas.microsoft.com/office/drawing/2014/main" id="{437903E9-37C9-4F0C-8CB5-2E82554BB455}"/>
              </a:ext>
            </a:extLst>
          </p:cNvPr>
          <p:cNvSpPr>
            <a:spLocks noGrp="1"/>
          </p:cNvSpPr>
          <p:nvPr>
            <p:ph idx="1"/>
          </p:nvPr>
        </p:nvSpPr>
        <p:spPr/>
        <p:txBody>
          <a:bodyPr/>
          <a:lstStyle/>
          <a:p>
            <a:pPr lvl="0"/>
            <a:r>
              <a:rPr lang="en-US" dirty="0">
                <a:solidFill>
                  <a:srgbClr val="002060"/>
                </a:solidFill>
              </a:rPr>
              <a:t>Parents are welcome to come to practices, but please do not communicate with your swimmer during practice. </a:t>
            </a:r>
          </a:p>
          <a:p>
            <a:pPr lvl="0"/>
            <a:r>
              <a:rPr lang="en-US" dirty="0">
                <a:solidFill>
                  <a:srgbClr val="002060"/>
                </a:solidFill>
              </a:rPr>
              <a:t>Please be a member of the parent </a:t>
            </a:r>
            <a:r>
              <a:rPr lang="en-US" i="1" dirty="0">
                <a:solidFill>
                  <a:srgbClr val="002060"/>
                </a:solidFill>
              </a:rPr>
              <a:t>Group Me</a:t>
            </a:r>
            <a:r>
              <a:rPr lang="en-US" dirty="0">
                <a:solidFill>
                  <a:srgbClr val="002060"/>
                </a:solidFill>
              </a:rPr>
              <a:t> to be as informed as possible. </a:t>
            </a:r>
          </a:p>
          <a:p>
            <a:pPr lvl="0"/>
            <a:r>
              <a:rPr lang="en-US" dirty="0">
                <a:solidFill>
                  <a:srgbClr val="002060"/>
                </a:solidFill>
              </a:rPr>
              <a:t>All parents are encouraged to come to the meets. </a:t>
            </a:r>
          </a:p>
          <a:p>
            <a:pPr lvl="0"/>
            <a:r>
              <a:rPr lang="en-US" dirty="0">
                <a:solidFill>
                  <a:srgbClr val="002060"/>
                </a:solidFill>
              </a:rPr>
              <a:t>Each parent is requested to bring snacks to a meet. There will be a sign-up sheet, so parents can coordinate who will bring what and when. Parents are encouraged to bring additional snacks on unassigned days if eligible. </a:t>
            </a:r>
          </a:p>
          <a:p>
            <a:pPr lvl="0"/>
            <a:r>
              <a:rPr lang="en-US" dirty="0">
                <a:solidFill>
                  <a:srgbClr val="002060"/>
                </a:solidFill>
              </a:rPr>
              <a:t>If there is something you would like to discuss, please contact the coaches. </a:t>
            </a:r>
          </a:p>
          <a:p>
            <a:endParaRPr lang="en-US" dirty="0"/>
          </a:p>
        </p:txBody>
      </p:sp>
      <p:sp>
        <p:nvSpPr>
          <p:cNvPr id="4" name="Text Placeholder 3">
            <a:extLst>
              <a:ext uri="{FF2B5EF4-FFF2-40B4-BE49-F238E27FC236}">
                <a16:creationId xmlns:a16="http://schemas.microsoft.com/office/drawing/2014/main" id="{D5B27FF9-EF74-4C81-B70F-E52BB41FDB05}"/>
              </a:ext>
            </a:extLst>
          </p:cNvPr>
          <p:cNvSpPr>
            <a:spLocks noGrp="1"/>
          </p:cNvSpPr>
          <p:nvPr>
            <p:ph type="body" sz="half" idx="2"/>
          </p:nvPr>
        </p:nvSpPr>
        <p:spPr/>
        <p:txBody>
          <a:bodyPr/>
          <a:lstStyle/>
          <a:p>
            <a:r>
              <a:rPr lang="en-US" sz="2400" dirty="0">
                <a:solidFill>
                  <a:schemeClr val="accent6"/>
                </a:solidFill>
              </a:rPr>
              <a:t>Swim Mom: </a:t>
            </a:r>
          </a:p>
          <a:p>
            <a:r>
              <a:rPr lang="en-US" sz="2400" dirty="0">
                <a:solidFill>
                  <a:schemeClr val="accent6"/>
                </a:solidFill>
              </a:rPr>
              <a:t>Mrs. </a:t>
            </a:r>
            <a:r>
              <a:rPr lang="en-US" sz="2400" dirty="0" err="1">
                <a:solidFill>
                  <a:schemeClr val="accent6"/>
                </a:solidFill>
              </a:rPr>
              <a:t>Spalluto</a:t>
            </a:r>
            <a:r>
              <a:rPr lang="en-US" sz="2400" dirty="0">
                <a:solidFill>
                  <a:schemeClr val="accent6"/>
                </a:solidFill>
              </a:rPr>
              <a:t> </a:t>
            </a:r>
          </a:p>
          <a:p>
            <a:r>
              <a:rPr lang="en-US" sz="2400" u="sng" dirty="0">
                <a:hlinkClick r:id="rId2"/>
              </a:rPr>
              <a:t>nicholespalluto@comcast.net</a:t>
            </a:r>
            <a:r>
              <a:rPr lang="en-US" sz="2400" dirty="0"/>
              <a:t> </a:t>
            </a:r>
          </a:p>
          <a:p>
            <a:endParaRPr lang="en-US" dirty="0">
              <a:solidFill>
                <a:schemeClr val="accent6"/>
              </a:solidFill>
            </a:endParaRPr>
          </a:p>
        </p:txBody>
      </p:sp>
    </p:spTree>
    <p:extLst>
      <p:ext uri="{BB962C8B-B14F-4D97-AF65-F5344CB8AC3E}">
        <p14:creationId xmlns:p14="http://schemas.microsoft.com/office/powerpoint/2010/main" val="167608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2E935-587A-469F-823C-72A9AE2086DB}"/>
              </a:ext>
            </a:extLst>
          </p:cNvPr>
          <p:cNvSpPr>
            <a:spLocks noGrp="1"/>
          </p:cNvSpPr>
          <p:nvPr>
            <p:ph type="title"/>
          </p:nvPr>
        </p:nvSpPr>
        <p:spPr/>
        <p:txBody>
          <a:bodyPr/>
          <a:lstStyle/>
          <a:p>
            <a:pPr algn="ctr"/>
            <a:r>
              <a:rPr lang="en-US" dirty="0"/>
              <a:t>Requirements:</a:t>
            </a:r>
          </a:p>
        </p:txBody>
      </p:sp>
      <p:sp>
        <p:nvSpPr>
          <p:cNvPr id="3" name="Content Placeholder 2">
            <a:extLst>
              <a:ext uri="{FF2B5EF4-FFF2-40B4-BE49-F238E27FC236}">
                <a16:creationId xmlns:a16="http://schemas.microsoft.com/office/drawing/2014/main" id="{D7CE2018-C68B-4158-BD6A-3F8E7CB92658}"/>
              </a:ext>
            </a:extLst>
          </p:cNvPr>
          <p:cNvSpPr>
            <a:spLocks noGrp="1"/>
          </p:cNvSpPr>
          <p:nvPr>
            <p:ph sz="half" idx="1"/>
          </p:nvPr>
        </p:nvSpPr>
        <p:spPr>
          <a:ln>
            <a:solidFill>
              <a:srgbClr val="00B0F0"/>
            </a:solidFill>
          </a:ln>
        </p:spPr>
        <p:txBody>
          <a:bodyPr>
            <a:normAutofit/>
          </a:bodyPr>
          <a:lstStyle/>
          <a:p>
            <a:r>
              <a:rPr lang="en-US" b="1" dirty="0">
                <a:solidFill>
                  <a:schemeClr val="tx1">
                    <a:lumMod val="95000"/>
                    <a:lumOff val="5000"/>
                  </a:schemeClr>
                </a:solidFill>
              </a:rPr>
              <a:t>Minimum GPA 2.0 </a:t>
            </a:r>
          </a:p>
          <a:p>
            <a:r>
              <a:rPr lang="en-US" b="1" dirty="0">
                <a:solidFill>
                  <a:schemeClr val="tx1">
                    <a:lumMod val="95000"/>
                    <a:lumOff val="5000"/>
                  </a:schemeClr>
                </a:solidFill>
              </a:rPr>
              <a:t>No school attendance = No swim meets </a:t>
            </a:r>
          </a:p>
          <a:p>
            <a:r>
              <a:rPr lang="en-US" b="1" dirty="0">
                <a:solidFill>
                  <a:schemeClr val="tx1">
                    <a:lumMod val="95000"/>
                    <a:lumOff val="5000"/>
                  </a:schemeClr>
                </a:solidFill>
              </a:rPr>
              <a:t>Pay a one-time due of $85</a:t>
            </a:r>
          </a:p>
          <a:p>
            <a:r>
              <a:rPr lang="en-US" b="1" dirty="0">
                <a:solidFill>
                  <a:schemeClr val="tx1">
                    <a:lumMod val="95000"/>
                    <a:lumOff val="5000"/>
                  </a:schemeClr>
                </a:solidFill>
              </a:rPr>
              <a:t>Bring the following materials every day: </a:t>
            </a:r>
            <a:r>
              <a:rPr lang="en-US" dirty="0">
                <a:solidFill>
                  <a:schemeClr val="tx1">
                    <a:lumMod val="95000"/>
                    <a:lumOff val="5000"/>
                  </a:schemeClr>
                </a:solidFill>
              </a:rPr>
              <a:t>water bottle, cap, googles, swim suit, and dry land clothes (shirt, shorts, sneakers) </a:t>
            </a:r>
          </a:p>
          <a:p>
            <a:r>
              <a:rPr lang="en-US" b="1" dirty="0">
                <a:solidFill>
                  <a:schemeClr val="tx1">
                    <a:lumMod val="95000"/>
                    <a:lumOff val="5000"/>
                  </a:schemeClr>
                </a:solidFill>
              </a:rPr>
              <a:t>Ride the bus to meets.</a:t>
            </a:r>
          </a:p>
          <a:p>
            <a:r>
              <a:rPr lang="en-US" b="1" dirty="0">
                <a:solidFill>
                  <a:schemeClr val="tx1">
                    <a:lumMod val="95000"/>
                    <a:lumOff val="5000"/>
                  </a:schemeClr>
                </a:solidFill>
              </a:rPr>
              <a:t>Swim the 500 at a minimum of 1 meet. </a:t>
            </a:r>
          </a:p>
          <a:p>
            <a:r>
              <a:rPr lang="en-US" b="1" dirty="0">
                <a:solidFill>
                  <a:schemeClr val="tx1">
                    <a:lumMod val="95000"/>
                    <a:lumOff val="5000"/>
                  </a:schemeClr>
                </a:solidFill>
              </a:rPr>
              <a:t>TRY YOUR BEST!</a:t>
            </a:r>
          </a:p>
        </p:txBody>
      </p:sp>
      <p:sp>
        <p:nvSpPr>
          <p:cNvPr id="4" name="Content Placeholder 3">
            <a:extLst>
              <a:ext uri="{FF2B5EF4-FFF2-40B4-BE49-F238E27FC236}">
                <a16:creationId xmlns:a16="http://schemas.microsoft.com/office/drawing/2014/main" id="{95A4D8B2-3166-4D15-99D8-D4DB539E8A2B}"/>
              </a:ext>
            </a:extLst>
          </p:cNvPr>
          <p:cNvSpPr>
            <a:spLocks noGrp="1"/>
          </p:cNvSpPr>
          <p:nvPr>
            <p:ph sz="half" idx="2"/>
          </p:nvPr>
        </p:nvSpPr>
        <p:spPr>
          <a:ln>
            <a:solidFill>
              <a:srgbClr val="00B0F0"/>
            </a:solidFill>
          </a:ln>
        </p:spPr>
        <p:txBody>
          <a:bodyPr>
            <a:normAutofit/>
          </a:bodyPr>
          <a:lstStyle/>
          <a:p>
            <a:pPr lvl="0"/>
            <a:r>
              <a:rPr lang="en-US" sz="2400" dirty="0">
                <a:solidFill>
                  <a:schemeClr val="accent6"/>
                </a:solidFill>
              </a:rPr>
              <a:t>Swim a 50-meter freestyle in under 35 seconds. </a:t>
            </a:r>
          </a:p>
          <a:p>
            <a:pPr lvl="0"/>
            <a:r>
              <a:rPr lang="en-US" sz="2400" dirty="0">
                <a:solidFill>
                  <a:schemeClr val="accent6"/>
                </a:solidFill>
              </a:rPr>
              <a:t>Swim a 500-meter freestyle without stopping. </a:t>
            </a:r>
          </a:p>
          <a:p>
            <a:pPr lvl="0"/>
            <a:r>
              <a:rPr lang="en-US" sz="2400" dirty="0">
                <a:solidFill>
                  <a:schemeClr val="accent6"/>
                </a:solidFill>
              </a:rPr>
              <a:t>Complete a legal flip turn.</a:t>
            </a:r>
          </a:p>
          <a:p>
            <a:pPr lvl="0"/>
            <a:r>
              <a:rPr lang="en-US" sz="2400" dirty="0">
                <a:solidFill>
                  <a:schemeClr val="accent6"/>
                </a:solidFill>
              </a:rPr>
              <a:t>Swim all strokes (fly, breast, back, free).</a:t>
            </a:r>
          </a:p>
          <a:p>
            <a:pPr lvl="0"/>
            <a:r>
              <a:rPr lang="en-US" sz="2400" dirty="0">
                <a:solidFill>
                  <a:schemeClr val="accent6"/>
                </a:solidFill>
              </a:rPr>
              <a:t>Dive properly off a standard block</a:t>
            </a:r>
          </a:p>
        </p:txBody>
      </p:sp>
    </p:spTree>
    <p:extLst>
      <p:ext uri="{BB962C8B-B14F-4D97-AF65-F5344CB8AC3E}">
        <p14:creationId xmlns:p14="http://schemas.microsoft.com/office/powerpoint/2010/main" val="907752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F4511-3014-474B-9320-554ECC9DD900}"/>
              </a:ext>
            </a:extLst>
          </p:cNvPr>
          <p:cNvSpPr>
            <a:spLocks noGrp="1"/>
          </p:cNvSpPr>
          <p:nvPr>
            <p:ph type="title"/>
          </p:nvPr>
        </p:nvSpPr>
        <p:spPr/>
        <p:txBody>
          <a:bodyPr/>
          <a:lstStyle/>
          <a:p>
            <a:r>
              <a:rPr lang="en-US" dirty="0"/>
              <a:t>Athletic Packet: </a:t>
            </a:r>
          </a:p>
        </p:txBody>
      </p:sp>
      <p:sp>
        <p:nvSpPr>
          <p:cNvPr id="3" name="Content Placeholder 2">
            <a:extLst>
              <a:ext uri="{FF2B5EF4-FFF2-40B4-BE49-F238E27FC236}">
                <a16:creationId xmlns:a16="http://schemas.microsoft.com/office/drawing/2014/main" id="{E5E0481F-974E-43F1-B434-C5ACBB2F6BFA}"/>
              </a:ext>
            </a:extLst>
          </p:cNvPr>
          <p:cNvSpPr>
            <a:spLocks noGrp="1"/>
          </p:cNvSpPr>
          <p:nvPr>
            <p:ph idx="1"/>
          </p:nvPr>
        </p:nvSpPr>
        <p:spPr/>
        <p:txBody>
          <a:bodyPr>
            <a:normAutofit/>
          </a:bodyPr>
          <a:lstStyle/>
          <a:p>
            <a:r>
              <a:rPr lang="en-US" sz="3200" dirty="0"/>
              <a:t>Fill out Monarch Athletic Packet</a:t>
            </a:r>
          </a:p>
          <a:p>
            <a:pPr lvl="1"/>
            <a:r>
              <a:rPr lang="en-US" sz="3000" dirty="0"/>
              <a:t>Go to: </a:t>
            </a:r>
            <a:r>
              <a:rPr lang="en-US" sz="3000" dirty="0">
                <a:hlinkClick r:id="rId2"/>
              </a:rPr>
              <a:t>https://www.browardschools1.com/monarch</a:t>
            </a:r>
            <a:endParaRPr lang="en-US" sz="3000" dirty="0"/>
          </a:p>
          <a:p>
            <a:pPr lvl="1"/>
            <a:r>
              <a:rPr lang="en-US" sz="3000" dirty="0"/>
              <a:t>Click on “Athletics”</a:t>
            </a:r>
          </a:p>
          <a:p>
            <a:pPr lvl="1"/>
            <a:r>
              <a:rPr lang="en-US" sz="3000" dirty="0"/>
              <a:t>“Click Here for Monarch High School Athletics Packet Download”</a:t>
            </a:r>
          </a:p>
          <a:p>
            <a:pPr lvl="1"/>
            <a:r>
              <a:rPr lang="en-US" sz="3000" dirty="0"/>
              <a:t>Complete it, turn it in to Ms. Ulrich, receive a yellow card, turn that into Ms. Edwards by May 7</a:t>
            </a:r>
            <a:r>
              <a:rPr lang="en-US" sz="3000" baseline="30000" dirty="0"/>
              <a:t>th</a:t>
            </a:r>
            <a:r>
              <a:rPr lang="en-US" sz="3000" dirty="0"/>
              <a:t> </a:t>
            </a:r>
          </a:p>
        </p:txBody>
      </p:sp>
    </p:spTree>
    <p:extLst>
      <p:ext uri="{BB962C8B-B14F-4D97-AF65-F5344CB8AC3E}">
        <p14:creationId xmlns:p14="http://schemas.microsoft.com/office/powerpoint/2010/main" val="97508652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71</TotalTime>
  <Words>985</Words>
  <Application>Microsoft Office PowerPoint</Application>
  <PresentationFormat>Widescreen</PresentationFormat>
  <Paragraphs>116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Corbel</vt:lpstr>
      <vt:lpstr>Times New Roman</vt:lpstr>
      <vt:lpstr>Wingdings</vt:lpstr>
      <vt:lpstr>Wingdings 2</vt:lpstr>
      <vt:lpstr>Frame</vt:lpstr>
      <vt:lpstr>Monarch High Swim Team</vt:lpstr>
      <vt:lpstr>Coaches &amp; Captains</vt:lpstr>
      <vt:lpstr>General Information: </vt:lpstr>
      <vt:lpstr>Rules &amp; Expectations</vt:lpstr>
      <vt:lpstr>Attendance Policy</vt:lpstr>
      <vt:lpstr>PowerPoint Presentation</vt:lpstr>
      <vt:lpstr>Parents:</vt:lpstr>
      <vt:lpstr>Requirements:</vt:lpstr>
      <vt:lpstr>Athletic Packet: </vt:lpstr>
      <vt:lpstr>NEED ALL OF THIS FOR MAY 7th: </vt:lpstr>
      <vt:lpstr>Important 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Monarch High Swim Team</dc:title>
  <dc:creator>Shannon Edwards</dc:creator>
  <cp:lastModifiedBy>Shannon Edwards</cp:lastModifiedBy>
  <cp:revision>11</cp:revision>
  <dcterms:created xsi:type="dcterms:W3CDTF">2018-04-02T21:25:45Z</dcterms:created>
  <dcterms:modified xsi:type="dcterms:W3CDTF">2018-04-09T19:40:13Z</dcterms:modified>
</cp:coreProperties>
</file>