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02166A-7798-47A9-8AB9-3F255E38F304}"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7F2D7-C7C3-4E59-8006-80727DEB3E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0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2166A-7798-47A9-8AB9-3F255E38F304}"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110049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2166A-7798-47A9-8AB9-3F255E38F304}"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221824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2166A-7798-47A9-8AB9-3F255E38F304}"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150273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2166A-7798-47A9-8AB9-3F255E38F304}"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7F2D7-C7C3-4E59-8006-80727DEB3E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02166A-7798-47A9-8AB9-3F255E38F304}"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176215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02166A-7798-47A9-8AB9-3F255E38F304}" type="datetimeFigureOut">
              <a:rPr lang="en-US" smtClean="0"/>
              <a:t>8/27/2017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66348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02166A-7798-47A9-8AB9-3F255E38F304}" type="datetimeFigureOut">
              <a:rPr lang="en-US" smtClean="0"/>
              <a:t>8/27/2017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12756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02166A-7798-47A9-8AB9-3F255E38F304}" type="datetimeFigureOut">
              <a:rPr lang="en-US" smtClean="0"/>
              <a:t>8/27/2017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187318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02166A-7798-47A9-8AB9-3F255E38F304}" type="datetimeFigureOut">
              <a:rPr lang="en-US" smtClean="0"/>
              <a:t>8/27/2017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C7F2D7-C7C3-4E59-8006-80727DEB3E47}" type="slidenum">
              <a:rPr lang="en-US" smtClean="0"/>
              <a:t>‹#›</a:t>
            </a:fld>
            <a:endParaRPr lang="en-US"/>
          </a:p>
        </p:txBody>
      </p:sp>
    </p:spTree>
    <p:extLst>
      <p:ext uri="{BB962C8B-B14F-4D97-AF65-F5344CB8AC3E}">
        <p14:creationId xmlns:p14="http://schemas.microsoft.com/office/powerpoint/2010/main" val="119487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2166A-7798-47A9-8AB9-3F255E38F304}"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7F2D7-C7C3-4E59-8006-80727DEB3E47}" type="slidenum">
              <a:rPr lang="en-US" smtClean="0"/>
              <a:t>‹#›</a:t>
            </a:fld>
            <a:endParaRPr lang="en-US"/>
          </a:p>
        </p:txBody>
      </p:sp>
    </p:spTree>
    <p:extLst>
      <p:ext uri="{BB962C8B-B14F-4D97-AF65-F5344CB8AC3E}">
        <p14:creationId xmlns:p14="http://schemas.microsoft.com/office/powerpoint/2010/main" val="59763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02166A-7798-47A9-8AB9-3F255E38F304}" type="datetimeFigureOut">
              <a:rPr lang="en-US" smtClean="0"/>
              <a:t>8/27/2017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C7F2D7-C7C3-4E59-8006-80727DEB3E4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3016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Rome</a:t>
            </a:r>
            <a:endParaRPr lang="en-US" dirty="0"/>
          </a:p>
        </p:txBody>
      </p:sp>
      <p:sp>
        <p:nvSpPr>
          <p:cNvPr id="3" name="Subtitle 2"/>
          <p:cNvSpPr>
            <a:spLocks noGrp="1"/>
          </p:cNvSpPr>
          <p:nvPr>
            <p:ph type="subTitle" idx="1"/>
          </p:nvPr>
        </p:nvSpPr>
        <p:spPr/>
        <p:txBody>
          <a:bodyPr/>
          <a:lstStyle/>
          <a:p>
            <a:r>
              <a:rPr lang="en-US" dirty="0" smtClean="0"/>
              <a:t>Last notes of unit 1!</a:t>
            </a:r>
            <a:endParaRPr lang="en-US" dirty="0"/>
          </a:p>
        </p:txBody>
      </p:sp>
    </p:spTree>
    <p:extLst>
      <p:ext uri="{BB962C8B-B14F-4D97-AF65-F5344CB8AC3E}">
        <p14:creationId xmlns:p14="http://schemas.microsoft.com/office/powerpoint/2010/main" val="408391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Ancient Rome</a:t>
            </a:r>
            <a:endParaRPr lang="en-US" dirty="0"/>
          </a:p>
        </p:txBody>
      </p:sp>
      <p:sp>
        <p:nvSpPr>
          <p:cNvPr id="3" name="Content Placeholder 2"/>
          <p:cNvSpPr>
            <a:spLocks noGrp="1"/>
          </p:cNvSpPr>
          <p:nvPr>
            <p:ph idx="1"/>
          </p:nvPr>
        </p:nvSpPr>
        <p:spPr>
          <a:xfrm>
            <a:off x="978794" y="1845734"/>
            <a:ext cx="5499253" cy="3988396"/>
          </a:xfrm>
        </p:spPr>
        <p:txBody>
          <a:bodyPr/>
          <a:lstStyle/>
          <a:p>
            <a:pPr lvl="0">
              <a:buFont typeface="Arial" panose="020B0604020202020204" pitchFamily="34" charset="0"/>
              <a:buChar char="•"/>
            </a:pPr>
            <a:r>
              <a:rPr lang="en-US" sz="2400" dirty="0"/>
              <a:t>Starting as a small </a:t>
            </a:r>
            <a:r>
              <a:rPr lang="en-US" sz="2400" u="sng" dirty="0"/>
              <a:t>city-state</a:t>
            </a:r>
            <a:r>
              <a:rPr lang="en-US" sz="2400" dirty="0"/>
              <a:t>, Rome took control of </a:t>
            </a:r>
            <a:r>
              <a:rPr lang="en-US" sz="2400" u="sng" dirty="0"/>
              <a:t>central Italy</a:t>
            </a:r>
            <a:r>
              <a:rPr lang="en-US" sz="2400" dirty="0"/>
              <a:t> after overthrowing the </a:t>
            </a:r>
            <a:r>
              <a:rPr lang="en-US" sz="2400" u="sng" dirty="0"/>
              <a:t>Etruscans</a:t>
            </a:r>
            <a:r>
              <a:rPr lang="en-US" sz="2400" dirty="0"/>
              <a:t>.</a:t>
            </a:r>
          </a:p>
          <a:p>
            <a:pPr lvl="0">
              <a:buFont typeface="Arial" panose="020B0604020202020204" pitchFamily="34" charset="0"/>
              <a:buChar char="•"/>
            </a:pPr>
            <a:r>
              <a:rPr lang="en-US" sz="2400" dirty="0"/>
              <a:t>Vowing to never be ruled by a </a:t>
            </a:r>
            <a:r>
              <a:rPr lang="en-US" sz="2400" u="sng" dirty="0"/>
              <a:t>king</a:t>
            </a:r>
            <a:r>
              <a:rPr lang="en-US" sz="2400" dirty="0"/>
              <a:t>, they created the </a:t>
            </a:r>
            <a:r>
              <a:rPr lang="en-US" sz="2400" u="sng" dirty="0"/>
              <a:t>Roman Republic</a:t>
            </a:r>
            <a:r>
              <a:rPr lang="en-US" sz="2400" dirty="0"/>
              <a:t>, where the </a:t>
            </a:r>
            <a:r>
              <a:rPr lang="en-US" sz="2400" u="sng" dirty="0"/>
              <a:t>people</a:t>
            </a:r>
            <a:r>
              <a:rPr lang="en-US" sz="2400" dirty="0"/>
              <a:t> elected officials.</a:t>
            </a:r>
          </a:p>
          <a:p>
            <a:pPr lvl="0">
              <a:buFont typeface="Arial" panose="020B0604020202020204" pitchFamily="34" charset="0"/>
              <a:buChar char="•"/>
            </a:pPr>
            <a:r>
              <a:rPr lang="en-US" sz="2400" dirty="0"/>
              <a:t>Rome occupied all of Italy by 270 BC by using a combination of </a:t>
            </a:r>
            <a:r>
              <a:rPr lang="en-US" sz="2400" u="sng" dirty="0"/>
              <a:t>force</a:t>
            </a:r>
            <a:r>
              <a:rPr lang="en-US" sz="2400" dirty="0"/>
              <a:t> &amp; </a:t>
            </a:r>
            <a:r>
              <a:rPr lang="en-US" sz="2400" u="sng" dirty="0"/>
              <a:t>diplomacy</a:t>
            </a:r>
            <a:r>
              <a:rPr lang="en-US" sz="2400" dirty="0"/>
              <a:t>. Just a century later, their influence spread from </a:t>
            </a:r>
            <a:r>
              <a:rPr lang="en-US" sz="2400" u="sng" dirty="0"/>
              <a:t>Spain</a:t>
            </a:r>
            <a:r>
              <a:rPr lang="en-US" sz="2400" dirty="0"/>
              <a:t> to </a:t>
            </a:r>
            <a:r>
              <a:rPr lang="en-US" sz="2400" u="sng" dirty="0"/>
              <a:t>Egypt</a:t>
            </a:r>
            <a:r>
              <a:rPr lang="en-US" sz="2400" dirty="0"/>
              <a:t>.</a:t>
            </a:r>
          </a:p>
          <a:p>
            <a:endParaRPr lang="en-US" dirty="0"/>
          </a:p>
        </p:txBody>
      </p:sp>
      <p:pic>
        <p:nvPicPr>
          <p:cNvPr id="4" name="Picture 4" descr="Image result for difference between democracy and republic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047" y="1845734"/>
            <a:ext cx="4802372" cy="288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9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Julius Caesar… </a:t>
            </a:r>
            <a:endParaRPr lang="en-US" dirty="0"/>
          </a:p>
        </p:txBody>
      </p:sp>
      <p:sp>
        <p:nvSpPr>
          <p:cNvPr id="3" name="Content Placeholder 2"/>
          <p:cNvSpPr>
            <a:spLocks noGrp="1"/>
          </p:cNvSpPr>
          <p:nvPr>
            <p:ph idx="1"/>
          </p:nvPr>
        </p:nvSpPr>
        <p:spPr>
          <a:xfrm>
            <a:off x="1097280" y="1845734"/>
            <a:ext cx="4492151" cy="4023360"/>
          </a:xfrm>
        </p:spPr>
        <p:txBody>
          <a:bodyPr>
            <a:normAutofit/>
          </a:bodyPr>
          <a:lstStyle/>
          <a:p>
            <a:pPr>
              <a:buFont typeface="Arial" panose="020B0604020202020204" pitchFamily="34" charset="0"/>
              <a:buChar char="•"/>
            </a:pPr>
            <a:r>
              <a:rPr lang="en-US" sz="2400" dirty="0" smtClean="0"/>
              <a:t>Expansion </a:t>
            </a:r>
            <a:r>
              <a:rPr lang="en-US" sz="2400" dirty="0"/>
              <a:t>brought both </a:t>
            </a:r>
            <a:r>
              <a:rPr lang="en-US" sz="2400" u="sng" dirty="0"/>
              <a:t>wealth</a:t>
            </a:r>
            <a:r>
              <a:rPr lang="en-US" sz="2400" dirty="0"/>
              <a:t> &amp; </a:t>
            </a:r>
            <a:r>
              <a:rPr lang="en-US" sz="2400" u="sng" dirty="0"/>
              <a:t>corruption</a:t>
            </a:r>
            <a:r>
              <a:rPr lang="en-US" sz="2400" dirty="0"/>
              <a:t> into Rome. Self-interest began to replace </a:t>
            </a:r>
            <a:r>
              <a:rPr lang="en-US" sz="2400" u="sng" dirty="0"/>
              <a:t>honor</a:t>
            </a:r>
            <a:r>
              <a:rPr lang="en-US" sz="2400" dirty="0" smtClean="0"/>
              <a:t>.</a:t>
            </a:r>
          </a:p>
          <a:p>
            <a:pPr>
              <a:buFont typeface="Arial" panose="020B0604020202020204" pitchFamily="34" charset="0"/>
              <a:buChar char="•"/>
            </a:pPr>
            <a:r>
              <a:rPr lang="en-US" sz="2400" dirty="0" smtClean="0"/>
              <a:t>Example: Julius Caesar was a great Military leader who showed the whole world how powerful Rome was. This led him to take over all Roman city states and became the first dictator of Rome, which made him go from being loved to being hated.. </a:t>
            </a:r>
            <a:endParaRPr lang="en-US" sz="2400" dirty="0"/>
          </a:p>
        </p:txBody>
      </p:sp>
      <p:pic>
        <p:nvPicPr>
          <p:cNvPr id="4" name="We Should Totally Just Stab Caesa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35627" y="286603"/>
            <a:ext cx="6124353" cy="4593265"/>
          </a:xfrm>
          <a:prstGeom prst="rect">
            <a:avLst/>
          </a:prstGeom>
        </p:spPr>
      </p:pic>
    </p:spTree>
    <p:extLst>
      <p:ext uri="{BB962C8B-B14F-4D97-AF65-F5344CB8AC3E}">
        <p14:creationId xmlns:p14="http://schemas.microsoft.com/office/powerpoint/2010/main" val="3010501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763" y="4456090"/>
            <a:ext cx="10279917" cy="1413004"/>
          </a:xfrm>
        </p:spPr>
        <p:txBody>
          <a:bodyPr>
            <a:normAutofit fontScale="85000" lnSpcReduction="10000"/>
          </a:bodyPr>
          <a:lstStyle/>
          <a:p>
            <a:pPr lvl="0"/>
            <a:r>
              <a:rPr lang="en-US" sz="2400" dirty="0"/>
              <a:t>Eventually, a powerful Roman general named </a:t>
            </a:r>
            <a:r>
              <a:rPr lang="en-US" sz="2400" u="sng" dirty="0"/>
              <a:t>Octavian</a:t>
            </a:r>
            <a:r>
              <a:rPr lang="en-US" sz="2400" dirty="0"/>
              <a:t> restored order in Rome. After taking complete control he became known as </a:t>
            </a:r>
            <a:r>
              <a:rPr lang="en-US" sz="2400" u="sng" dirty="0"/>
              <a:t>Caesar Augustus</a:t>
            </a:r>
            <a:r>
              <a:rPr lang="en-US" sz="2400" dirty="0"/>
              <a:t>, Ancient Rome’s first </a:t>
            </a:r>
            <a:r>
              <a:rPr lang="en-US" sz="2400" u="sng" dirty="0"/>
              <a:t>emperor</a:t>
            </a:r>
            <a:r>
              <a:rPr lang="en-US" sz="2400" dirty="0"/>
              <a:t>.</a:t>
            </a:r>
          </a:p>
          <a:p>
            <a:pPr lvl="0"/>
            <a:r>
              <a:rPr lang="en-US" sz="2400" dirty="0"/>
              <a:t>Under the new </a:t>
            </a:r>
            <a:r>
              <a:rPr lang="en-US" sz="2400" u="sng" dirty="0"/>
              <a:t>Roman Empire</a:t>
            </a:r>
            <a:r>
              <a:rPr lang="en-US" sz="2400" dirty="0"/>
              <a:t>, Augustus stabilized the </a:t>
            </a:r>
            <a:r>
              <a:rPr lang="en-US" sz="2400" u="sng" dirty="0"/>
              <a:t>economy</a:t>
            </a:r>
            <a:r>
              <a:rPr lang="en-US" sz="2400" dirty="0"/>
              <a:t> &amp; </a:t>
            </a:r>
            <a:r>
              <a:rPr lang="en-US" sz="2400" u="sng" dirty="0"/>
              <a:t>government</a:t>
            </a:r>
            <a:r>
              <a:rPr lang="en-US" sz="2400" dirty="0"/>
              <a:t>, ushering in </a:t>
            </a:r>
            <a:r>
              <a:rPr lang="en-US" sz="2400" u="sng" dirty="0" err="1"/>
              <a:t>Pax</a:t>
            </a:r>
            <a:r>
              <a:rPr lang="en-US" sz="2400" u="sng" dirty="0"/>
              <a:t> </a:t>
            </a:r>
            <a:r>
              <a:rPr lang="en-US" sz="2400" u="sng" dirty="0" err="1"/>
              <a:t>Romana</a:t>
            </a:r>
            <a:r>
              <a:rPr lang="en-US" sz="2400" dirty="0"/>
              <a:t>, a 200 year era of peace.</a:t>
            </a:r>
          </a:p>
          <a:p>
            <a:endParaRPr lang="en-US" dirty="0"/>
          </a:p>
        </p:txBody>
      </p:sp>
      <p:sp>
        <p:nvSpPr>
          <p:cNvPr id="2" name="TextBox 1"/>
          <p:cNvSpPr txBox="1"/>
          <p:nvPr/>
        </p:nvSpPr>
        <p:spPr>
          <a:xfrm>
            <a:off x="3451538" y="1944710"/>
            <a:ext cx="5821251" cy="369332"/>
          </a:xfrm>
          <a:prstGeom prst="rect">
            <a:avLst/>
          </a:prstGeom>
          <a:noFill/>
        </p:spPr>
        <p:txBody>
          <a:bodyPr wrap="square" rtlCol="0">
            <a:spAutoFit/>
          </a:bodyPr>
          <a:lstStyle/>
          <a:p>
            <a:r>
              <a:rPr lang="en-US" i="1" dirty="0" smtClean="0"/>
              <a:t>Sorry… No video. Too large to download </a:t>
            </a:r>
            <a:r>
              <a:rPr lang="en-US" i="1" dirty="0" smtClean="0">
                <a:sym typeface="Wingdings" panose="05000000000000000000" pitchFamily="2" charset="2"/>
              </a:rPr>
              <a:t> try </a:t>
            </a:r>
            <a:r>
              <a:rPr lang="en-US" i="1" dirty="0" err="1" smtClean="0">
                <a:sym typeface="Wingdings" panose="05000000000000000000" pitchFamily="2" charset="2"/>
              </a:rPr>
              <a:t>youtube</a:t>
            </a:r>
            <a:r>
              <a:rPr lang="en-US" i="1" dirty="0" smtClean="0">
                <a:sym typeface="Wingdings" panose="05000000000000000000" pitchFamily="2" charset="2"/>
              </a:rPr>
              <a:t>! </a:t>
            </a:r>
            <a:endParaRPr lang="en-US" i="1" dirty="0"/>
          </a:p>
        </p:txBody>
      </p:sp>
    </p:spTree>
    <p:extLst>
      <p:ext uri="{BB962C8B-B14F-4D97-AF65-F5344CB8AC3E}">
        <p14:creationId xmlns:p14="http://schemas.microsoft.com/office/powerpoint/2010/main" val="2591345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Ancient Rome </a:t>
            </a:r>
            <a:endParaRPr lang="en-US" dirty="0"/>
          </a:p>
        </p:txBody>
      </p:sp>
      <p:sp>
        <p:nvSpPr>
          <p:cNvPr id="3" name="Content Placeholder 2"/>
          <p:cNvSpPr>
            <a:spLocks noGrp="1"/>
          </p:cNvSpPr>
          <p:nvPr>
            <p:ph idx="1"/>
          </p:nvPr>
        </p:nvSpPr>
        <p:spPr>
          <a:xfrm>
            <a:off x="5894302" y="1737359"/>
            <a:ext cx="6121687" cy="4418741"/>
          </a:xfrm>
        </p:spPr>
        <p:txBody>
          <a:bodyPr/>
          <a:lstStyle/>
          <a:p>
            <a:pPr lvl="0"/>
            <a:r>
              <a:rPr lang="en-US" sz="2400" dirty="0"/>
              <a:t>Rome unified almost all of </a:t>
            </a:r>
            <a:r>
              <a:rPr lang="en-US" sz="2400" u="sng" dirty="0"/>
              <a:t>Western</a:t>
            </a:r>
            <a:r>
              <a:rPr lang="en-US" sz="2400" dirty="0"/>
              <a:t> Europe by spreading the </a:t>
            </a:r>
            <a:r>
              <a:rPr lang="en-US" sz="2400" u="sng" dirty="0"/>
              <a:t>Latin</a:t>
            </a:r>
            <a:r>
              <a:rPr lang="en-US" sz="2400" dirty="0"/>
              <a:t> Language and </a:t>
            </a:r>
            <a:r>
              <a:rPr lang="en-US" sz="2400" u="sng" dirty="0"/>
              <a:t>Christianity</a:t>
            </a:r>
            <a:r>
              <a:rPr lang="en-US" sz="2400" dirty="0"/>
              <a:t>. </a:t>
            </a:r>
          </a:p>
          <a:p>
            <a:pPr lvl="0"/>
            <a:r>
              <a:rPr lang="en-US" sz="2400" dirty="0"/>
              <a:t>Rome fell to the </a:t>
            </a:r>
            <a:r>
              <a:rPr lang="en-US" sz="2400" u="sng" dirty="0"/>
              <a:t>Germanic</a:t>
            </a:r>
            <a:r>
              <a:rPr lang="en-US" sz="2400" dirty="0"/>
              <a:t> peoples. These backwards barbarians attacked successful forward societies and forced them into </a:t>
            </a:r>
            <a:r>
              <a:rPr lang="en-US" sz="2400" u="sng" dirty="0"/>
              <a:t>feudalism</a:t>
            </a:r>
            <a:r>
              <a:rPr lang="en-US" sz="2400" dirty="0"/>
              <a:t>. </a:t>
            </a:r>
          </a:p>
          <a:p>
            <a:pPr lvl="0"/>
            <a:r>
              <a:rPr lang="en-US" sz="2400" dirty="0"/>
              <a:t>Although Rome fell, it left behind a </a:t>
            </a:r>
            <a:r>
              <a:rPr lang="en-US" sz="2400" u="sng" dirty="0"/>
              <a:t>legacy</a:t>
            </a:r>
            <a:r>
              <a:rPr lang="en-US" sz="2400" dirty="0"/>
              <a:t> of justice, </a:t>
            </a:r>
            <a:r>
              <a:rPr lang="en-US" sz="2400" u="sng" dirty="0"/>
              <a:t>unity</a:t>
            </a:r>
            <a:r>
              <a:rPr lang="en-US" sz="2400" dirty="0"/>
              <a:t>, power, </a:t>
            </a:r>
            <a:r>
              <a:rPr lang="en-US" sz="2400" u="sng" dirty="0"/>
              <a:t>greatness</a:t>
            </a:r>
            <a:r>
              <a:rPr lang="en-US" sz="2400" dirty="0"/>
              <a:t>, &amp; civilization that shapes </a:t>
            </a:r>
            <a:r>
              <a:rPr lang="en-US" sz="2400" u="sng" dirty="0"/>
              <a:t>western society</a:t>
            </a:r>
            <a:r>
              <a:rPr lang="en-US" sz="2400" dirty="0"/>
              <a:t> to this day.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737360"/>
            <a:ext cx="4797023" cy="3214005"/>
          </a:xfrm>
          <a:prstGeom prst="rect">
            <a:avLst/>
          </a:prstGeom>
        </p:spPr>
      </p:pic>
    </p:spTree>
    <p:extLst>
      <p:ext uri="{BB962C8B-B14F-4D97-AF65-F5344CB8AC3E}">
        <p14:creationId xmlns:p14="http://schemas.microsoft.com/office/powerpoint/2010/main" val="18063873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docProps/app.xml><?xml version="1.0" encoding="utf-8"?>
<Properties xmlns="http://schemas.openxmlformats.org/officeDocument/2006/extended-properties" xmlns:vt="http://schemas.openxmlformats.org/officeDocument/2006/docPropsVTypes">
  <Template>Retrospect</Template>
  <TotalTime>10</TotalTime>
  <Words>276</Words>
  <Application>Microsoft Office PowerPoint</Application>
  <PresentationFormat>Widescreen</PresentationFormat>
  <Paragraphs>16</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Retrospect</vt:lpstr>
      <vt:lpstr>Ancient Rome</vt:lpstr>
      <vt:lpstr>Ancient Rome</vt:lpstr>
      <vt:lpstr>Julius Caesar… </vt:lpstr>
      <vt:lpstr>PowerPoint Presentation</vt:lpstr>
      <vt:lpstr>Ancient Rome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dc:title>
  <dc:creator>Shannon Edwards</dc:creator>
  <cp:lastModifiedBy>Shannon Edwards</cp:lastModifiedBy>
  <cp:revision>3</cp:revision>
  <dcterms:created xsi:type="dcterms:W3CDTF">2017-08-25T16:46:21Z</dcterms:created>
  <dcterms:modified xsi:type="dcterms:W3CDTF">2017-08-28T00:06:25Z</dcterms:modified>
</cp:coreProperties>
</file>