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65" r:id="rId5"/>
    <p:sldId id="266" r:id="rId6"/>
    <p:sldId id="261" r:id="rId7"/>
    <p:sldId id="268" r:id="rId8"/>
    <p:sldId id="270" r:id="rId9"/>
    <p:sldId id="269" r:id="rId10"/>
    <p:sldId id="271" r:id="rId11"/>
    <p:sldId id="264" r:id="rId12"/>
    <p:sldId id="272" r:id="rId13"/>
    <p:sldId id="273"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1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3F84-A92C-4D22-96B9-71C2EDED464C}" type="datetimeFigureOut">
              <a:rPr lang="en-US" smtClean="0"/>
              <a:t>8/27/2017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29A7F-22E6-4CCD-98FE-8A2859093A77}" type="slidenum">
              <a:rPr lang="en-US" smtClean="0"/>
              <a:t>‹#›</a:t>
            </a:fld>
            <a:endParaRPr lang="en-US"/>
          </a:p>
        </p:txBody>
      </p:sp>
    </p:spTree>
    <p:extLst>
      <p:ext uri="{BB962C8B-B14F-4D97-AF65-F5344CB8AC3E}">
        <p14:creationId xmlns:p14="http://schemas.microsoft.com/office/powerpoint/2010/main" val="54128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ECE172-560C-4A87-9D03-FEE524B4072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92D67-D779-422F-9915-5F84B2B9AD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41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E172-560C-4A87-9D03-FEE524B4072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269443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E172-560C-4A87-9D03-FEE524B4072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235840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E172-560C-4A87-9D03-FEE524B4072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8973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CE172-560C-4A87-9D03-FEE524B40721}"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92D67-D779-422F-9915-5F84B2B9AD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2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CE172-560C-4A87-9D03-FEE524B40721}"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85966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CE172-560C-4A87-9D03-FEE524B40721}" type="datetimeFigureOut">
              <a:rPr lang="en-US" smtClean="0"/>
              <a:t>8/27/2017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163215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ECE172-560C-4A87-9D03-FEE524B40721}" type="datetimeFigureOut">
              <a:rPr lang="en-US" smtClean="0"/>
              <a:t>8/27/2017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377032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BECE172-560C-4A87-9D03-FEE524B40721}" type="datetimeFigureOut">
              <a:rPr lang="en-US" smtClean="0"/>
              <a:t>8/27/2017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346781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BECE172-560C-4A87-9D03-FEE524B40721}" type="datetimeFigureOut">
              <a:rPr lang="en-US" smtClean="0"/>
              <a:t>8/27/2017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F92D67-D779-422F-9915-5F84B2B9AD2D}" type="slidenum">
              <a:rPr lang="en-US" smtClean="0"/>
              <a:t>‹#›</a:t>
            </a:fld>
            <a:endParaRPr lang="en-US"/>
          </a:p>
        </p:txBody>
      </p:sp>
    </p:spTree>
    <p:extLst>
      <p:ext uri="{BB962C8B-B14F-4D97-AF65-F5344CB8AC3E}">
        <p14:creationId xmlns:p14="http://schemas.microsoft.com/office/powerpoint/2010/main" val="384422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CE172-560C-4A87-9D03-FEE524B40721}"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92D67-D779-422F-9915-5F84B2B9AD2D}" type="slidenum">
              <a:rPr lang="en-US" smtClean="0"/>
              <a:t>‹#›</a:t>
            </a:fld>
            <a:endParaRPr lang="en-US"/>
          </a:p>
        </p:txBody>
      </p:sp>
    </p:spTree>
    <p:extLst>
      <p:ext uri="{BB962C8B-B14F-4D97-AF65-F5344CB8AC3E}">
        <p14:creationId xmlns:p14="http://schemas.microsoft.com/office/powerpoint/2010/main" val="19333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CE172-560C-4A87-9D03-FEE524B40721}" type="datetimeFigureOut">
              <a:rPr lang="en-US" smtClean="0"/>
              <a:t>8/27/2017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F92D67-D779-422F-9915-5F84B2B9AD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16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217" y="2037983"/>
            <a:ext cx="9144000" cy="2387600"/>
          </a:xfrm>
        </p:spPr>
        <p:txBody>
          <a:bodyPr/>
          <a:lstStyle/>
          <a:p>
            <a:r>
              <a:rPr lang="en-US" dirty="0">
                <a:solidFill>
                  <a:srgbClr val="90186E"/>
                </a:solidFill>
              </a:rPr>
              <a:t>Unit 1: </a:t>
            </a:r>
          </a:p>
        </p:txBody>
      </p:sp>
      <p:pic>
        <p:nvPicPr>
          <p:cNvPr id="1026" name="Picture 2" descr="http://videoclips.mrdonn.org/banner_ancient_civilization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473" y="703654"/>
            <a:ext cx="675322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5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a:t>
            </a:r>
            <a:r>
              <a:rPr lang="en-US" u="sng" dirty="0"/>
              <a:t>Babylon</a:t>
            </a:r>
            <a:r>
              <a:rPr lang="en-US" dirty="0"/>
              <a:t>, you can find another wonder of the ancient world: The Hanging </a:t>
            </a:r>
            <a:r>
              <a:rPr lang="en-US" u="sng" dirty="0"/>
              <a:t>Gardens</a:t>
            </a:r>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946827"/>
            <a:ext cx="5910884" cy="4071942"/>
          </a:xfrm>
          <a:prstGeom prst="rect">
            <a:avLst/>
          </a:prstGeom>
        </p:spPr>
      </p:pic>
      <p:sp>
        <p:nvSpPr>
          <p:cNvPr id="4" name="TextBox 3"/>
          <p:cNvSpPr txBox="1"/>
          <p:nvPr/>
        </p:nvSpPr>
        <p:spPr>
          <a:xfrm>
            <a:off x="7222434" y="1762622"/>
            <a:ext cx="4969565" cy="4247317"/>
          </a:xfrm>
          <a:prstGeom prst="rect">
            <a:avLst/>
          </a:prstGeom>
          <a:noFill/>
        </p:spPr>
        <p:txBody>
          <a:bodyPr wrap="square" rtlCol="0">
            <a:spAutoFit/>
          </a:bodyPr>
          <a:lstStyle/>
          <a:p>
            <a:r>
              <a:rPr lang="en-US" dirty="0"/>
              <a:t>The most popular theory is that the gardens were built by King Nebuchadnezzar II to make his wife happy. She was homesick for the plants and gardens of her homeland. King Nebuchadnezzar II ruled Babylon from 605BC, for a period of 43 years. </a:t>
            </a:r>
          </a:p>
          <a:p>
            <a:r>
              <a:rPr lang="en-US" dirty="0"/>
              <a:t>Several ancient Greek and Roman writers wrote about the gardens… even though there is no proof that they actually existed, they are considered to be one of the Seven Wonders of the World. It is called the Hanging Gardens because the gardens were built high above the ground on multi-level stone terraces. The plants weren't rooted in the earth like a traditional garden. If it existed it was likely the most beautiful man-made gardens ever created. </a:t>
            </a:r>
          </a:p>
        </p:txBody>
      </p:sp>
    </p:spTree>
    <p:extLst>
      <p:ext uri="{BB962C8B-B14F-4D97-AF65-F5344CB8AC3E}">
        <p14:creationId xmlns:p14="http://schemas.microsoft.com/office/powerpoint/2010/main" val="357352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a:t>
            </a:r>
          </a:p>
        </p:txBody>
      </p:sp>
      <p:sp>
        <p:nvSpPr>
          <p:cNvPr id="3" name="Content Placeholder 2"/>
          <p:cNvSpPr>
            <a:spLocks noGrp="1"/>
          </p:cNvSpPr>
          <p:nvPr>
            <p:ph sz="half" idx="1"/>
          </p:nvPr>
        </p:nvSpPr>
        <p:spPr>
          <a:xfrm>
            <a:off x="2263140" y="1889171"/>
            <a:ext cx="5507604" cy="4286341"/>
          </a:xfrm>
        </p:spPr>
        <p:txBody>
          <a:bodyPr>
            <a:noAutofit/>
          </a:bodyPr>
          <a:lstStyle/>
          <a:p>
            <a:pPr lvl="0"/>
            <a:r>
              <a:rPr lang="en-US" sz="2400" dirty="0"/>
              <a:t>4. China’s most influential </a:t>
            </a:r>
            <a:r>
              <a:rPr lang="en-US" sz="2400" u="sng" dirty="0"/>
              <a:t>philosopher</a:t>
            </a:r>
            <a:r>
              <a:rPr lang="en-US" sz="2400" dirty="0"/>
              <a:t>, Confucius preached for respect for parents, </a:t>
            </a:r>
            <a:r>
              <a:rPr lang="en-US" sz="2400" u="sng" dirty="0"/>
              <a:t>social order, </a:t>
            </a:r>
            <a:r>
              <a:rPr lang="en-US" sz="2400" dirty="0"/>
              <a:t>and good government. His ideas influenced all aspects of Chinese life. </a:t>
            </a:r>
          </a:p>
          <a:p>
            <a:pPr lvl="1"/>
            <a:r>
              <a:rPr lang="en-US" sz="2400" u="sng" dirty="0"/>
              <a:t>Shi </a:t>
            </a:r>
            <a:r>
              <a:rPr lang="en-US" sz="2400" u="sng" dirty="0" err="1"/>
              <a:t>Huangdi</a:t>
            </a:r>
            <a:r>
              <a:rPr lang="en-US" sz="2400" dirty="0"/>
              <a:t> was one of ancient China’s powerful and most important leaders.  He spent 20 years </a:t>
            </a:r>
            <a:r>
              <a:rPr lang="en-US" sz="2400" u="sng" dirty="0"/>
              <a:t>conquering</a:t>
            </a:r>
            <a:r>
              <a:rPr lang="en-US" sz="2400" dirty="0"/>
              <a:t> and </a:t>
            </a:r>
            <a:r>
              <a:rPr lang="en-US" sz="2400" u="sng" dirty="0"/>
              <a:t>uniting</a:t>
            </a:r>
            <a:r>
              <a:rPr lang="en-US" sz="2400" dirty="0"/>
              <a:t> China’s warring states, as well as building the </a:t>
            </a:r>
            <a:r>
              <a:rPr lang="en-US" sz="2400" u="sng" dirty="0"/>
              <a:t>Great Wall of China, </a:t>
            </a:r>
            <a:r>
              <a:rPr lang="en-US" sz="2400" dirty="0"/>
              <a:t>which is one of the 7 modern wonders of the world. </a:t>
            </a:r>
          </a:p>
        </p:txBody>
      </p:sp>
      <p:pic>
        <p:nvPicPr>
          <p:cNvPr id="7172" name="Picture 4" descr="http://cliparts.co/cliparts/8TA/Edq/8TAEdqBG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 y="2683776"/>
            <a:ext cx="1967865" cy="32287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lipartkid.com/images/802/china-20clip-20art-clipart-panda-free-clipart-images-ikdycu-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744" y="484202"/>
            <a:ext cx="3598025" cy="301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6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Mesoamerica</a:t>
            </a:r>
          </a:p>
        </p:txBody>
      </p:sp>
      <p:sp>
        <p:nvSpPr>
          <p:cNvPr id="3" name="Content Placeholder 2"/>
          <p:cNvSpPr>
            <a:spLocks noGrp="1"/>
          </p:cNvSpPr>
          <p:nvPr>
            <p:ph idx="1"/>
          </p:nvPr>
        </p:nvSpPr>
        <p:spPr>
          <a:xfrm>
            <a:off x="1097280" y="1872239"/>
            <a:ext cx="10058400" cy="4023360"/>
          </a:xfrm>
        </p:spPr>
        <p:txBody>
          <a:bodyPr>
            <a:normAutofit fontScale="92500" lnSpcReduction="10000"/>
          </a:bodyPr>
          <a:lstStyle/>
          <a:p>
            <a:pPr lvl="0"/>
            <a:r>
              <a:rPr lang="en-US" sz="2400" dirty="0"/>
              <a:t>5. The first civilization is Mesoamerica was the </a:t>
            </a:r>
            <a:r>
              <a:rPr lang="en-US" sz="2400" u="sng" dirty="0"/>
              <a:t>Olmec</a:t>
            </a:r>
            <a:r>
              <a:rPr lang="en-US" sz="2400" dirty="0"/>
              <a:t>, known to be the “</a:t>
            </a:r>
            <a:r>
              <a:rPr lang="en-US" sz="2400" u="sng" dirty="0"/>
              <a:t>mother culture</a:t>
            </a:r>
            <a:r>
              <a:rPr lang="en-US" sz="2400" dirty="0"/>
              <a:t>”. </a:t>
            </a:r>
          </a:p>
          <a:p>
            <a:pPr lvl="0"/>
            <a:r>
              <a:rPr lang="en-US" sz="2400" dirty="0"/>
              <a:t>6. Mayan farmers cleared rain forests to produce </a:t>
            </a:r>
            <a:r>
              <a:rPr lang="en-US" sz="2400" u="sng" dirty="0"/>
              <a:t>maize</a:t>
            </a:r>
            <a:r>
              <a:rPr lang="en-US" sz="2400" dirty="0"/>
              <a:t> to feed their cities. </a:t>
            </a:r>
          </a:p>
          <a:p>
            <a:pPr lvl="2">
              <a:buFont typeface="Arial" panose="020B0604020202020204" pitchFamily="34" charset="0"/>
              <a:buChar char="•"/>
            </a:pPr>
            <a:r>
              <a:rPr lang="en-US" sz="2400" u="sng" dirty="0"/>
              <a:t>Priests</a:t>
            </a:r>
            <a:r>
              <a:rPr lang="en-US" sz="2400" dirty="0"/>
              <a:t> held great power in their society. </a:t>
            </a:r>
          </a:p>
          <a:p>
            <a:pPr lvl="2">
              <a:buFont typeface="Arial" panose="020B0604020202020204" pitchFamily="34" charset="0"/>
              <a:buChar char="•"/>
            </a:pPr>
            <a:r>
              <a:rPr lang="en-US" sz="2400" dirty="0"/>
              <a:t>Pyramid temples served as burial places</a:t>
            </a:r>
          </a:p>
          <a:p>
            <a:pPr lvl="0"/>
            <a:r>
              <a:rPr lang="en-US" sz="2400" dirty="0"/>
              <a:t>7. After the Mayans, </a:t>
            </a:r>
            <a:r>
              <a:rPr lang="en-US" sz="2400" u="sng" dirty="0"/>
              <a:t>Aztecs</a:t>
            </a:r>
            <a:r>
              <a:rPr lang="en-US" sz="2400" dirty="0"/>
              <a:t> served hundreds of years, conquering Mexico. </a:t>
            </a:r>
          </a:p>
          <a:p>
            <a:pPr lvl="2">
              <a:buFont typeface="Arial" panose="020B0604020202020204" pitchFamily="34" charset="0"/>
              <a:buChar char="•"/>
            </a:pPr>
            <a:r>
              <a:rPr lang="en-US" sz="2400" dirty="0"/>
              <a:t>Moctezuma, the Aztec emperor, brought the end to the Aztec empire. </a:t>
            </a:r>
          </a:p>
          <a:p>
            <a:pPr lvl="2">
              <a:buFont typeface="Arial" panose="020B0604020202020204" pitchFamily="34" charset="0"/>
              <a:buChar char="•"/>
            </a:pPr>
            <a:r>
              <a:rPr lang="en-US" sz="2400" dirty="0"/>
              <a:t>He allowed </a:t>
            </a:r>
            <a:r>
              <a:rPr lang="en-US" sz="2400" u="sng" dirty="0"/>
              <a:t>Spanish Conquistadors </a:t>
            </a:r>
            <a:r>
              <a:rPr lang="en-US" sz="2400" dirty="0"/>
              <a:t>in his land because he thought they were messengers from gods. </a:t>
            </a:r>
          </a:p>
          <a:p>
            <a:pPr lvl="2">
              <a:buFont typeface="Arial" panose="020B0604020202020204" pitchFamily="34" charset="0"/>
              <a:buChar char="•"/>
            </a:pPr>
            <a:r>
              <a:rPr lang="en-US" sz="2400" dirty="0"/>
              <a:t>He realized too late they wanted </a:t>
            </a:r>
            <a:r>
              <a:rPr lang="en-US" sz="2400" u="sng" dirty="0"/>
              <a:t>land, gold, </a:t>
            </a:r>
            <a:r>
              <a:rPr lang="en-US" sz="2400" dirty="0"/>
              <a:t>and to convert the natives people to</a:t>
            </a:r>
            <a:r>
              <a:rPr lang="en-US" sz="2400" u="sng" dirty="0"/>
              <a:t> Christianity. </a:t>
            </a:r>
            <a:endParaRPr lang="en-US" sz="2400" dirty="0"/>
          </a:p>
          <a:p>
            <a:endParaRPr lang="en-US" dirty="0"/>
          </a:p>
        </p:txBody>
      </p:sp>
    </p:spTree>
    <p:extLst>
      <p:ext uri="{BB962C8B-B14F-4D97-AF65-F5344CB8AC3E}">
        <p14:creationId xmlns:p14="http://schemas.microsoft.com/office/powerpoint/2010/main" val="275483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a:t>
            </a:r>
          </a:p>
        </p:txBody>
      </p:sp>
      <p:sp>
        <p:nvSpPr>
          <p:cNvPr id="3" name="Content Placeholder 2"/>
          <p:cNvSpPr>
            <a:spLocks noGrp="1"/>
          </p:cNvSpPr>
          <p:nvPr>
            <p:ph idx="1"/>
          </p:nvPr>
        </p:nvSpPr>
        <p:spPr>
          <a:xfrm>
            <a:off x="1097280" y="1845734"/>
            <a:ext cx="3342198" cy="4023360"/>
          </a:xfrm>
        </p:spPr>
        <p:txBody>
          <a:bodyPr/>
          <a:lstStyle/>
          <a:p>
            <a:pPr lvl="0">
              <a:buFont typeface="Arial" panose="020B0604020202020204" pitchFamily="34" charset="0"/>
              <a:buChar char="•"/>
            </a:pPr>
            <a:r>
              <a:rPr lang="en-US" dirty="0"/>
              <a:t>The </a:t>
            </a:r>
            <a:r>
              <a:rPr lang="en-US" u="sng" dirty="0"/>
              <a:t>Inca</a:t>
            </a:r>
            <a:r>
              <a:rPr lang="en-US" dirty="0"/>
              <a:t> empire came from the </a:t>
            </a:r>
            <a:r>
              <a:rPr lang="en-US" u="sng" dirty="0"/>
              <a:t>Andes Mountains</a:t>
            </a:r>
            <a:r>
              <a:rPr lang="en-US" dirty="0"/>
              <a:t> in Peru. </a:t>
            </a:r>
            <a:endParaRPr lang="en-US" sz="1800" dirty="0"/>
          </a:p>
          <a:p>
            <a:pPr lvl="1"/>
            <a:r>
              <a:rPr lang="en-US" dirty="0"/>
              <a:t>They created one of the </a:t>
            </a:r>
            <a:r>
              <a:rPr lang="en-US" u="sng" dirty="0"/>
              <a:t>great road systems</a:t>
            </a:r>
            <a:r>
              <a:rPr lang="en-US" dirty="0"/>
              <a:t> in history. They ran through mountains and deserts. </a:t>
            </a:r>
            <a:endParaRPr lang="en-US" sz="1600" dirty="0"/>
          </a:p>
          <a:p>
            <a:endParaRPr lang="en-US" dirty="0"/>
          </a:p>
        </p:txBody>
      </p:sp>
      <p:pic>
        <p:nvPicPr>
          <p:cNvPr id="4" name="The Emperors New Groove Waterfall Scen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50149" y="286603"/>
            <a:ext cx="6485860" cy="4864395"/>
          </a:xfrm>
          <a:prstGeom prst="rect">
            <a:avLst/>
          </a:prstGeom>
        </p:spPr>
      </p:pic>
    </p:spTree>
    <p:extLst>
      <p:ext uri="{BB962C8B-B14F-4D97-AF65-F5344CB8AC3E}">
        <p14:creationId xmlns:p14="http://schemas.microsoft.com/office/powerpoint/2010/main" val="1148798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86603"/>
            <a:ext cx="7818783" cy="1450757"/>
          </a:xfrm>
        </p:spPr>
        <p:txBody>
          <a:bodyPr/>
          <a:lstStyle/>
          <a:p>
            <a:pPr algn="ctr"/>
            <a:r>
              <a:rPr lang="en-US" dirty="0">
                <a:solidFill>
                  <a:srgbClr val="9A009A"/>
                </a:solidFill>
              </a:rPr>
              <a:t>Civilization Assignment</a:t>
            </a:r>
          </a:p>
        </p:txBody>
      </p:sp>
      <p:sp>
        <p:nvSpPr>
          <p:cNvPr id="3" name="Content Placeholder 2"/>
          <p:cNvSpPr>
            <a:spLocks noGrp="1"/>
          </p:cNvSpPr>
          <p:nvPr>
            <p:ph idx="1"/>
          </p:nvPr>
        </p:nvSpPr>
        <p:spPr>
          <a:xfrm>
            <a:off x="400215" y="1862668"/>
            <a:ext cx="2422497" cy="4023360"/>
          </a:xfrm>
        </p:spPr>
        <p:txBody>
          <a:bodyPr>
            <a:normAutofit lnSpcReduction="10000"/>
          </a:bodyPr>
          <a:lstStyle/>
          <a:p>
            <a:pPr marL="0" indent="0">
              <a:buNone/>
            </a:pPr>
            <a:r>
              <a:rPr lang="en-US" sz="2400" dirty="0">
                <a:solidFill>
                  <a:schemeClr val="accent2"/>
                </a:solidFill>
              </a:rPr>
              <a:t>Group 1 – Indus River Valley </a:t>
            </a:r>
          </a:p>
          <a:p>
            <a:pPr lvl="1">
              <a:buFont typeface="Arial" panose="020B0604020202020204" pitchFamily="34" charset="0"/>
              <a:buChar char="•"/>
            </a:pPr>
            <a:r>
              <a:rPr lang="en-US" sz="2200" dirty="0">
                <a:solidFill>
                  <a:schemeClr val="accent2"/>
                </a:solidFill>
              </a:rPr>
              <a:t>Desk </a:t>
            </a:r>
            <a:r>
              <a:rPr lang="en-US" sz="2200" dirty="0" smtClean="0">
                <a:solidFill>
                  <a:schemeClr val="accent2"/>
                </a:solidFill>
              </a:rPr>
              <a:t>1</a:t>
            </a:r>
            <a:endParaRPr lang="en-US" sz="2200" dirty="0">
              <a:solidFill>
                <a:schemeClr val="accent2"/>
              </a:solidFill>
            </a:endParaRPr>
          </a:p>
          <a:p>
            <a:pPr lvl="1">
              <a:buFont typeface="Arial" panose="020B0604020202020204" pitchFamily="34" charset="0"/>
              <a:buChar char="•"/>
            </a:pPr>
            <a:r>
              <a:rPr lang="en-US" sz="2200" dirty="0">
                <a:solidFill>
                  <a:schemeClr val="accent2"/>
                </a:solidFill>
              </a:rPr>
              <a:t>Desk </a:t>
            </a:r>
            <a:r>
              <a:rPr lang="en-US" sz="2200" dirty="0" smtClean="0">
                <a:solidFill>
                  <a:schemeClr val="accent2"/>
                </a:solidFill>
              </a:rPr>
              <a:t>2</a:t>
            </a:r>
            <a:endParaRPr lang="en-US" sz="2200" dirty="0">
              <a:solidFill>
                <a:schemeClr val="accent2"/>
              </a:solidFill>
            </a:endParaRPr>
          </a:p>
          <a:p>
            <a:pPr lvl="1">
              <a:buFont typeface="Arial" panose="020B0604020202020204" pitchFamily="34" charset="0"/>
              <a:buChar char="•"/>
            </a:pPr>
            <a:r>
              <a:rPr lang="en-US" sz="2200" dirty="0">
                <a:solidFill>
                  <a:schemeClr val="accent2"/>
                </a:solidFill>
              </a:rPr>
              <a:t>Desk 5</a:t>
            </a:r>
          </a:p>
          <a:p>
            <a:pPr lvl="1">
              <a:buFont typeface="Arial" panose="020B0604020202020204" pitchFamily="34" charset="0"/>
              <a:buChar char="•"/>
            </a:pPr>
            <a:r>
              <a:rPr lang="en-US" sz="2200" dirty="0">
                <a:solidFill>
                  <a:schemeClr val="accent2"/>
                </a:solidFill>
              </a:rPr>
              <a:t>Desk 6</a:t>
            </a:r>
          </a:p>
          <a:p>
            <a:pPr marL="0">
              <a:buNone/>
            </a:pPr>
            <a:r>
              <a:rPr lang="en-US" sz="2400" dirty="0">
                <a:solidFill>
                  <a:schemeClr val="accent2"/>
                </a:solidFill>
              </a:rPr>
              <a:t>Group 2 – Egypt</a:t>
            </a:r>
          </a:p>
          <a:p>
            <a:pPr marL="544068" lvl="1" indent="-342900">
              <a:buFont typeface="Arial" panose="020B0604020202020204" pitchFamily="34" charset="0"/>
              <a:buChar char="•"/>
            </a:pPr>
            <a:r>
              <a:rPr lang="en-US" sz="2200" dirty="0">
                <a:solidFill>
                  <a:schemeClr val="accent2"/>
                </a:solidFill>
              </a:rPr>
              <a:t>Desk </a:t>
            </a:r>
            <a:r>
              <a:rPr lang="en-US" sz="2200" dirty="0" smtClean="0">
                <a:solidFill>
                  <a:schemeClr val="accent2"/>
                </a:solidFill>
              </a:rPr>
              <a:t>3</a:t>
            </a:r>
            <a:endParaRPr lang="en-US" sz="2200" dirty="0">
              <a:solidFill>
                <a:schemeClr val="accent2"/>
              </a:solidFill>
            </a:endParaRPr>
          </a:p>
          <a:p>
            <a:pPr marL="544068" lvl="1" indent="-342900">
              <a:buFont typeface="Arial" panose="020B0604020202020204" pitchFamily="34" charset="0"/>
              <a:buChar char="•"/>
            </a:pPr>
            <a:r>
              <a:rPr lang="en-US" sz="2200" dirty="0">
                <a:solidFill>
                  <a:schemeClr val="accent2"/>
                </a:solidFill>
              </a:rPr>
              <a:t>Desk </a:t>
            </a:r>
            <a:r>
              <a:rPr lang="en-US" sz="2200" dirty="0" smtClean="0">
                <a:solidFill>
                  <a:schemeClr val="accent2"/>
                </a:solidFill>
              </a:rPr>
              <a:t>4</a:t>
            </a:r>
            <a:endParaRPr lang="en-US" sz="2200" dirty="0">
              <a:solidFill>
                <a:schemeClr val="accent2"/>
              </a:solidFill>
            </a:endParaRPr>
          </a:p>
          <a:p>
            <a:pPr marL="544068" lvl="1" indent="-342900">
              <a:buFont typeface="Arial" panose="020B0604020202020204" pitchFamily="34" charset="0"/>
              <a:buChar char="•"/>
            </a:pPr>
            <a:r>
              <a:rPr lang="en-US" sz="2200" dirty="0">
                <a:solidFill>
                  <a:schemeClr val="accent2"/>
                </a:solidFill>
              </a:rPr>
              <a:t>Desk 7</a:t>
            </a:r>
          </a:p>
          <a:p>
            <a:pPr marL="544068" lvl="1" indent="-342900">
              <a:buFont typeface="Arial" panose="020B0604020202020204" pitchFamily="34" charset="0"/>
              <a:buChar char="•"/>
            </a:pPr>
            <a:r>
              <a:rPr lang="en-US" sz="2200" dirty="0">
                <a:solidFill>
                  <a:schemeClr val="accent2"/>
                </a:solidFill>
              </a:rPr>
              <a:t>Desk 8</a:t>
            </a:r>
          </a:p>
        </p:txBody>
      </p:sp>
      <p:sp>
        <p:nvSpPr>
          <p:cNvPr id="5" name="TextBox 4"/>
          <p:cNvSpPr txBox="1"/>
          <p:nvPr/>
        </p:nvSpPr>
        <p:spPr>
          <a:xfrm>
            <a:off x="2572470" y="1845734"/>
            <a:ext cx="3286538" cy="4154984"/>
          </a:xfrm>
          <a:prstGeom prst="rect">
            <a:avLst/>
          </a:prstGeom>
          <a:noFill/>
        </p:spPr>
        <p:txBody>
          <a:bodyPr wrap="square" rtlCol="0">
            <a:spAutoFit/>
          </a:bodyPr>
          <a:lstStyle/>
          <a:p>
            <a:r>
              <a:rPr lang="en-US" sz="2400" dirty="0">
                <a:solidFill>
                  <a:schemeClr val="accent2"/>
                </a:solidFill>
              </a:rPr>
              <a:t>Group 3 - Mesopotamia</a:t>
            </a:r>
          </a:p>
          <a:p>
            <a:pPr lvl="1">
              <a:buFont typeface="Arial" panose="020B0604020202020204" pitchFamily="34" charset="0"/>
              <a:buChar char="•"/>
            </a:pPr>
            <a:r>
              <a:rPr lang="en-US" sz="2200" dirty="0">
                <a:solidFill>
                  <a:schemeClr val="accent2"/>
                </a:solidFill>
              </a:rPr>
              <a:t>Desk </a:t>
            </a:r>
            <a:r>
              <a:rPr lang="en-US" sz="2200" dirty="0" smtClean="0">
                <a:solidFill>
                  <a:schemeClr val="accent2"/>
                </a:solidFill>
              </a:rPr>
              <a:t>9</a:t>
            </a:r>
            <a:endParaRPr lang="en-US" sz="2200" dirty="0">
              <a:solidFill>
                <a:schemeClr val="accent2"/>
              </a:solidFill>
            </a:endParaRPr>
          </a:p>
          <a:p>
            <a:pPr lvl="1">
              <a:buFont typeface="Arial" panose="020B0604020202020204" pitchFamily="34" charset="0"/>
              <a:buChar char="•"/>
            </a:pPr>
            <a:r>
              <a:rPr lang="en-US" sz="2200" dirty="0">
                <a:solidFill>
                  <a:schemeClr val="accent2"/>
                </a:solidFill>
              </a:rPr>
              <a:t>Desk </a:t>
            </a:r>
            <a:r>
              <a:rPr lang="en-US" sz="2200" dirty="0" smtClean="0">
                <a:solidFill>
                  <a:schemeClr val="accent2"/>
                </a:solidFill>
              </a:rPr>
              <a:t>10</a:t>
            </a:r>
            <a:endParaRPr lang="en-US" sz="2200" dirty="0">
              <a:solidFill>
                <a:schemeClr val="accent2"/>
              </a:solidFill>
            </a:endParaRPr>
          </a:p>
          <a:p>
            <a:pPr lvl="1">
              <a:buFont typeface="Arial" panose="020B0604020202020204" pitchFamily="34" charset="0"/>
              <a:buChar char="•"/>
            </a:pPr>
            <a:r>
              <a:rPr lang="en-US" sz="2200" dirty="0">
                <a:solidFill>
                  <a:schemeClr val="accent2"/>
                </a:solidFill>
              </a:rPr>
              <a:t>Desk 14</a:t>
            </a:r>
          </a:p>
          <a:p>
            <a:pPr lvl="1">
              <a:buFont typeface="Arial" panose="020B0604020202020204" pitchFamily="34" charset="0"/>
              <a:buChar char="•"/>
            </a:pPr>
            <a:r>
              <a:rPr lang="en-US" sz="2200" dirty="0">
                <a:solidFill>
                  <a:schemeClr val="accent2"/>
                </a:solidFill>
              </a:rPr>
              <a:t>Desk 15</a:t>
            </a:r>
          </a:p>
          <a:p>
            <a:pPr lvl="1">
              <a:buFont typeface="Arial" panose="020B0604020202020204" pitchFamily="34" charset="0"/>
              <a:buChar char="•"/>
            </a:pPr>
            <a:endParaRPr lang="en-US" sz="2200" dirty="0">
              <a:solidFill>
                <a:schemeClr val="accent2"/>
              </a:solidFill>
            </a:endParaRPr>
          </a:p>
          <a:p>
            <a:r>
              <a:rPr lang="en-US" sz="2400" dirty="0">
                <a:solidFill>
                  <a:schemeClr val="accent2"/>
                </a:solidFill>
              </a:rPr>
              <a:t>Group 4 - China</a:t>
            </a:r>
          </a:p>
          <a:p>
            <a:pPr marL="544068" lvl="1" indent="-342900">
              <a:buFont typeface="Arial" panose="020B0604020202020204" pitchFamily="34" charset="0"/>
              <a:buChar char="•"/>
            </a:pPr>
            <a:r>
              <a:rPr lang="en-US" sz="2200" dirty="0">
                <a:solidFill>
                  <a:schemeClr val="accent2"/>
                </a:solidFill>
              </a:rPr>
              <a:t>Desk </a:t>
            </a:r>
            <a:r>
              <a:rPr lang="en-US" sz="2200" dirty="0" smtClean="0">
                <a:solidFill>
                  <a:schemeClr val="accent2"/>
                </a:solidFill>
              </a:rPr>
              <a:t>11</a:t>
            </a:r>
            <a:endParaRPr lang="en-US" sz="2200" dirty="0">
              <a:solidFill>
                <a:schemeClr val="accent2"/>
              </a:solidFill>
            </a:endParaRPr>
          </a:p>
          <a:p>
            <a:pPr marL="544068" lvl="1" indent="-342900">
              <a:buFont typeface="Arial" panose="020B0604020202020204" pitchFamily="34" charset="0"/>
              <a:buChar char="•"/>
            </a:pPr>
            <a:r>
              <a:rPr lang="en-US" sz="2200" dirty="0">
                <a:solidFill>
                  <a:schemeClr val="accent2"/>
                </a:solidFill>
              </a:rPr>
              <a:t>Desk </a:t>
            </a:r>
            <a:r>
              <a:rPr lang="en-US" sz="2200" dirty="0" smtClean="0">
                <a:solidFill>
                  <a:schemeClr val="accent2"/>
                </a:solidFill>
              </a:rPr>
              <a:t>12</a:t>
            </a:r>
            <a:endParaRPr lang="en-US" sz="2200" dirty="0">
              <a:solidFill>
                <a:schemeClr val="accent2"/>
              </a:solidFill>
            </a:endParaRPr>
          </a:p>
          <a:p>
            <a:pPr marL="544068" lvl="1" indent="-342900">
              <a:buFont typeface="Arial" panose="020B0604020202020204" pitchFamily="34" charset="0"/>
              <a:buChar char="•"/>
            </a:pPr>
            <a:r>
              <a:rPr lang="en-US" sz="2200" dirty="0">
                <a:solidFill>
                  <a:schemeClr val="accent2"/>
                </a:solidFill>
              </a:rPr>
              <a:t>Desk 16</a:t>
            </a:r>
          </a:p>
          <a:p>
            <a:pPr marL="544068" lvl="1" indent="-342900">
              <a:buFont typeface="Arial" panose="020B0604020202020204" pitchFamily="34" charset="0"/>
              <a:buChar char="•"/>
            </a:pPr>
            <a:r>
              <a:rPr lang="en-US" sz="2200" dirty="0">
                <a:solidFill>
                  <a:schemeClr val="accent2"/>
                </a:solidFill>
              </a:rPr>
              <a:t>Desk 17</a:t>
            </a:r>
          </a:p>
          <a:p>
            <a:endParaRPr lang="en-US" dirty="0"/>
          </a:p>
        </p:txBody>
      </p:sp>
      <p:sp>
        <p:nvSpPr>
          <p:cNvPr id="6" name="TextBox 5"/>
          <p:cNvSpPr txBox="1"/>
          <p:nvPr/>
        </p:nvSpPr>
        <p:spPr>
          <a:xfrm>
            <a:off x="5859008" y="1866350"/>
            <a:ext cx="3604591" cy="3877985"/>
          </a:xfrm>
          <a:prstGeom prst="rect">
            <a:avLst/>
          </a:prstGeom>
          <a:noFill/>
        </p:spPr>
        <p:txBody>
          <a:bodyPr wrap="square" rtlCol="0">
            <a:spAutoFit/>
          </a:bodyPr>
          <a:lstStyle/>
          <a:p>
            <a:r>
              <a:rPr lang="en-US" sz="2400" dirty="0">
                <a:solidFill>
                  <a:schemeClr val="accent2"/>
                </a:solidFill>
              </a:rPr>
              <a:t>Group 5 - Olmec</a:t>
            </a:r>
          </a:p>
          <a:p>
            <a:pPr lvl="1">
              <a:buFont typeface="Arial" panose="020B0604020202020204" pitchFamily="34" charset="0"/>
              <a:buChar char="•"/>
            </a:pPr>
            <a:r>
              <a:rPr lang="en-US" sz="2200" dirty="0">
                <a:solidFill>
                  <a:schemeClr val="accent2"/>
                </a:solidFill>
              </a:rPr>
              <a:t>Desk 13</a:t>
            </a:r>
          </a:p>
          <a:p>
            <a:pPr lvl="1">
              <a:buFont typeface="Arial" panose="020B0604020202020204" pitchFamily="34" charset="0"/>
              <a:buChar char="•"/>
            </a:pPr>
            <a:r>
              <a:rPr lang="en-US" sz="2200" dirty="0">
                <a:solidFill>
                  <a:schemeClr val="accent2"/>
                </a:solidFill>
              </a:rPr>
              <a:t>Desk 18</a:t>
            </a:r>
          </a:p>
          <a:p>
            <a:pPr lvl="1">
              <a:buFont typeface="Arial" panose="020B0604020202020204" pitchFamily="34" charset="0"/>
              <a:buChar char="•"/>
            </a:pPr>
            <a:r>
              <a:rPr lang="en-US" sz="2200" dirty="0">
                <a:solidFill>
                  <a:schemeClr val="accent2"/>
                </a:solidFill>
              </a:rPr>
              <a:t>Desk 23</a:t>
            </a:r>
          </a:p>
          <a:p>
            <a:pPr lvl="1"/>
            <a:endParaRPr lang="en-US" sz="2200" dirty="0">
              <a:solidFill>
                <a:schemeClr val="accent2"/>
              </a:solidFill>
            </a:endParaRPr>
          </a:p>
          <a:p>
            <a:pPr lvl="1"/>
            <a:endParaRPr lang="en-US" sz="2200" dirty="0">
              <a:solidFill>
                <a:schemeClr val="accent2"/>
              </a:solidFill>
            </a:endParaRPr>
          </a:p>
          <a:p>
            <a:r>
              <a:rPr lang="en-US" sz="2400" dirty="0">
                <a:solidFill>
                  <a:schemeClr val="accent2"/>
                </a:solidFill>
              </a:rPr>
              <a:t>Group 6 – Mayan </a:t>
            </a:r>
          </a:p>
          <a:p>
            <a:pPr marL="544068" lvl="1" indent="-342900">
              <a:buFont typeface="Arial" panose="020B0604020202020204" pitchFamily="34" charset="0"/>
              <a:buChar char="•"/>
            </a:pPr>
            <a:r>
              <a:rPr lang="en-US" sz="2200" dirty="0">
                <a:solidFill>
                  <a:schemeClr val="accent2"/>
                </a:solidFill>
              </a:rPr>
              <a:t>Desk 19</a:t>
            </a:r>
          </a:p>
          <a:p>
            <a:pPr marL="544068" lvl="1" indent="-342900">
              <a:buFont typeface="Arial" panose="020B0604020202020204" pitchFamily="34" charset="0"/>
              <a:buChar char="•"/>
            </a:pPr>
            <a:r>
              <a:rPr lang="en-US" sz="2200" dirty="0">
                <a:solidFill>
                  <a:schemeClr val="accent2"/>
                </a:solidFill>
              </a:rPr>
              <a:t>Desk 20</a:t>
            </a:r>
          </a:p>
          <a:p>
            <a:pPr marL="544068" lvl="1" indent="-342900">
              <a:buFont typeface="Arial" panose="020B0604020202020204" pitchFamily="34" charset="0"/>
              <a:buChar char="•"/>
            </a:pPr>
            <a:r>
              <a:rPr lang="en-US" sz="2200" dirty="0">
                <a:solidFill>
                  <a:schemeClr val="accent2"/>
                </a:solidFill>
              </a:rPr>
              <a:t>Desk 24</a:t>
            </a:r>
          </a:p>
          <a:p>
            <a:pPr marL="544068" lvl="1" indent="-342900">
              <a:buFont typeface="Arial" panose="020B0604020202020204" pitchFamily="34" charset="0"/>
              <a:buChar char="•"/>
            </a:pPr>
            <a:r>
              <a:rPr lang="en-US" sz="2200" dirty="0">
                <a:solidFill>
                  <a:schemeClr val="accent2"/>
                </a:solidFill>
              </a:rPr>
              <a:t>Desk 25</a:t>
            </a:r>
          </a:p>
        </p:txBody>
      </p:sp>
      <p:sp>
        <p:nvSpPr>
          <p:cNvPr id="7" name="TextBox 6"/>
          <p:cNvSpPr txBox="1"/>
          <p:nvPr/>
        </p:nvSpPr>
        <p:spPr>
          <a:xfrm>
            <a:off x="8698918" y="1862668"/>
            <a:ext cx="3104107" cy="1815882"/>
          </a:xfrm>
          <a:prstGeom prst="rect">
            <a:avLst/>
          </a:prstGeom>
          <a:noFill/>
        </p:spPr>
        <p:txBody>
          <a:bodyPr wrap="square" rtlCol="0">
            <a:spAutoFit/>
          </a:bodyPr>
          <a:lstStyle/>
          <a:p>
            <a:r>
              <a:rPr lang="en-US" sz="2400" dirty="0">
                <a:solidFill>
                  <a:schemeClr val="accent2"/>
                </a:solidFill>
              </a:rPr>
              <a:t>Group 7 -  Aztec</a:t>
            </a:r>
          </a:p>
          <a:p>
            <a:pPr lvl="1">
              <a:buFont typeface="Arial" panose="020B0604020202020204" pitchFamily="34" charset="0"/>
              <a:buChar char="•"/>
            </a:pPr>
            <a:r>
              <a:rPr lang="en-US" sz="2200" dirty="0">
                <a:solidFill>
                  <a:schemeClr val="accent2"/>
                </a:solidFill>
              </a:rPr>
              <a:t>Desk 21</a:t>
            </a:r>
          </a:p>
          <a:p>
            <a:pPr lvl="1">
              <a:buFont typeface="Arial" panose="020B0604020202020204" pitchFamily="34" charset="0"/>
              <a:buChar char="•"/>
            </a:pPr>
            <a:r>
              <a:rPr lang="en-US" sz="2200" dirty="0">
                <a:solidFill>
                  <a:schemeClr val="accent2"/>
                </a:solidFill>
              </a:rPr>
              <a:t>Desk 22</a:t>
            </a:r>
          </a:p>
          <a:p>
            <a:pPr lvl="1">
              <a:buFont typeface="Arial" panose="020B0604020202020204" pitchFamily="34" charset="0"/>
              <a:buChar char="•"/>
            </a:pPr>
            <a:r>
              <a:rPr lang="en-US" sz="2200" dirty="0">
                <a:solidFill>
                  <a:schemeClr val="accent2"/>
                </a:solidFill>
              </a:rPr>
              <a:t>Desk 26</a:t>
            </a:r>
          </a:p>
          <a:p>
            <a:pPr lvl="1">
              <a:buFont typeface="Arial" panose="020B0604020202020204" pitchFamily="34" charset="0"/>
              <a:buChar char="•"/>
            </a:pPr>
            <a:r>
              <a:rPr lang="en-US" sz="2200" dirty="0">
                <a:solidFill>
                  <a:schemeClr val="accent2"/>
                </a:solidFill>
              </a:rPr>
              <a:t>Desk 27</a:t>
            </a:r>
          </a:p>
        </p:txBody>
      </p:sp>
      <p:sp>
        <p:nvSpPr>
          <p:cNvPr id="9" name="TextBox 8"/>
          <p:cNvSpPr txBox="1"/>
          <p:nvPr/>
        </p:nvSpPr>
        <p:spPr>
          <a:xfrm>
            <a:off x="8665907" y="3940160"/>
            <a:ext cx="2916513" cy="1477328"/>
          </a:xfrm>
          <a:prstGeom prst="rect">
            <a:avLst/>
          </a:prstGeom>
          <a:noFill/>
        </p:spPr>
        <p:txBody>
          <a:bodyPr wrap="square" rtlCol="0">
            <a:spAutoFit/>
          </a:bodyPr>
          <a:lstStyle/>
          <a:p>
            <a:r>
              <a:rPr lang="en-US" sz="2400" dirty="0">
                <a:solidFill>
                  <a:schemeClr val="accent2"/>
                </a:solidFill>
              </a:rPr>
              <a:t>Group 8 – Inca  </a:t>
            </a:r>
          </a:p>
          <a:p>
            <a:pPr lvl="1">
              <a:buFont typeface="Arial" panose="020B0604020202020204" pitchFamily="34" charset="0"/>
              <a:buChar char="•"/>
            </a:pPr>
            <a:r>
              <a:rPr lang="en-US" sz="2200" dirty="0">
                <a:solidFill>
                  <a:schemeClr val="accent2"/>
                </a:solidFill>
              </a:rPr>
              <a:t>Desk 28</a:t>
            </a:r>
          </a:p>
          <a:p>
            <a:pPr lvl="1">
              <a:buFont typeface="Arial" panose="020B0604020202020204" pitchFamily="34" charset="0"/>
              <a:buChar char="•"/>
            </a:pPr>
            <a:r>
              <a:rPr lang="en-US" sz="2200" dirty="0">
                <a:solidFill>
                  <a:schemeClr val="accent2"/>
                </a:solidFill>
              </a:rPr>
              <a:t>Desk 29</a:t>
            </a:r>
          </a:p>
          <a:p>
            <a:pPr lvl="1">
              <a:buFont typeface="Arial" panose="020B0604020202020204" pitchFamily="34" charset="0"/>
              <a:buChar char="•"/>
            </a:pPr>
            <a:r>
              <a:rPr lang="en-US" sz="2200" dirty="0">
                <a:solidFill>
                  <a:schemeClr val="accent2"/>
                </a:solidFill>
              </a:rPr>
              <a:t>Desk 30</a:t>
            </a:r>
          </a:p>
        </p:txBody>
      </p:sp>
    </p:spTree>
    <p:extLst>
      <p:ext uri="{BB962C8B-B14F-4D97-AF65-F5344CB8AC3E}">
        <p14:creationId xmlns:p14="http://schemas.microsoft.com/office/powerpoint/2010/main" val="73434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390" y="2994990"/>
            <a:ext cx="4049202" cy="32108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122" y="365125"/>
            <a:ext cx="4724400" cy="3152775"/>
          </a:xfrm>
          <a:prstGeom prst="rect">
            <a:avLst/>
          </a:prstGeom>
        </p:spPr>
      </p:pic>
      <p:sp>
        <p:nvSpPr>
          <p:cNvPr id="2" name="Title 1"/>
          <p:cNvSpPr>
            <a:spLocks noGrp="1"/>
          </p:cNvSpPr>
          <p:nvPr>
            <p:ph type="title"/>
          </p:nvPr>
        </p:nvSpPr>
        <p:spPr>
          <a:xfrm>
            <a:off x="838200" y="365125"/>
            <a:ext cx="10240926" cy="1264892"/>
          </a:xfrm>
        </p:spPr>
        <p:txBody>
          <a:bodyPr>
            <a:normAutofit/>
          </a:bodyPr>
          <a:lstStyle/>
          <a:p>
            <a:r>
              <a:rPr lang="en-US" sz="5400" b="1" dirty="0">
                <a:solidFill>
                  <a:srgbClr val="90186E"/>
                </a:solidFill>
              </a:rPr>
              <a:t>Toward Civilization</a:t>
            </a:r>
          </a:p>
        </p:txBody>
      </p:sp>
      <p:sp>
        <p:nvSpPr>
          <p:cNvPr id="3" name="TextBox 2"/>
          <p:cNvSpPr txBox="1"/>
          <p:nvPr/>
        </p:nvSpPr>
        <p:spPr>
          <a:xfrm>
            <a:off x="1152939" y="1775791"/>
            <a:ext cx="6066183" cy="4801314"/>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According to historians, the earliest period of time dates back to about </a:t>
            </a:r>
            <a:r>
              <a:rPr lang="en-US" sz="2400" u="sng" dirty="0"/>
              <a:t>2.6 million</a:t>
            </a:r>
            <a:r>
              <a:rPr lang="en-US" sz="2400" dirty="0"/>
              <a:t> years ago. </a:t>
            </a:r>
            <a:endParaRPr lang="en-US" sz="2000" dirty="0"/>
          </a:p>
          <a:p>
            <a:pPr marL="742950" lvl="1" indent="-285750">
              <a:buFont typeface="Courier New" panose="02070309020205020404" pitchFamily="49" charset="0"/>
              <a:buChar char="o"/>
            </a:pPr>
            <a:r>
              <a:rPr lang="en-US" sz="2400" dirty="0"/>
              <a:t>The first period of human existence is known as the </a:t>
            </a:r>
            <a:r>
              <a:rPr lang="en-US" sz="2400" u="sng" dirty="0"/>
              <a:t>Paleolithic Period</a:t>
            </a:r>
            <a:r>
              <a:rPr lang="en-US" sz="2400" dirty="0"/>
              <a:t> or the Old Stone Age. </a:t>
            </a:r>
            <a:endParaRPr lang="en-US" sz="2000" dirty="0"/>
          </a:p>
          <a:p>
            <a:pPr marL="742950" lvl="1" indent="-285750">
              <a:buFont typeface="Courier New" panose="02070309020205020404" pitchFamily="49" charset="0"/>
              <a:buChar char="o"/>
            </a:pPr>
            <a:r>
              <a:rPr lang="en-US" sz="2400" dirty="0"/>
              <a:t>During this time, </a:t>
            </a:r>
            <a:r>
              <a:rPr lang="en-US" sz="2400" u="sng" dirty="0"/>
              <a:t>nomads </a:t>
            </a:r>
            <a:r>
              <a:rPr lang="en-US" sz="2400" dirty="0"/>
              <a:t>roamed the earth. Men were </a:t>
            </a:r>
            <a:r>
              <a:rPr lang="en-US" sz="2400" u="sng" dirty="0"/>
              <a:t>hunters</a:t>
            </a:r>
            <a:r>
              <a:rPr lang="en-US" sz="2400" dirty="0"/>
              <a:t> and women were </a:t>
            </a:r>
            <a:r>
              <a:rPr lang="en-US" sz="2400" u="sng" dirty="0"/>
              <a:t>gathers</a:t>
            </a:r>
            <a:r>
              <a:rPr lang="en-US" sz="2400" dirty="0"/>
              <a:t>. </a:t>
            </a:r>
            <a:endParaRPr lang="en-US" sz="2000" dirty="0"/>
          </a:p>
          <a:p>
            <a:pPr marL="742950" lvl="1" indent="-285750">
              <a:buFont typeface="Courier New" panose="02070309020205020404" pitchFamily="49" charset="0"/>
              <a:buChar char="o"/>
            </a:pPr>
            <a:r>
              <a:rPr lang="en-US" sz="2400" dirty="0"/>
              <a:t>They kept records and communicated via </a:t>
            </a:r>
            <a:r>
              <a:rPr lang="en-US" sz="2400" u="sng" dirty="0"/>
              <a:t>cave paintings</a:t>
            </a:r>
            <a:r>
              <a:rPr lang="en-US" sz="2400" dirty="0"/>
              <a:t>. They used simple tools and learned to build</a:t>
            </a:r>
            <a:r>
              <a:rPr lang="en-US" sz="2000" dirty="0"/>
              <a:t> </a:t>
            </a:r>
            <a:r>
              <a:rPr lang="en-US" sz="2400" u="sng" dirty="0"/>
              <a:t>fires</a:t>
            </a:r>
            <a:r>
              <a:rPr lang="en-US" sz="2000" dirty="0"/>
              <a:t>. </a:t>
            </a:r>
          </a:p>
          <a:p>
            <a:endParaRPr lang="en-US" dirty="0"/>
          </a:p>
        </p:txBody>
      </p:sp>
    </p:spTree>
    <p:extLst>
      <p:ext uri="{BB962C8B-B14F-4D97-AF65-F5344CB8AC3E}">
        <p14:creationId xmlns:p14="http://schemas.microsoft.com/office/powerpoint/2010/main" val="400954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photos.gograph.com/thumbs/CSP/CSP994/k16371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296" y="77372"/>
            <a:ext cx="1543050"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384709" y="1716736"/>
            <a:ext cx="4736275" cy="4754190"/>
          </a:xfrm>
        </p:spPr>
        <p:txBody>
          <a:bodyPr/>
          <a:lstStyle/>
          <a:p>
            <a:pPr lvl="0">
              <a:buFont typeface="Arial" panose="020B0604020202020204" pitchFamily="34" charset="0"/>
              <a:buChar char="•"/>
            </a:pPr>
            <a:r>
              <a:rPr lang="en-US" sz="2800" dirty="0"/>
              <a:t>The </a:t>
            </a:r>
            <a:r>
              <a:rPr lang="en-US" sz="2800" u="sng" dirty="0"/>
              <a:t>Paleolithic</a:t>
            </a:r>
            <a:r>
              <a:rPr lang="en-US" sz="2800" dirty="0"/>
              <a:t> Period ended around the end of the last </a:t>
            </a:r>
            <a:r>
              <a:rPr lang="en-US" sz="2800" u="sng" dirty="0"/>
              <a:t>ice age</a:t>
            </a:r>
            <a:r>
              <a:rPr lang="en-US" sz="2800" dirty="0"/>
              <a:t>. With the beginning of </a:t>
            </a:r>
            <a:r>
              <a:rPr lang="en-US" sz="2800" u="sng" dirty="0"/>
              <a:t>agriculture</a:t>
            </a:r>
            <a:r>
              <a:rPr lang="en-US" sz="2800" dirty="0"/>
              <a:t>, the </a:t>
            </a:r>
            <a:r>
              <a:rPr lang="en-US" sz="2800" u="sng" dirty="0"/>
              <a:t>Neolithic </a:t>
            </a:r>
            <a:r>
              <a:rPr lang="en-US" sz="2800" dirty="0"/>
              <a:t>Period began  </a:t>
            </a:r>
            <a:endParaRPr lang="en-US" sz="2400" dirty="0"/>
          </a:p>
          <a:p>
            <a:pPr lvl="1"/>
            <a:r>
              <a:rPr lang="en-US" sz="2400" dirty="0"/>
              <a:t>Humans no longer needed to travel for food; they </a:t>
            </a:r>
            <a:r>
              <a:rPr lang="en-US" sz="2400" u="sng" dirty="0"/>
              <a:t>began to settle</a:t>
            </a:r>
            <a:r>
              <a:rPr lang="en-US" sz="2400" dirty="0"/>
              <a:t> in villages, leading to increased </a:t>
            </a:r>
            <a:r>
              <a:rPr lang="en-US" sz="2400" u="sng" dirty="0"/>
              <a:t>populations</a:t>
            </a:r>
            <a:r>
              <a:rPr lang="en-US" sz="2400" dirty="0"/>
              <a:t> and the </a:t>
            </a:r>
            <a:r>
              <a:rPr lang="en-US" sz="2400" u="sng" dirty="0"/>
              <a:t>rise of civilizations.</a:t>
            </a:r>
            <a:endParaRPr lang="en-US" sz="2000" dirty="0"/>
          </a:p>
          <a:p>
            <a:pPr marL="0" indent="0">
              <a:buNone/>
            </a:pPr>
            <a:endParaRPr lang="en-US" dirty="0"/>
          </a:p>
        </p:txBody>
      </p:sp>
      <p:sp>
        <p:nvSpPr>
          <p:cNvPr id="2" name="Rectangle 1"/>
          <p:cNvSpPr/>
          <p:nvPr/>
        </p:nvSpPr>
        <p:spPr>
          <a:xfrm>
            <a:off x="1766281" y="947295"/>
            <a:ext cx="7763904" cy="769441"/>
          </a:xfrm>
          <a:prstGeom prst="rect">
            <a:avLst/>
          </a:prstGeom>
        </p:spPr>
        <p:txBody>
          <a:bodyPr wrap="square">
            <a:spAutoFit/>
          </a:bodyPr>
          <a:lstStyle/>
          <a:p>
            <a:r>
              <a:rPr lang="en-US" sz="4400" b="1" dirty="0">
                <a:solidFill>
                  <a:srgbClr val="90186E"/>
                </a:solidFill>
              </a:rPr>
              <a:t>Toward Civilization</a:t>
            </a:r>
            <a:endParaRPr lang="en-US" sz="4400" dirty="0"/>
          </a:p>
        </p:txBody>
      </p:sp>
      <p:sp>
        <p:nvSpPr>
          <p:cNvPr id="4" name="TextBox 3"/>
          <p:cNvSpPr txBox="1"/>
          <p:nvPr/>
        </p:nvSpPr>
        <p:spPr>
          <a:xfrm>
            <a:off x="1403797" y="2524259"/>
            <a:ext cx="4327302" cy="646331"/>
          </a:xfrm>
          <a:prstGeom prst="rect">
            <a:avLst/>
          </a:prstGeom>
          <a:noFill/>
        </p:spPr>
        <p:txBody>
          <a:bodyPr wrap="square" rtlCol="0">
            <a:spAutoFit/>
          </a:bodyPr>
          <a:lstStyle/>
          <a:p>
            <a:r>
              <a:rPr lang="en-US" i="1" dirty="0" smtClean="0"/>
              <a:t>Sorry… No Ice Age video. Too large to upload </a:t>
            </a:r>
            <a:r>
              <a:rPr lang="en-US" i="1" dirty="0" smtClean="0">
                <a:sym typeface="Wingdings" panose="05000000000000000000" pitchFamily="2" charset="2"/>
              </a:rPr>
              <a:t></a:t>
            </a:r>
            <a:endParaRPr lang="en-US" i="1" dirty="0"/>
          </a:p>
        </p:txBody>
      </p:sp>
    </p:spTree>
    <p:extLst>
      <p:ext uri="{BB962C8B-B14F-4D97-AF65-F5344CB8AC3E}">
        <p14:creationId xmlns:p14="http://schemas.microsoft.com/office/powerpoint/2010/main" val="239779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555" y="0"/>
            <a:ext cx="8291515" cy="6297639"/>
          </a:xfrm>
          <a:prstGeom prst="rect">
            <a:avLst/>
          </a:prstGeom>
        </p:spPr>
      </p:pic>
    </p:spTree>
    <p:extLst>
      <p:ext uri="{BB962C8B-B14F-4D97-AF65-F5344CB8AC3E}">
        <p14:creationId xmlns:p14="http://schemas.microsoft.com/office/powerpoint/2010/main" val="139077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0186E"/>
                </a:solidFill>
              </a:rPr>
              <a:t>Toward Civilization</a:t>
            </a:r>
          </a:p>
        </p:txBody>
      </p:sp>
      <p:sp>
        <p:nvSpPr>
          <p:cNvPr id="3" name="Content Placeholder 2"/>
          <p:cNvSpPr>
            <a:spLocks noGrp="1"/>
          </p:cNvSpPr>
          <p:nvPr>
            <p:ph idx="1"/>
          </p:nvPr>
        </p:nvSpPr>
        <p:spPr>
          <a:xfrm>
            <a:off x="1097280" y="1845734"/>
            <a:ext cx="8126233" cy="4023360"/>
          </a:xfrm>
        </p:spPr>
        <p:txBody>
          <a:bodyPr/>
          <a:lstStyle/>
          <a:p>
            <a:pPr lvl="3"/>
            <a:r>
              <a:rPr lang="en-US" sz="2400" dirty="0"/>
              <a:t>Cities began to emerge mostly near </a:t>
            </a:r>
            <a:r>
              <a:rPr lang="en-US" sz="2400" u="sng" dirty="0"/>
              <a:t>river valleys. </a:t>
            </a:r>
            <a:endParaRPr lang="en-US" sz="2400" dirty="0"/>
          </a:p>
          <a:p>
            <a:pPr lvl="3"/>
            <a:r>
              <a:rPr lang="en-US" sz="2400" dirty="0"/>
              <a:t>Governments arose because challenges like farming in a river valley required </a:t>
            </a:r>
            <a:r>
              <a:rPr lang="en-US" sz="2400" u="sng" dirty="0"/>
              <a:t>leadership</a:t>
            </a:r>
            <a:r>
              <a:rPr lang="en-US" sz="2400" dirty="0"/>
              <a:t>. </a:t>
            </a:r>
          </a:p>
          <a:p>
            <a:pPr lvl="3"/>
            <a:r>
              <a:rPr lang="en-US" sz="2400" dirty="0"/>
              <a:t>Writing emerged because of the new projects, and they needed to be </a:t>
            </a:r>
            <a:r>
              <a:rPr lang="en-US" sz="2400" u="sng" dirty="0"/>
              <a:t>recorded. </a:t>
            </a:r>
            <a:endParaRPr lang="en-US" sz="2400" dirty="0"/>
          </a:p>
          <a:p>
            <a:pPr lvl="0">
              <a:buFont typeface="Arial" panose="020B0604020202020204" pitchFamily="34" charset="0"/>
              <a:buChar char="•"/>
            </a:pPr>
            <a:r>
              <a:rPr lang="en-US" sz="2400" dirty="0"/>
              <a:t>As </a:t>
            </a:r>
            <a:r>
              <a:rPr lang="en-US" sz="2400" u="sng" dirty="0"/>
              <a:t>ancient rulers</a:t>
            </a:r>
            <a:r>
              <a:rPr lang="en-US" sz="2400" dirty="0"/>
              <a:t> gained more power,</a:t>
            </a:r>
          </a:p>
          <a:p>
            <a:pPr marL="0" lvl="0" indent="0">
              <a:buNone/>
            </a:pPr>
            <a:r>
              <a:rPr lang="en-US" sz="2400" dirty="0"/>
              <a:t>they began building </a:t>
            </a:r>
            <a:r>
              <a:rPr lang="en-US" sz="2400" u="sng" dirty="0"/>
              <a:t>empires</a:t>
            </a:r>
            <a:r>
              <a:rPr lang="en-US" sz="2400" dirty="0"/>
              <a:t> by </a:t>
            </a:r>
          </a:p>
          <a:p>
            <a:pPr marL="0" lvl="0" indent="0">
              <a:buNone/>
            </a:pPr>
            <a:r>
              <a:rPr lang="en-US" sz="2400" dirty="0"/>
              <a:t>conquering territories. </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982" y="3482259"/>
            <a:ext cx="5645426" cy="2708460"/>
          </a:xfrm>
          <a:prstGeom prst="rect">
            <a:avLst/>
          </a:prstGeom>
        </p:spPr>
      </p:pic>
    </p:spTree>
    <p:extLst>
      <p:ext uri="{BB962C8B-B14F-4D97-AF65-F5344CB8AC3E}">
        <p14:creationId xmlns:p14="http://schemas.microsoft.com/office/powerpoint/2010/main" val="363892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0186E"/>
                </a:solidFill>
              </a:rPr>
              <a:t>Indus River Valley</a:t>
            </a:r>
          </a:p>
        </p:txBody>
      </p:sp>
      <p:sp>
        <p:nvSpPr>
          <p:cNvPr id="3" name="Content Placeholder 2"/>
          <p:cNvSpPr>
            <a:spLocks noGrp="1"/>
          </p:cNvSpPr>
          <p:nvPr>
            <p:ph idx="1"/>
          </p:nvPr>
        </p:nvSpPr>
        <p:spPr/>
        <p:txBody>
          <a:bodyPr/>
          <a:lstStyle/>
          <a:p>
            <a:pPr lvl="0"/>
            <a:r>
              <a:rPr lang="en-US" dirty="0"/>
              <a:t>1</a:t>
            </a:r>
            <a:r>
              <a:rPr lang="en-US" sz="2400" dirty="0"/>
              <a:t>. India’s earliest civilizations emerged in the </a:t>
            </a:r>
            <a:r>
              <a:rPr lang="en-US" sz="2400" u="sng" dirty="0"/>
              <a:t>Indus River valley</a:t>
            </a:r>
            <a:r>
              <a:rPr lang="en-US" sz="2400" dirty="0"/>
              <a:t> around 2600 B.C. </a:t>
            </a:r>
          </a:p>
          <a:p>
            <a:pPr lvl="1">
              <a:buFont typeface="Arial" panose="020B0604020202020204" pitchFamily="34" charset="0"/>
              <a:buChar char="•"/>
            </a:pPr>
            <a:r>
              <a:rPr lang="en-US" sz="2400" dirty="0"/>
              <a:t>Two major religions developed in Ancient India, </a:t>
            </a:r>
            <a:r>
              <a:rPr lang="en-US" sz="2400" u="sng" dirty="0"/>
              <a:t>Hinduism and Buddhism</a:t>
            </a:r>
            <a:r>
              <a:rPr lang="en-US" sz="2400" dirty="0"/>
              <a:t>. </a:t>
            </a:r>
          </a:p>
          <a:p>
            <a:pPr lvl="1">
              <a:buFont typeface="Arial" panose="020B0604020202020204" pitchFamily="34" charset="0"/>
              <a:buChar char="•"/>
            </a:pPr>
            <a:r>
              <a:rPr lang="en-US" sz="2400" dirty="0"/>
              <a:t>New ideas such as </a:t>
            </a:r>
            <a:r>
              <a:rPr lang="en-US" sz="2400" u="sng" dirty="0"/>
              <a:t>enlightenment</a:t>
            </a:r>
            <a:r>
              <a:rPr lang="en-US" sz="2400" dirty="0"/>
              <a:t> and </a:t>
            </a:r>
            <a:r>
              <a:rPr lang="en-US" sz="2400" u="sng" dirty="0"/>
              <a:t>reincarnation</a:t>
            </a:r>
            <a:r>
              <a:rPr lang="en-US" sz="2400" dirty="0"/>
              <a:t> were part of the belief systems. </a:t>
            </a:r>
          </a:p>
          <a:p>
            <a:pPr lvl="1">
              <a:buFont typeface="Arial" panose="020B0604020202020204" pitchFamily="34" charset="0"/>
              <a:buChar char="•"/>
            </a:pPr>
            <a:r>
              <a:rPr lang="en-US" sz="2400" dirty="0"/>
              <a:t>Members of the ancient Indian society were part of a </a:t>
            </a:r>
            <a:r>
              <a:rPr lang="en-US" sz="2400" u="sng" dirty="0"/>
              <a:t>caste system</a:t>
            </a:r>
            <a:r>
              <a:rPr lang="en-US" sz="2400" dirty="0"/>
              <a:t>, in which you were told </a:t>
            </a:r>
            <a:r>
              <a:rPr lang="en-US" sz="2400" u="sng" dirty="0"/>
              <a:t>how and where to live</a:t>
            </a:r>
            <a:r>
              <a:rPr lang="en-US" sz="2400" dirty="0"/>
              <a:t>, how to earn a living, and what economic class they were in. </a:t>
            </a:r>
          </a:p>
          <a:p>
            <a:pPr marL="0" indent="0">
              <a:buNone/>
            </a:pP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078" y="4179394"/>
            <a:ext cx="4370318" cy="1798074"/>
          </a:xfrm>
          <a:prstGeom prst="rect">
            <a:avLst/>
          </a:prstGeom>
        </p:spPr>
      </p:pic>
    </p:spTree>
    <p:extLst>
      <p:ext uri="{BB962C8B-B14F-4D97-AF65-F5344CB8AC3E}">
        <p14:creationId xmlns:p14="http://schemas.microsoft.com/office/powerpoint/2010/main" val="235655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0186E"/>
                </a:solidFill>
              </a:rPr>
              <a:t>Egypt</a:t>
            </a:r>
          </a:p>
        </p:txBody>
      </p:sp>
      <p:sp>
        <p:nvSpPr>
          <p:cNvPr id="3" name="Content Placeholder 2"/>
          <p:cNvSpPr>
            <a:spLocks noGrp="1"/>
          </p:cNvSpPr>
          <p:nvPr>
            <p:ph idx="1"/>
          </p:nvPr>
        </p:nvSpPr>
        <p:spPr>
          <a:xfrm>
            <a:off x="779228" y="2840245"/>
            <a:ext cx="10058400" cy="4023360"/>
          </a:xfrm>
        </p:spPr>
        <p:txBody>
          <a:bodyPr/>
          <a:lstStyle/>
          <a:p>
            <a:pPr lvl="0"/>
            <a:r>
              <a:rPr lang="en-US" sz="2400" dirty="0"/>
              <a:t>2. The </a:t>
            </a:r>
            <a:r>
              <a:rPr lang="en-US" sz="2400" u="sng" dirty="0"/>
              <a:t>Egyptian </a:t>
            </a:r>
            <a:r>
              <a:rPr lang="en-US" sz="2400" dirty="0"/>
              <a:t>Empire was one of the world’s </a:t>
            </a:r>
            <a:r>
              <a:rPr lang="en-US" sz="2400" u="sng" dirty="0"/>
              <a:t>first unified </a:t>
            </a:r>
            <a:r>
              <a:rPr lang="en-US" sz="2400" dirty="0"/>
              <a:t>state in about 3100 B.C. It ran alongside the </a:t>
            </a:r>
            <a:r>
              <a:rPr lang="en-US" sz="2400" u="sng" dirty="0"/>
              <a:t>Nile</a:t>
            </a:r>
            <a:r>
              <a:rPr lang="en-US" sz="2400" dirty="0"/>
              <a:t>, the world’s longest river.</a:t>
            </a:r>
          </a:p>
          <a:p>
            <a:pPr lvl="1">
              <a:buFont typeface="Arial" panose="020B0604020202020204" pitchFamily="34" charset="0"/>
              <a:buChar char="•"/>
            </a:pPr>
            <a:r>
              <a:rPr lang="en-US" sz="2400" dirty="0"/>
              <a:t>Powerful Egyptian rulers, known as </a:t>
            </a:r>
            <a:r>
              <a:rPr lang="en-US" sz="2400" u="sng" dirty="0"/>
              <a:t>Pharaohs, </a:t>
            </a:r>
            <a:r>
              <a:rPr lang="en-US" sz="2400" dirty="0"/>
              <a:t>ruled the upper class.</a:t>
            </a:r>
          </a:p>
          <a:p>
            <a:pPr lvl="1">
              <a:buFont typeface="Arial" panose="020B0604020202020204" pitchFamily="34" charset="0"/>
              <a:buChar char="•"/>
            </a:pPr>
            <a:r>
              <a:rPr lang="en-US" sz="2400" dirty="0"/>
              <a:t>The upper class </a:t>
            </a:r>
            <a:r>
              <a:rPr lang="en-US" sz="2400" u="sng" dirty="0"/>
              <a:t>enslaved</a:t>
            </a:r>
            <a:r>
              <a:rPr lang="en-US" sz="2400" dirty="0"/>
              <a:t> the majority of the population. </a:t>
            </a:r>
          </a:p>
          <a:p>
            <a:pPr lvl="1">
              <a:buFont typeface="Arial" panose="020B0604020202020204" pitchFamily="34" charset="0"/>
              <a:buChar char="•"/>
            </a:pPr>
            <a:r>
              <a:rPr lang="en-US" sz="2400" dirty="0"/>
              <a:t>Slave labor was used to architect the </a:t>
            </a:r>
            <a:r>
              <a:rPr lang="en-US" sz="2400" u="sng" dirty="0"/>
              <a:t>pyramids. </a:t>
            </a:r>
            <a:endParaRPr lang="en-US" sz="2400" dirty="0"/>
          </a:p>
          <a:p>
            <a:pPr lvl="1">
              <a:buFont typeface="Arial" panose="020B0604020202020204" pitchFamily="34" charset="0"/>
              <a:buChar char="•"/>
            </a:pPr>
            <a:r>
              <a:rPr lang="en-US" sz="2400" dirty="0"/>
              <a:t>Pyramids served as </a:t>
            </a:r>
            <a:r>
              <a:rPr lang="en-US" sz="2400" u="sng" dirty="0"/>
              <a:t>tombs</a:t>
            </a:r>
            <a:r>
              <a:rPr lang="en-US" sz="2400" dirty="0"/>
              <a:t> to preserve the bodies of Egyptian rulers, who were viewed as </a:t>
            </a:r>
            <a:r>
              <a:rPr lang="en-US" sz="2400" u="sng" dirty="0"/>
              <a:t>living gods.</a:t>
            </a: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694" y="109505"/>
            <a:ext cx="6268030" cy="2553642"/>
          </a:xfrm>
          <a:prstGeom prst="rect">
            <a:avLst/>
          </a:prstGeom>
        </p:spPr>
      </p:pic>
    </p:spTree>
    <p:extLst>
      <p:ext uri="{BB962C8B-B14F-4D97-AF65-F5344CB8AC3E}">
        <p14:creationId xmlns:p14="http://schemas.microsoft.com/office/powerpoint/2010/main" val="187953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Wonders of the Ancient World… </a:t>
            </a:r>
          </a:p>
        </p:txBody>
      </p:sp>
      <p:sp>
        <p:nvSpPr>
          <p:cNvPr id="3" name="Content Placeholder 2"/>
          <p:cNvSpPr>
            <a:spLocks noGrp="1"/>
          </p:cNvSpPr>
          <p:nvPr>
            <p:ph idx="1"/>
          </p:nvPr>
        </p:nvSpPr>
        <p:spPr>
          <a:xfrm>
            <a:off x="4465982" y="1737359"/>
            <a:ext cx="6689697" cy="4131735"/>
          </a:xfrm>
        </p:spPr>
        <p:txBody>
          <a:bodyPr>
            <a:normAutofit/>
          </a:bodyPr>
          <a:lstStyle/>
          <a:p>
            <a:r>
              <a:rPr lang="en-US" sz="3200" dirty="0"/>
              <a:t>1. Great Pyramid of Giza.</a:t>
            </a:r>
          </a:p>
          <a:p>
            <a:r>
              <a:rPr lang="en-US" sz="3200" dirty="0"/>
              <a:t>2. The Lighthouse of Alexandria.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737359"/>
            <a:ext cx="3271313" cy="24503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165" y="3077817"/>
            <a:ext cx="4704522" cy="2646294"/>
          </a:xfrm>
          <a:prstGeom prst="rect">
            <a:avLst/>
          </a:prstGeom>
        </p:spPr>
      </p:pic>
    </p:spTree>
    <p:extLst>
      <p:ext uri="{BB962C8B-B14F-4D97-AF65-F5344CB8AC3E}">
        <p14:creationId xmlns:p14="http://schemas.microsoft.com/office/powerpoint/2010/main" val="393177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Mesopotamia </a:t>
            </a:r>
          </a:p>
        </p:txBody>
      </p:sp>
      <p:sp>
        <p:nvSpPr>
          <p:cNvPr id="3" name="Content Placeholder 2"/>
          <p:cNvSpPr>
            <a:spLocks noGrp="1"/>
          </p:cNvSpPr>
          <p:nvPr>
            <p:ph idx="1"/>
          </p:nvPr>
        </p:nvSpPr>
        <p:spPr>
          <a:xfrm>
            <a:off x="1097280" y="1845734"/>
            <a:ext cx="6443207" cy="4023360"/>
          </a:xfrm>
        </p:spPr>
        <p:txBody>
          <a:bodyPr/>
          <a:lstStyle/>
          <a:p>
            <a:pPr lvl="0"/>
            <a:r>
              <a:rPr lang="en-US" sz="2400" dirty="0"/>
              <a:t>3. Control of the </a:t>
            </a:r>
            <a:r>
              <a:rPr lang="en-US" sz="2400" u="sng" dirty="0"/>
              <a:t>Tigris</a:t>
            </a:r>
            <a:r>
              <a:rPr lang="en-US" sz="2400" dirty="0"/>
              <a:t> and </a:t>
            </a:r>
            <a:r>
              <a:rPr lang="en-US" sz="2400" u="sng" dirty="0"/>
              <a:t>Euphrates</a:t>
            </a:r>
            <a:r>
              <a:rPr lang="en-US" sz="2400" dirty="0"/>
              <a:t> rivers led to the development of the </a:t>
            </a:r>
            <a:r>
              <a:rPr lang="en-US" sz="2400" u="sng" dirty="0"/>
              <a:t>Sumerian </a:t>
            </a:r>
            <a:r>
              <a:rPr lang="en-US" sz="2400" dirty="0"/>
              <a:t>city-states, which were part of Mesopotamia. </a:t>
            </a:r>
          </a:p>
          <a:p>
            <a:pPr lvl="1">
              <a:buFont typeface="Arial" panose="020B0604020202020204" pitchFamily="34" charset="0"/>
              <a:buChar char="•"/>
            </a:pPr>
            <a:r>
              <a:rPr lang="en-US" sz="2400" dirty="0"/>
              <a:t>Sumerians invented the earliest form or writing </a:t>
            </a:r>
            <a:r>
              <a:rPr lang="en-US" sz="2400" u="sng" dirty="0"/>
              <a:t>cuneiform</a:t>
            </a:r>
            <a:r>
              <a:rPr lang="en-US" sz="2400" dirty="0"/>
              <a:t>. </a:t>
            </a:r>
          </a:p>
          <a:p>
            <a:pPr lvl="1">
              <a:buFont typeface="Arial" panose="020B0604020202020204" pitchFamily="34" charset="0"/>
              <a:buChar char="•"/>
            </a:pPr>
            <a:r>
              <a:rPr lang="en-US" sz="2400" u="sng" dirty="0"/>
              <a:t>Scribes</a:t>
            </a:r>
            <a:r>
              <a:rPr lang="en-US" sz="2400" dirty="0"/>
              <a:t> were specially trained people who knew how to read and write, maintained records for the kingdom. </a:t>
            </a:r>
          </a:p>
          <a:p>
            <a:pPr marL="0" indent="0">
              <a:buNone/>
            </a:pPr>
            <a:endParaRPr lang="en-US" dirty="0"/>
          </a:p>
        </p:txBody>
      </p:sp>
      <p:pic>
        <p:nvPicPr>
          <p:cNvPr id="4" name="Picture 2" descr="http://i0.wp.com/1.bp.blogspot.com/-7-45ffoM7rQ/UGHrKBeNWmI/AAAAAAAAAb4/JqJpyvDIIa8/s1600/Tigris+Euphrates..png?w=150&amp;h=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092" y="1737360"/>
            <a:ext cx="42862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7827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306</TotalTime>
  <Words>893</Words>
  <Application>Microsoft Office PowerPoint</Application>
  <PresentationFormat>Widescreen</PresentationFormat>
  <Paragraphs>96</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Wingdings</vt:lpstr>
      <vt:lpstr>Retrospect</vt:lpstr>
      <vt:lpstr>Unit 1: </vt:lpstr>
      <vt:lpstr>Toward Civilization</vt:lpstr>
      <vt:lpstr>PowerPoint Presentation</vt:lpstr>
      <vt:lpstr>PowerPoint Presentation</vt:lpstr>
      <vt:lpstr>Toward Civilization</vt:lpstr>
      <vt:lpstr>Indus River Valley</vt:lpstr>
      <vt:lpstr>Egypt</vt:lpstr>
      <vt:lpstr>7 Wonders of the Ancient World… </vt:lpstr>
      <vt:lpstr>Mesopotamia </vt:lpstr>
      <vt:lpstr>In Babylon, you can find another wonder of the ancient world: The Hanging Gardens. </vt:lpstr>
      <vt:lpstr>China</vt:lpstr>
      <vt:lpstr>Mesoamerica</vt:lpstr>
      <vt:lpstr>Inca</vt:lpstr>
      <vt:lpstr>Civilization 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Civilizations!</dc:title>
  <dc:creator>DIANA EDWARDS</dc:creator>
  <cp:lastModifiedBy>Shannon Edwards</cp:lastModifiedBy>
  <cp:revision>18</cp:revision>
  <dcterms:created xsi:type="dcterms:W3CDTF">2016-08-24T03:02:58Z</dcterms:created>
  <dcterms:modified xsi:type="dcterms:W3CDTF">2017-08-27T23:56:28Z</dcterms:modified>
</cp:coreProperties>
</file>