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4300C2-AC02-4A96-BBED-230508C8A183}"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C3355-4EFA-429D-9A63-E70CCE66F5CE}" type="slidenum">
              <a:rPr lang="en-US" smtClean="0"/>
              <a:t>‹#›</a:t>
            </a:fld>
            <a:endParaRPr lang="en-US"/>
          </a:p>
        </p:txBody>
      </p:sp>
    </p:spTree>
    <p:extLst>
      <p:ext uri="{BB962C8B-B14F-4D97-AF65-F5344CB8AC3E}">
        <p14:creationId xmlns:p14="http://schemas.microsoft.com/office/powerpoint/2010/main" val="2251396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4300C2-AC02-4A96-BBED-230508C8A183}"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C3355-4EFA-429D-9A63-E70CCE66F5CE}" type="slidenum">
              <a:rPr lang="en-US" smtClean="0"/>
              <a:t>‹#›</a:t>
            </a:fld>
            <a:endParaRPr lang="en-US"/>
          </a:p>
        </p:txBody>
      </p:sp>
    </p:spTree>
    <p:extLst>
      <p:ext uri="{BB962C8B-B14F-4D97-AF65-F5344CB8AC3E}">
        <p14:creationId xmlns:p14="http://schemas.microsoft.com/office/powerpoint/2010/main" val="1652599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3B4300C2-AC02-4A96-BBED-230508C8A183}" type="datetimeFigureOut">
              <a:rPr lang="en-US" smtClean="0"/>
              <a:t>8/30/2017</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17BC3355-4EFA-429D-9A63-E70CCE66F5CE}" type="slidenum">
              <a:rPr lang="en-US" smtClean="0"/>
              <a:t>‹#›</a:t>
            </a:fld>
            <a:endParaRPr lang="en-US"/>
          </a:p>
        </p:txBody>
      </p:sp>
    </p:spTree>
    <p:extLst>
      <p:ext uri="{BB962C8B-B14F-4D97-AF65-F5344CB8AC3E}">
        <p14:creationId xmlns:p14="http://schemas.microsoft.com/office/powerpoint/2010/main" val="405539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4300C2-AC02-4A96-BBED-230508C8A183}"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C3355-4EFA-429D-9A63-E70CCE66F5CE}" type="slidenum">
              <a:rPr lang="en-US" smtClean="0"/>
              <a:t>‹#›</a:t>
            </a:fld>
            <a:endParaRPr lang="en-US"/>
          </a:p>
        </p:txBody>
      </p:sp>
    </p:spTree>
    <p:extLst>
      <p:ext uri="{BB962C8B-B14F-4D97-AF65-F5344CB8AC3E}">
        <p14:creationId xmlns:p14="http://schemas.microsoft.com/office/powerpoint/2010/main" val="2258828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3B4300C2-AC02-4A96-BBED-230508C8A183}" type="datetimeFigureOut">
              <a:rPr lang="en-US" smtClean="0"/>
              <a:t>8/30/2017</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7BC3355-4EFA-429D-9A63-E70CCE66F5CE}" type="slidenum">
              <a:rPr lang="en-US" smtClean="0"/>
              <a:t>‹#›</a:t>
            </a:fld>
            <a:endParaRPr lang="en-US"/>
          </a:p>
        </p:txBody>
      </p:sp>
    </p:spTree>
    <p:extLst>
      <p:ext uri="{BB962C8B-B14F-4D97-AF65-F5344CB8AC3E}">
        <p14:creationId xmlns:p14="http://schemas.microsoft.com/office/powerpoint/2010/main" val="68912682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4300C2-AC02-4A96-BBED-230508C8A183}"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C3355-4EFA-429D-9A63-E70CCE66F5CE}" type="slidenum">
              <a:rPr lang="en-US" smtClean="0"/>
              <a:t>‹#›</a:t>
            </a:fld>
            <a:endParaRPr lang="en-US"/>
          </a:p>
        </p:txBody>
      </p:sp>
    </p:spTree>
    <p:extLst>
      <p:ext uri="{BB962C8B-B14F-4D97-AF65-F5344CB8AC3E}">
        <p14:creationId xmlns:p14="http://schemas.microsoft.com/office/powerpoint/2010/main" val="97596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4300C2-AC02-4A96-BBED-230508C8A183}" type="datetimeFigureOut">
              <a:rPr lang="en-US" smtClean="0"/>
              <a:t>8/30/2017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BC3355-4EFA-429D-9A63-E70CCE66F5CE}" type="slidenum">
              <a:rPr lang="en-US" smtClean="0"/>
              <a:t>‹#›</a:t>
            </a:fld>
            <a:endParaRPr lang="en-US"/>
          </a:p>
        </p:txBody>
      </p:sp>
    </p:spTree>
    <p:extLst>
      <p:ext uri="{BB962C8B-B14F-4D97-AF65-F5344CB8AC3E}">
        <p14:creationId xmlns:p14="http://schemas.microsoft.com/office/powerpoint/2010/main" val="356936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4300C2-AC02-4A96-BBED-230508C8A183}" type="datetimeFigureOut">
              <a:rPr lang="en-US" smtClean="0"/>
              <a:t>8/30/2017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BC3355-4EFA-429D-9A63-E70CCE66F5CE}" type="slidenum">
              <a:rPr lang="en-US" smtClean="0"/>
              <a:t>‹#›</a:t>
            </a:fld>
            <a:endParaRPr lang="en-US"/>
          </a:p>
        </p:txBody>
      </p:sp>
    </p:spTree>
    <p:extLst>
      <p:ext uri="{BB962C8B-B14F-4D97-AF65-F5344CB8AC3E}">
        <p14:creationId xmlns:p14="http://schemas.microsoft.com/office/powerpoint/2010/main" val="92724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300C2-AC02-4A96-BBED-230508C8A183}" type="datetimeFigureOut">
              <a:rPr lang="en-US" smtClean="0"/>
              <a:t>8/30/2017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BC3355-4EFA-429D-9A63-E70CCE66F5CE}" type="slidenum">
              <a:rPr lang="en-US" smtClean="0"/>
              <a:t>‹#›</a:t>
            </a:fld>
            <a:endParaRPr lang="en-US"/>
          </a:p>
        </p:txBody>
      </p:sp>
    </p:spTree>
    <p:extLst>
      <p:ext uri="{BB962C8B-B14F-4D97-AF65-F5344CB8AC3E}">
        <p14:creationId xmlns:p14="http://schemas.microsoft.com/office/powerpoint/2010/main" val="5253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4300C2-AC02-4A96-BBED-230508C8A183}"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C3355-4EFA-429D-9A63-E70CCE66F5CE}" type="slidenum">
              <a:rPr lang="en-US" smtClean="0"/>
              <a:t>‹#›</a:t>
            </a:fld>
            <a:endParaRPr lang="en-US"/>
          </a:p>
        </p:txBody>
      </p:sp>
    </p:spTree>
    <p:extLst>
      <p:ext uri="{BB962C8B-B14F-4D97-AF65-F5344CB8AC3E}">
        <p14:creationId xmlns:p14="http://schemas.microsoft.com/office/powerpoint/2010/main" val="417640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4300C2-AC02-4A96-BBED-230508C8A183}"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C3355-4EFA-429D-9A63-E70CCE66F5CE}" type="slidenum">
              <a:rPr lang="en-US" smtClean="0"/>
              <a:t>‹#›</a:t>
            </a:fld>
            <a:endParaRPr lang="en-US"/>
          </a:p>
        </p:txBody>
      </p:sp>
    </p:spTree>
    <p:extLst>
      <p:ext uri="{BB962C8B-B14F-4D97-AF65-F5344CB8AC3E}">
        <p14:creationId xmlns:p14="http://schemas.microsoft.com/office/powerpoint/2010/main" val="2393134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3B4300C2-AC02-4A96-BBED-230508C8A183}" type="datetimeFigureOut">
              <a:rPr lang="en-US" smtClean="0"/>
              <a:t>8/30/2017</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17BC3355-4EFA-429D-9A63-E70CCE66F5CE}" type="slidenum">
              <a:rPr lang="en-US" smtClean="0"/>
              <a:t>‹#›</a:t>
            </a:fld>
            <a:endParaRPr lang="en-US"/>
          </a:p>
        </p:txBody>
      </p:sp>
    </p:spTree>
    <p:extLst>
      <p:ext uri="{BB962C8B-B14F-4D97-AF65-F5344CB8AC3E}">
        <p14:creationId xmlns:p14="http://schemas.microsoft.com/office/powerpoint/2010/main" val="23843518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istory.com/topics/american-civil-war/emancipation-proclam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Reconstruction</a:t>
            </a:r>
          </a:p>
        </p:txBody>
      </p:sp>
      <p:sp>
        <p:nvSpPr>
          <p:cNvPr id="3" name="Subtitle 2"/>
          <p:cNvSpPr>
            <a:spLocks noGrp="1"/>
          </p:cNvSpPr>
          <p:nvPr>
            <p:ph type="subTitle" idx="1"/>
          </p:nvPr>
        </p:nvSpPr>
        <p:spPr/>
        <p:txBody>
          <a:bodyPr/>
          <a:lstStyle/>
          <a:p>
            <a:r>
              <a:rPr lang="en-US" dirty="0"/>
              <a:t>Unit 1 – Last page of notes! </a:t>
            </a:r>
          </a:p>
        </p:txBody>
      </p:sp>
    </p:spTree>
    <p:extLst>
      <p:ext uri="{BB962C8B-B14F-4D97-AF65-F5344CB8AC3E}">
        <p14:creationId xmlns:p14="http://schemas.microsoft.com/office/powerpoint/2010/main" val="4083505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D1EFB5-58CE-4148-9F7C-A4A81762D9A4}"/>
              </a:ext>
            </a:extLst>
          </p:cNvPr>
          <p:cNvSpPr>
            <a:spLocks noGrp="1"/>
          </p:cNvSpPr>
          <p:nvPr>
            <p:ph type="title"/>
          </p:nvPr>
        </p:nvSpPr>
        <p:spPr/>
        <p:txBody>
          <a:bodyPr/>
          <a:lstStyle/>
          <a:p>
            <a:pPr algn="ctr"/>
            <a:r>
              <a:rPr lang="en-US" dirty="0">
                <a:solidFill>
                  <a:srgbClr val="FF0000"/>
                </a:solidFill>
              </a:rPr>
              <a:t>Goodbye Reconstruction</a:t>
            </a:r>
          </a:p>
        </p:txBody>
      </p:sp>
      <p:sp>
        <p:nvSpPr>
          <p:cNvPr id="3" name="Content Placeholder 2">
            <a:extLst>
              <a:ext uri="{FF2B5EF4-FFF2-40B4-BE49-F238E27FC236}">
                <a16:creationId xmlns:a16="http://schemas.microsoft.com/office/drawing/2014/main" xmlns="" id="{019744FB-4603-452E-B674-8915F5BA907F}"/>
              </a:ext>
            </a:extLst>
          </p:cNvPr>
          <p:cNvSpPr>
            <a:spLocks noGrp="1"/>
          </p:cNvSpPr>
          <p:nvPr>
            <p:ph idx="1"/>
          </p:nvPr>
        </p:nvSpPr>
        <p:spPr/>
        <p:txBody>
          <a:bodyPr/>
          <a:lstStyle/>
          <a:p>
            <a:pPr lvl="0"/>
            <a:r>
              <a:rPr lang="en-US" sz="2400" dirty="0"/>
              <a:t>The administration of President </a:t>
            </a:r>
            <a:r>
              <a:rPr lang="en-US" sz="2400" u="sng" dirty="0"/>
              <a:t>Ulysses S. Grant</a:t>
            </a:r>
            <a:r>
              <a:rPr lang="en-US" sz="2400" dirty="0"/>
              <a:t> took aim at the Klan and others who attempted to interfere with black suffrage and other political rights, white supremacy gradually reasserted its hold on the South after the early 1870s as support for Reconstruction </a:t>
            </a:r>
            <a:r>
              <a:rPr lang="en-US" sz="2400" u="sng" dirty="0"/>
              <a:t>diminished</a:t>
            </a:r>
            <a:r>
              <a:rPr lang="en-US" sz="2400" dirty="0"/>
              <a:t>.</a:t>
            </a:r>
          </a:p>
          <a:p>
            <a:pPr lvl="1"/>
            <a:r>
              <a:rPr lang="en-US" sz="2400" dirty="0"/>
              <a:t>Racism was still a potent force in </a:t>
            </a:r>
            <a:r>
              <a:rPr lang="en-US" sz="2400" u="sng" dirty="0"/>
              <a:t>both</a:t>
            </a:r>
            <a:r>
              <a:rPr lang="en-US" sz="2400" dirty="0"/>
              <a:t> South and North, and Republicans became more </a:t>
            </a:r>
            <a:r>
              <a:rPr lang="en-US" sz="2400" u="sng" dirty="0"/>
              <a:t>conservative</a:t>
            </a:r>
            <a:endParaRPr lang="en-US" sz="2400" dirty="0"/>
          </a:p>
          <a:p>
            <a:pPr lvl="1"/>
            <a:r>
              <a:rPr lang="en-US" sz="2400" dirty="0"/>
              <a:t>In 1874–after an economic depression plunged much of the South into </a:t>
            </a:r>
            <a:r>
              <a:rPr lang="en-US" sz="2400" u="sng" dirty="0"/>
              <a:t>poverty</a:t>
            </a:r>
            <a:r>
              <a:rPr lang="en-US" sz="2400" dirty="0"/>
              <a:t>–the Democratic Party won control of the </a:t>
            </a:r>
            <a:r>
              <a:rPr lang="en-US" sz="2400" u="sng" dirty="0"/>
              <a:t>House of Representatives</a:t>
            </a:r>
            <a:r>
              <a:rPr lang="en-US" sz="2400" dirty="0"/>
              <a:t> for the </a:t>
            </a:r>
            <a:r>
              <a:rPr lang="en-US" sz="2400" u="sng" dirty="0"/>
              <a:t>first</a:t>
            </a:r>
            <a:r>
              <a:rPr lang="en-US" sz="2400" dirty="0"/>
              <a:t> time since the Civil War.</a:t>
            </a:r>
          </a:p>
          <a:p>
            <a:endParaRPr lang="en-US" dirty="0"/>
          </a:p>
        </p:txBody>
      </p:sp>
    </p:spTree>
    <p:extLst>
      <p:ext uri="{BB962C8B-B14F-4D97-AF65-F5344CB8AC3E}">
        <p14:creationId xmlns:p14="http://schemas.microsoft.com/office/powerpoint/2010/main" val="2446518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B55CC-F3D5-450D-AD31-D6191E2CFC2F}"/>
              </a:ext>
            </a:extLst>
          </p:cNvPr>
          <p:cNvSpPr>
            <a:spLocks noGrp="1"/>
          </p:cNvSpPr>
          <p:nvPr>
            <p:ph type="title"/>
          </p:nvPr>
        </p:nvSpPr>
        <p:spPr/>
        <p:txBody>
          <a:bodyPr/>
          <a:lstStyle/>
          <a:p>
            <a:pPr algn="ctr"/>
            <a:r>
              <a:rPr lang="en-US" dirty="0">
                <a:solidFill>
                  <a:srgbClr val="FF0000"/>
                </a:solidFill>
              </a:rPr>
              <a:t>Goodbye Reconstruction</a:t>
            </a:r>
          </a:p>
        </p:txBody>
      </p:sp>
      <p:sp>
        <p:nvSpPr>
          <p:cNvPr id="3" name="Content Placeholder 2">
            <a:extLst>
              <a:ext uri="{FF2B5EF4-FFF2-40B4-BE49-F238E27FC236}">
                <a16:creationId xmlns:a16="http://schemas.microsoft.com/office/drawing/2014/main" xmlns="" id="{F958F171-C3A2-4485-B847-6C595D6742FA}"/>
              </a:ext>
            </a:extLst>
          </p:cNvPr>
          <p:cNvSpPr>
            <a:spLocks noGrp="1"/>
          </p:cNvSpPr>
          <p:nvPr>
            <p:ph idx="1"/>
          </p:nvPr>
        </p:nvSpPr>
        <p:spPr/>
        <p:txBody>
          <a:bodyPr/>
          <a:lstStyle/>
          <a:p>
            <a:pPr lvl="0"/>
            <a:r>
              <a:rPr lang="en-US" sz="2400" dirty="0"/>
              <a:t>Democrats took control of </a:t>
            </a:r>
            <a:r>
              <a:rPr lang="en-US" sz="2400" u="sng" dirty="0"/>
              <a:t>Mississippi</a:t>
            </a:r>
            <a:r>
              <a:rPr lang="en-US" sz="2400" dirty="0"/>
              <a:t> in 1875 with violence, and Grant refused to send </a:t>
            </a:r>
            <a:r>
              <a:rPr lang="en-US" sz="2400" u="sng" dirty="0"/>
              <a:t>federal</a:t>
            </a:r>
            <a:r>
              <a:rPr lang="en-US" sz="2400" dirty="0"/>
              <a:t> troops; thus, marking the end of support for </a:t>
            </a:r>
            <a:r>
              <a:rPr lang="en-US" sz="2400" u="sng" dirty="0"/>
              <a:t>Reconstruction</a:t>
            </a:r>
            <a:r>
              <a:rPr lang="en-US" sz="2400" dirty="0"/>
              <a:t>. </a:t>
            </a:r>
          </a:p>
          <a:p>
            <a:pPr lvl="0"/>
            <a:r>
              <a:rPr lang="en-US" sz="2400" dirty="0"/>
              <a:t>President </a:t>
            </a:r>
            <a:r>
              <a:rPr lang="en-US" sz="2400" u="sng" dirty="0"/>
              <a:t>Rutherford B. Hayes</a:t>
            </a:r>
            <a:r>
              <a:rPr lang="en-US" sz="2400" dirty="0"/>
              <a:t> compromised with Democrats; in his exchange for his election, Democrats would be guaranteed control the entire South. </a:t>
            </a:r>
          </a:p>
          <a:p>
            <a:pPr lvl="1"/>
            <a:r>
              <a:rPr lang="en-US" sz="2400" dirty="0"/>
              <a:t>The Struggle to deal with the revolution ushered in by slavery’s extinction would continue in the South and elsewhere. A </a:t>
            </a:r>
            <a:r>
              <a:rPr lang="en-US" sz="2400" u="sng" dirty="0"/>
              <a:t>century</a:t>
            </a:r>
            <a:r>
              <a:rPr lang="en-US" sz="2400" dirty="0"/>
              <a:t> later, the legacy of Reconstruction would be revived during the civil rights movement of the 1960s. </a:t>
            </a:r>
          </a:p>
          <a:p>
            <a:endParaRPr lang="en-US" dirty="0"/>
          </a:p>
        </p:txBody>
      </p:sp>
    </p:spTree>
    <p:extLst>
      <p:ext uri="{BB962C8B-B14F-4D97-AF65-F5344CB8AC3E}">
        <p14:creationId xmlns:p14="http://schemas.microsoft.com/office/powerpoint/2010/main" val="3623647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President Lincoln’s Assassination </a:t>
            </a:r>
          </a:p>
        </p:txBody>
      </p:sp>
      <p:sp>
        <p:nvSpPr>
          <p:cNvPr id="3" name="Content Placeholder 2"/>
          <p:cNvSpPr>
            <a:spLocks noGrp="1"/>
          </p:cNvSpPr>
          <p:nvPr>
            <p:ph idx="1"/>
          </p:nvPr>
        </p:nvSpPr>
        <p:spPr>
          <a:xfrm>
            <a:off x="489396" y="2011679"/>
            <a:ext cx="11037195" cy="4646697"/>
          </a:xfrm>
        </p:spPr>
        <p:txBody>
          <a:bodyPr>
            <a:normAutofit/>
          </a:bodyPr>
          <a:lstStyle/>
          <a:p>
            <a:pPr lvl="0"/>
            <a:r>
              <a:rPr lang="en-US" sz="2400" dirty="0"/>
              <a:t>On April 14</a:t>
            </a:r>
            <a:r>
              <a:rPr lang="en-US" sz="2400" baseline="30000" dirty="0"/>
              <a:t>th</a:t>
            </a:r>
            <a:r>
              <a:rPr lang="en-US" sz="2400" dirty="0"/>
              <a:t>, 1965: Feeling a sense of </a:t>
            </a:r>
            <a:r>
              <a:rPr lang="en-US" sz="2400" u="sng" dirty="0"/>
              <a:t>safety</a:t>
            </a:r>
            <a:r>
              <a:rPr lang="en-US" sz="2400" dirty="0"/>
              <a:t> (5 days after </a:t>
            </a:r>
            <a:r>
              <a:rPr lang="en-US" sz="2400" u="sng" dirty="0"/>
              <a:t>Lee’s</a:t>
            </a:r>
            <a:r>
              <a:rPr lang="en-US" sz="2400" dirty="0"/>
              <a:t> surrender) President Lincoln went to enjoy himself for a night at the </a:t>
            </a:r>
            <a:r>
              <a:rPr lang="en-US" sz="2400" u="sng" dirty="0"/>
              <a:t>Ford’s</a:t>
            </a:r>
            <a:r>
              <a:rPr lang="en-US" sz="2400" dirty="0"/>
              <a:t> theater in Washington D.C. </a:t>
            </a:r>
          </a:p>
          <a:p>
            <a:pPr lvl="1"/>
            <a:r>
              <a:rPr lang="en-US" sz="2400" dirty="0"/>
              <a:t>During the show, </a:t>
            </a:r>
            <a:r>
              <a:rPr lang="en-US" sz="2400" u="sng" dirty="0"/>
              <a:t>John Wilkes Booth </a:t>
            </a:r>
            <a:r>
              <a:rPr lang="en-US" sz="2400" dirty="0"/>
              <a:t>walked in and shot the </a:t>
            </a:r>
            <a:r>
              <a:rPr lang="en-US" sz="2400" u="sng" dirty="0"/>
              <a:t>President</a:t>
            </a:r>
            <a:r>
              <a:rPr lang="en-US" sz="2400" dirty="0"/>
              <a:t> in the back of the head, </a:t>
            </a:r>
            <a:r>
              <a:rPr lang="en-US" sz="2400" u="sng" dirty="0"/>
              <a:t>stabbed</a:t>
            </a:r>
            <a:r>
              <a:rPr lang="en-US" sz="2400" dirty="0"/>
              <a:t> his body guard in the shoulder and ran. Booth </a:t>
            </a:r>
            <a:r>
              <a:rPr lang="en-US" sz="2400" u="sng" dirty="0"/>
              <a:t>broke</a:t>
            </a:r>
            <a:r>
              <a:rPr lang="en-US" sz="2400" dirty="0"/>
              <a:t> his leg, but still managed to </a:t>
            </a:r>
            <a:r>
              <a:rPr lang="en-US" sz="2400" u="sng" dirty="0"/>
              <a:t>flee</a:t>
            </a:r>
            <a:r>
              <a:rPr lang="en-US" sz="2400" dirty="0"/>
              <a:t> the capital. </a:t>
            </a:r>
          </a:p>
          <a:p>
            <a:pPr lvl="1"/>
            <a:r>
              <a:rPr lang="en-US" sz="2400" dirty="0"/>
              <a:t>A 23yr old </a:t>
            </a:r>
            <a:r>
              <a:rPr lang="en-US" sz="2400" u="sng" dirty="0"/>
              <a:t>doctor</a:t>
            </a:r>
            <a:r>
              <a:rPr lang="en-US" sz="2400" dirty="0"/>
              <a:t> in the audience, </a:t>
            </a:r>
            <a:r>
              <a:rPr lang="en-US" sz="2400" u="sng" dirty="0"/>
              <a:t>Charles </a:t>
            </a:r>
            <a:r>
              <a:rPr lang="en-US" sz="2400" u="sng" dirty="0" err="1"/>
              <a:t>Leale</a:t>
            </a:r>
            <a:r>
              <a:rPr lang="en-US" sz="2400" dirty="0"/>
              <a:t>, attempted to save the President, but he found the president </a:t>
            </a:r>
            <a:r>
              <a:rPr lang="en-US" sz="2400" u="sng" dirty="0"/>
              <a:t>paralyzed</a:t>
            </a:r>
            <a:r>
              <a:rPr lang="en-US" sz="2400" dirty="0"/>
              <a:t> and struggling to breathe. He was declared </a:t>
            </a:r>
            <a:r>
              <a:rPr lang="en-US" sz="2400" u="sng" dirty="0"/>
              <a:t>dead</a:t>
            </a:r>
            <a:r>
              <a:rPr lang="en-US" sz="2400" dirty="0"/>
              <a:t> the next morning. </a:t>
            </a:r>
          </a:p>
          <a:p>
            <a:pPr lvl="1"/>
            <a:r>
              <a:rPr lang="en-US" sz="2400" dirty="0"/>
              <a:t>Booth was a </a:t>
            </a:r>
            <a:r>
              <a:rPr lang="en-US" sz="2400" u="sng" dirty="0"/>
              <a:t>fugitive</a:t>
            </a:r>
            <a:r>
              <a:rPr lang="en-US" sz="2400" dirty="0"/>
              <a:t> in a Virginia farmhouse for almost </a:t>
            </a:r>
            <a:r>
              <a:rPr lang="en-US" sz="2400" u="sng" dirty="0"/>
              <a:t>two</a:t>
            </a:r>
            <a:r>
              <a:rPr lang="en-US" sz="2400" dirty="0"/>
              <a:t> weeks. Union troops found the farmhouse on April 26th and surrounded it. They set </a:t>
            </a:r>
            <a:r>
              <a:rPr lang="en-US" sz="2400" u="sng" dirty="0"/>
              <a:t>fire</a:t>
            </a:r>
            <a:r>
              <a:rPr lang="en-US" sz="2400" dirty="0"/>
              <a:t> to it hoping the fugitives would come out and </a:t>
            </a:r>
            <a:r>
              <a:rPr lang="en-US" sz="2400" u="sng" dirty="0"/>
              <a:t>surrender</a:t>
            </a:r>
            <a:r>
              <a:rPr lang="en-US" sz="2400" dirty="0"/>
              <a:t>. Booth remained inside forcing soldiers to come in after him; a sergeant </a:t>
            </a:r>
            <a:r>
              <a:rPr lang="en-US" sz="2400" u="sng" dirty="0"/>
              <a:t>shot</a:t>
            </a:r>
            <a:r>
              <a:rPr lang="en-US" sz="2400" dirty="0"/>
              <a:t> Booth in the neck.</a:t>
            </a:r>
          </a:p>
          <a:p>
            <a:endParaRPr lang="en-US" dirty="0"/>
          </a:p>
        </p:txBody>
      </p:sp>
    </p:spTree>
    <p:extLst>
      <p:ext uri="{BB962C8B-B14F-4D97-AF65-F5344CB8AC3E}">
        <p14:creationId xmlns:p14="http://schemas.microsoft.com/office/powerpoint/2010/main" val="2065776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Emancipation Proclamation</a:t>
            </a:r>
          </a:p>
        </p:txBody>
      </p:sp>
      <p:sp>
        <p:nvSpPr>
          <p:cNvPr id="3" name="Content Placeholder 2"/>
          <p:cNvSpPr>
            <a:spLocks noGrp="1"/>
          </p:cNvSpPr>
          <p:nvPr>
            <p:ph idx="1"/>
          </p:nvPr>
        </p:nvSpPr>
        <p:spPr>
          <a:xfrm>
            <a:off x="90153" y="2011679"/>
            <a:ext cx="6991634" cy="4672455"/>
          </a:xfrm>
        </p:spPr>
        <p:txBody>
          <a:bodyPr>
            <a:normAutofit lnSpcReduction="10000"/>
          </a:bodyPr>
          <a:lstStyle/>
          <a:p>
            <a:pPr lvl="0"/>
            <a:r>
              <a:rPr lang="en-US" sz="2400" dirty="0"/>
              <a:t>The steps of reconstruction began </a:t>
            </a:r>
            <a:r>
              <a:rPr lang="en-US" sz="2400" u="sng" dirty="0"/>
              <a:t>during</a:t>
            </a:r>
            <a:r>
              <a:rPr lang="en-US" sz="2400" dirty="0"/>
              <a:t> the civil war with Lincoln’s </a:t>
            </a:r>
            <a:r>
              <a:rPr lang="en-US" sz="2400" u="sng" dirty="0"/>
              <a:t>Emancipation Proclamation</a:t>
            </a:r>
            <a:r>
              <a:rPr lang="en-US" sz="2400" dirty="0"/>
              <a:t> on January 1, 1863. </a:t>
            </a:r>
          </a:p>
          <a:p>
            <a:pPr lvl="1"/>
            <a:r>
              <a:rPr lang="en-US" sz="2400" dirty="0"/>
              <a:t>Originally, Lincoln was more focused on </a:t>
            </a:r>
            <a:r>
              <a:rPr lang="en-US" sz="2400" u="sng" dirty="0"/>
              <a:t>preserving</a:t>
            </a:r>
            <a:r>
              <a:rPr lang="en-US" sz="2400" dirty="0"/>
              <a:t> the Union than the </a:t>
            </a:r>
            <a:r>
              <a:rPr lang="en-US" sz="2400" u="sng" dirty="0"/>
              <a:t>elimination</a:t>
            </a:r>
            <a:r>
              <a:rPr lang="en-US" sz="2400" dirty="0"/>
              <a:t> of slavery. </a:t>
            </a:r>
          </a:p>
          <a:p>
            <a:pPr lvl="1"/>
            <a:r>
              <a:rPr lang="en-US" sz="2400" dirty="0"/>
              <a:t>But as slaves fled to join the </a:t>
            </a:r>
            <a:r>
              <a:rPr lang="en-US" sz="2400" u="sng" dirty="0"/>
              <a:t>Northern</a:t>
            </a:r>
            <a:r>
              <a:rPr lang="en-US" sz="2400" dirty="0"/>
              <a:t> armies, Lincoln was convinced. </a:t>
            </a:r>
          </a:p>
          <a:p>
            <a:pPr lvl="1"/>
            <a:r>
              <a:rPr lang="en-US" sz="2400" dirty="0"/>
              <a:t>He issued all slaves “shall be then, thenceforward and forever free.” </a:t>
            </a:r>
          </a:p>
          <a:p>
            <a:pPr lvl="1"/>
            <a:endParaRPr lang="en-US" sz="2400" dirty="0"/>
          </a:p>
          <a:p>
            <a:pPr lvl="1"/>
            <a:endParaRPr lang="en-US" sz="2400" dirty="0"/>
          </a:p>
          <a:p>
            <a:pPr marL="228600" lvl="1" indent="0">
              <a:buNone/>
            </a:pPr>
            <a:r>
              <a:rPr lang="en-US" sz="2400" dirty="0">
                <a:hlinkClick r:id="rId2"/>
              </a:rPr>
              <a:t>http://www.history.com/topics/american-civil-war/emancipation-proclamation</a:t>
            </a:r>
            <a:r>
              <a:rPr lang="en-US" sz="2400" dirty="0"/>
              <a:t> </a:t>
            </a:r>
          </a:p>
          <a:p>
            <a:pPr marL="228600" lvl="1" indent="0">
              <a:buNone/>
            </a:pPr>
            <a:endParaRPr lang="en-US" sz="2400" dirty="0"/>
          </a:p>
          <a:p>
            <a:endParaRPr lang="en-US" dirty="0"/>
          </a:p>
        </p:txBody>
      </p:sp>
      <p:pic>
        <p:nvPicPr>
          <p:cNvPr id="4" name="Picture 3"/>
          <p:cNvPicPr>
            <a:picLocks noChangeAspect="1"/>
          </p:cNvPicPr>
          <p:nvPr/>
        </p:nvPicPr>
        <p:blipFill rotWithShape="1">
          <a:blip r:embed="rId3"/>
          <a:srcRect l="14432" t="14744" r="17269" b="16945"/>
          <a:stretch/>
        </p:blipFill>
        <p:spPr>
          <a:xfrm>
            <a:off x="7081786" y="1893195"/>
            <a:ext cx="4947081" cy="2781836"/>
          </a:xfrm>
          <a:prstGeom prst="rect">
            <a:avLst/>
          </a:prstGeom>
        </p:spPr>
      </p:pic>
    </p:spTree>
    <p:extLst>
      <p:ext uri="{BB962C8B-B14F-4D97-AF65-F5344CB8AC3E}">
        <p14:creationId xmlns:p14="http://schemas.microsoft.com/office/powerpoint/2010/main" val="143150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Unit 1 Notes Questions </a:t>
            </a:r>
            <a:r>
              <a:rPr lang="en-US" dirty="0" smtClean="0">
                <a:solidFill>
                  <a:srgbClr val="FF0000"/>
                </a:solidFill>
              </a:rPr>
              <a:t>08/30</a:t>
            </a:r>
            <a:endParaRPr lang="en-US" dirty="0">
              <a:solidFill>
                <a:srgbClr val="FF0000"/>
              </a:solidFill>
            </a:endParaRPr>
          </a:p>
        </p:txBody>
      </p:sp>
      <p:sp>
        <p:nvSpPr>
          <p:cNvPr id="3" name="Content Placeholder 2"/>
          <p:cNvSpPr>
            <a:spLocks noGrp="1"/>
          </p:cNvSpPr>
          <p:nvPr>
            <p:ph idx="1"/>
          </p:nvPr>
        </p:nvSpPr>
        <p:spPr/>
        <p:txBody>
          <a:bodyPr>
            <a:normAutofit/>
          </a:bodyPr>
          <a:lstStyle/>
          <a:p>
            <a:pPr marL="457200" indent="-457200">
              <a:buAutoNum type="arabicPeriod"/>
            </a:pPr>
            <a:r>
              <a:rPr lang="en-US" sz="2400" dirty="0"/>
              <a:t>What did the Emancipation Proclamation declare?</a:t>
            </a:r>
          </a:p>
          <a:p>
            <a:pPr marL="457200" indent="-457200">
              <a:buAutoNum type="arabicPeriod"/>
            </a:pPr>
            <a:r>
              <a:rPr lang="en-US" sz="2400" dirty="0"/>
              <a:t>What Presidential “Hat” or role could he use to help the slaves?</a:t>
            </a:r>
          </a:p>
          <a:p>
            <a:pPr marL="457200" indent="-457200">
              <a:buAutoNum type="arabicPeriod"/>
            </a:pPr>
            <a:r>
              <a:rPr lang="en-US" sz="2400" dirty="0"/>
              <a:t>When would be the best time to issue the Emancipation Proclamation?</a:t>
            </a:r>
          </a:p>
        </p:txBody>
      </p:sp>
    </p:spTree>
    <p:extLst>
      <p:ext uri="{BB962C8B-B14F-4D97-AF65-F5344CB8AC3E}">
        <p14:creationId xmlns:p14="http://schemas.microsoft.com/office/powerpoint/2010/main" val="1673196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Reconstruction </a:t>
            </a:r>
          </a:p>
        </p:txBody>
      </p:sp>
      <p:sp>
        <p:nvSpPr>
          <p:cNvPr id="3" name="Content Placeholder 2"/>
          <p:cNvSpPr>
            <a:spLocks noGrp="1"/>
          </p:cNvSpPr>
          <p:nvPr>
            <p:ph idx="1"/>
          </p:nvPr>
        </p:nvSpPr>
        <p:spPr/>
        <p:txBody>
          <a:bodyPr/>
          <a:lstStyle/>
          <a:p>
            <a:pPr lvl="0"/>
            <a:r>
              <a:rPr lang="en-US" sz="2400" dirty="0"/>
              <a:t>Lincoln did not have a </a:t>
            </a:r>
            <a:r>
              <a:rPr lang="en-US" sz="2400" u="sng" dirty="0"/>
              <a:t>clear</a:t>
            </a:r>
            <a:r>
              <a:rPr lang="en-US" sz="2400" dirty="0"/>
              <a:t> path of reconstruction. He proposed that some </a:t>
            </a:r>
            <a:r>
              <a:rPr lang="en-US" sz="2400" u="sng" dirty="0"/>
              <a:t>blacks</a:t>
            </a:r>
            <a:r>
              <a:rPr lang="en-US" sz="2400" dirty="0"/>
              <a:t> deserved the right to vote, and the </a:t>
            </a:r>
            <a:r>
              <a:rPr lang="en-US" sz="2400" u="sng" dirty="0"/>
              <a:t>Ten-Percent </a:t>
            </a:r>
            <a:r>
              <a:rPr lang="en-US" sz="2400" dirty="0"/>
              <a:t>Plan, but that was the most people knew before he was </a:t>
            </a:r>
            <a:r>
              <a:rPr lang="en-US" sz="2400" u="sng" dirty="0"/>
              <a:t>assassinated</a:t>
            </a:r>
            <a:r>
              <a:rPr lang="en-US" sz="2400" dirty="0"/>
              <a:t>. </a:t>
            </a:r>
          </a:p>
          <a:p>
            <a:pPr lvl="0"/>
            <a:r>
              <a:rPr lang="en-US" sz="2400" dirty="0"/>
              <a:t>Andrew Johnson, Lincoln’s VP and now the President, was a firm believer in </a:t>
            </a:r>
            <a:r>
              <a:rPr lang="en-US" sz="2400" u="sng" dirty="0"/>
              <a:t>state’s</a:t>
            </a:r>
            <a:r>
              <a:rPr lang="en-US" sz="2400" dirty="0"/>
              <a:t> rights. Under his </a:t>
            </a:r>
            <a:r>
              <a:rPr lang="en-US" sz="2400" u="sng" dirty="0"/>
              <a:t>Presidential Reconstruction</a:t>
            </a:r>
            <a:r>
              <a:rPr lang="en-US" sz="2400" dirty="0"/>
              <a:t>, all land that had been </a:t>
            </a:r>
            <a:r>
              <a:rPr lang="en-US" sz="2400" u="sng" dirty="0"/>
              <a:t>confiscated</a:t>
            </a:r>
            <a:r>
              <a:rPr lang="en-US" sz="2400" dirty="0"/>
              <a:t> by the Union Army and distributed to the freed slaves would </a:t>
            </a:r>
            <a:r>
              <a:rPr lang="en-US" sz="2400" u="sng" dirty="0"/>
              <a:t>revert</a:t>
            </a:r>
            <a:r>
              <a:rPr lang="en-US" sz="2400" dirty="0"/>
              <a:t> to its </a:t>
            </a:r>
            <a:r>
              <a:rPr lang="en-US" sz="2400" u="sng" dirty="0"/>
              <a:t>prewar</a:t>
            </a:r>
            <a:r>
              <a:rPr lang="en-US" sz="2400" dirty="0"/>
              <a:t> owners. </a:t>
            </a:r>
          </a:p>
          <a:p>
            <a:pPr lvl="1"/>
            <a:r>
              <a:rPr lang="en-US" sz="2400" dirty="0"/>
              <a:t>The south was </a:t>
            </a:r>
            <a:r>
              <a:rPr lang="en-US" sz="2400" u="sng" dirty="0"/>
              <a:t>required</a:t>
            </a:r>
            <a:r>
              <a:rPr lang="en-US" sz="2400" dirty="0"/>
              <a:t> to uphold the </a:t>
            </a:r>
            <a:r>
              <a:rPr lang="en-US" sz="2400" u="sng" dirty="0"/>
              <a:t>13</a:t>
            </a:r>
            <a:r>
              <a:rPr lang="en-US" sz="2400" u="sng" baseline="30000" dirty="0"/>
              <a:t>th</a:t>
            </a:r>
            <a:r>
              <a:rPr lang="en-US" sz="2400" u="sng" dirty="0"/>
              <a:t> amendment</a:t>
            </a:r>
            <a:r>
              <a:rPr lang="en-US" sz="2400" dirty="0"/>
              <a:t> (abolition of slavery), swear </a:t>
            </a:r>
            <a:r>
              <a:rPr lang="en-US" sz="2400" u="sng" dirty="0"/>
              <a:t>loyalty</a:t>
            </a:r>
            <a:r>
              <a:rPr lang="en-US" sz="2400" dirty="0"/>
              <a:t> to the Union and pay off war debt. </a:t>
            </a:r>
          </a:p>
          <a:p>
            <a:endParaRPr lang="en-US" dirty="0"/>
          </a:p>
        </p:txBody>
      </p:sp>
    </p:spTree>
    <p:extLst>
      <p:ext uri="{BB962C8B-B14F-4D97-AF65-F5344CB8AC3E}">
        <p14:creationId xmlns:p14="http://schemas.microsoft.com/office/powerpoint/2010/main" val="3322631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The First Impeachment</a:t>
            </a:r>
          </a:p>
        </p:txBody>
      </p:sp>
      <p:sp>
        <p:nvSpPr>
          <p:cNvPr id="3" name="Content Placeholder 2"/>
          <p:cNvSpPr>
            <a:spLocks noGrp="1"/>
          </p:cNvSpPr>
          <p:nvPr>
            <p:ph idx="1"/>
          </p:nvPr>
        </p:nvSpPr>
        <p:spPr>
          <a:xfrm>
            <a:off x="5692461" y="1931832"/>
            <a:ext cx="6323528" cy="4803820"/>
          </a:xfrm>
        </p:spPr>
        <p:txBody>
          <a:bodyPr>
            <a:normAutofit/>
          </a:bodyPr>
          <a:lstStyle/>
          <a:p>
            <a:pPr lvl="0"/>
            <a:r>
              <a:rPr lang="en-US" sz="2400" dirty="0"/>
              <a:t>Due to Johnson’s </a:t>
            </a:r>
            <a:r>
              <a:rPr lang="en-US" sz="2400" u="sng" dirty="0"/>
              <a:t>leniency</a:t>
            </a:r>
            <a:r>
              <a:rPr lang="en-US" sz="2400" dirty="0"/>
              <a:t>, many southern states in 1865 and 1866 successfully enacted a series of laws known as the “</a:t>
            </a:r>
            <a:r>
              <a:rPr lang="en-US" sz="2400" u="sng" dirty="0"/>
              <a:t>black codes</a:t>
            </a:r>
            <a:r>
              <a:rPr lang="en-US" sz="2400" dirty="0"/>
              <a:t>,” which were designed to </a:t>
            </a:r>
            <a:r>
              <a:rPr lang="en-US" sz="2400" u="sng" dirty="0"/>
              <a:t>restrict</a:t>
            </a:r>
            <a:r>
              <a:rPr lang="en-US" sz="2400" dirty="0"/>
              <a:t> freed blacks’ activity and ensure their availability as a labor force. </a:t>
            </a:r>
          </a:p>
          <a:p>
            <a:pPr lvl="1"/>
            <a:r>
              <a:rPr lang="en-US" sz="2400" dirty="0"/>
              <a:t>Angry in the North, Congress refused to seat those elected from the </a:t>
            </a:r>
            <a:r>
              <a:rPr lang="en-US" sz="2400" u="sng" dirty="0"/>
              <a:t>southern</a:t>
            </a:r>
            <a:r>
              <a:rPr lang="en-US" sz="2400" dirty="0"/>
              <a:t> states. </a:t>
            </a:r>
          </a:p>
          <a:p>
            <a:pPr lvl="1"/>
            <a:r>
              <a:rPr lang="en-US" sz="2400" dirty="0"/>
              <a:t>Congress passed the </a:t>
            </a:r>
            <a:r>
              <a:rPr lang="en-US" sz="2400" u="sng" dirty="0"/>
              <a:t>Freedmen’s Bureau</a:t>
            </a:r>
            <a:r>
              <a:rPr lang="en-US" sz="2400" dirty="0"/>
              <a:t> and </a:t>
            </a:r>
            <a:r>
              <a:rPr lang="en-US" sz="2400" u="sng" dirty="0"/>
              <a:t>Civil Rights Bills</a:t>
            </a:r>
            <a:r>
              <a:rPr lang="en-US" sz="2400" dirty="0"/>
              <a:t> and sent them to Johnson for his signature. After Johnson </a:t>
            </a:r>
            <a:r>
              <a:rPr lang="en-US" sz="2400" u="sng" dirty="0"/>
              <a:t>vetoed</a:t>
            </a:r>
            <a:r>
              <a:rPr lang="en-US" sz="2400" dirty="0"/>
              <a:t> the bills and a series of mistakes led to his </a:t>
            </a:r>
            <a:r>
              <a:rPr lang="en-US" sz="2400" u="sng" dirty="0"/>
              <a:t>impeachment</a:t>
            </a:r>
            <a:r>
              <a:rPr lang="en-US" sz="2400" dirty="0"/>
              <a:t>.  </a:t>
            </a:r>
          </a:p>
          <a:p>
            <a:pPr marL="0" indent="0">
              <a:buNone/>
            </a:pPr>
            <a:endParaRPr lang="en-US" dirty="0"/>
          </a:p>
        </p:txBody>
      </p:sp>
      <p:pic>
        <p:nvPicPr>
          <p:cNvPr id="1026" name="Picture 2" descr="Image result for johnson impeach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36" y="2366157"/>
            <a:ext cx="5572125"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482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Radical reconstruction</a:t>
            </a:r>
          </a:p>
        </p:txBody>
      </p:sp>
      <p:sp>
        <p:nvSpPr>
          <p:cNvPr id="3" name="Content Placeholder 2"/>
          <p:cNvSpPr>
            <a:spLocks noGrp="1"/>
          </p:cNvSpPr>
          <p:nvPr>
            <p:ph idx="1"/>
          </p:nvPr>
        </p:nvSpPr>
        <p:spPr/>
        <p:txBody>
          <a:bodyPr/>
          <a:lstStyle/>
          <a:p>
            <a:pPr lvl="0"/>
            <a:r>
              <a:rPr lang="en-US" sz="2400" dirty="0"/>
              <a:t>The </a:t>
            </a:r>
            <a:r>
              <a:rPr lang="en-US" sz="2400" u="sng" dirty="0"/>
              <a:t>Reconstruction</a:t>
            </a:r>
            <a:r>
              <a:rPr lang="en-US" sz="2400" dirty="0"/>
              <a:t> Act of </a:t>
            </a:r>
            <a:r>
              <a:rPr lang="en-US" sz="2400" u="sng" dirty="0"/>
              <a:t>1867</a:t>
            </a:r>
            <a:r>
              <a:rPr lang="en-US" sz="2400" dirty="0"/>
              <a:t>, which temporarily divided the South into five </a:t>
            </a:r>
            <a:r>
              <a:rPr lang="en-US" sz="2400" u="sng" dirty="0"/>
              <a:t>military</a:t>
            </a:r>
            <a:r>
              <a:rPr lang="en-US" sz="2400" dirty="0"/>
              <a:t> districts and outlined how governments based on universal (</a:t>
            </a:r>
            <a:r>
              <a:rPr lang="en-US" sz="2400" u="sng" dirty="0"/>
              <a:t>male</a:t>
            </a:r>
            <a:r>
              <a:rPr lang="en-US" sz="2400" dirty="0"/>
              <a:t>) suffrage were to be organized. </a:t>
            </a:r>
          </a:p>
          <a:p>
            <a:pPr lvl="1"/>
            <a:r>
              <a:rPr lang="en-US" sz="2400" dirty="0"/>
              <a:t>Required southern states to </a:t>
            </a:r>
            <a:r>
              <a:rPr lang="en-US" sz="2400" u="sng" dirty="0"/>
              <a:t>ratify</a:t>
            </a:r>
            <a:r>
              <a:rPr lang="en-US" sz="2400" dirty="0"/>
              <a:t> the </a:t>
            </a:r>
            <a:r>
              <a:rPr lang="en-US" sz="2400" u="sng" dirty="0"/>
              <a:t>14th Amendment</a:t>
            </a:r>
            <a:r>
              <a:rPr lang="en-US" sz="2400" dirty="0"/>
              <a:t>, which granted “equal protection” of the Constitution to former slaves.</a:t>
            </a:r>
          </a:p>
          <a:p>
            <a:pPr lvl="0"/>
            <a:r>
              <a:rPr lang="en-US" sz="2400" dirty="0"/>
              <a:t>In February 1869, Congress approved the </a:t>
            </a:r>
            <a:r>
              <a:rPr lang="en-US" sz="2400" u="sng" dirty="0"/>
              <a:t>15th Amendment</a:t>
            </a:r>
            <a:r>
              <a:rPr lang="en-US" sz="2400" dirty="0"/>
              <a:t>, which guaranteed that a citizen’s right to </a:t>
            </a:r>
            <a:r>
              <a:rPr lang="en-US" sz="2400" u="sng" dirty="0"/>
              <a:t>vote</a:t>
            </a:r>
            <a:r>
              <a:rPr lang="en-US" sz="2400" dirty="0"/>
              <a:t> would not be denied “on account of </a:t>
            </a:r>
            <a:r>
              <a:rPr lang="en-US" sz="2400" u="sng" dirty="0"/>
              <a:t>race</a:t>
            </a:r>
            <a:r>
              <a:rPr lang="en-US" sz="2400" dirty="0"/>
              <a:t>, </a:t>
            </a:r>
            <a:r>
              <a:rPr lang="en-US" sz="2400" u="sng" dirty="0"/>
              <a:t>color</a:t>
            </a:r>
            <a:r>
              <a:rPr lang="en-US" sz="2400" dirty="0"/>
              <a:t>, or previous condition of servitude.”</a:t>
            </a:r>
          </a:p>
          <a:p>
            <a:endParaRPr lang="en-US" dirty="0"/>
          </a:p>
        </p:txBody>
      </p:sp>
    </p:spTree>
    <p:extLst>
      <p:ext uri="{BB962C8B-B14F-4D97-AF65-F5344CB8AC3E}">
        <p14:creationId xmlns:p14="http://schemas.microsoft.com/office/powerpoint/2010/main" val="2973523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EE1152-2B45-4D30-9687-71CC456B517B}"/>
              </a:ext>
            </a:extLst>
          </p:cNvPr>
          <p:cNvSpPr>
            <a:spLocks noGrp="1"/>
          </p:cNvSpPr>
          <p:nvPr>
            <p:ph type="title"/>
          </p:nvPr>
        </p:nvSpPr>
        <p:spPr>
          <a:xfrm>
            <a:off x="1139123" y="167218"/>
            <a:ext cx="10439732" cy="502633"/>
          </a:xfrm>
        </p:spPr>
        <p:txBody>
          <a:bodyPr>
            <a:normAutofit fontScale="90000"/>
          </a:bodyPr>
          <a:lstStyle/>
          <a:p>
            <a:pPr algn="ctr"/>
            <a:r>
              <a:rPr lang="en-US" dirty="0">
                <a:solidFill>
                  <a:schemeClr val="accent1"/>
                </a:solidFill>
              </a:rPr>
              <a:t>Scalawags &amp; Carpetbaggers</a:t>
            </a:r>
          </a:p>
        </p:txBody>
      </p:sp>
      <p:sp>
        <p:nvSpPr>
          <p:cNvPr id="3" name="Content Placeholder 2">
            <a:extLst>
              <a:ext uri="{FF2B5EF4-FFF2-40B4-BE49-F238E27FC236}">
                <a16:creationId xmlns:a16="http://schemas.microsoft.com/office/drawing/2014/main" xmlns="" id="{83743ED0-D835-4209-B6DD-F046F233AAC3}"/>
              </a:ext>
            </a:extLst>
          </p:cNvPr>
          <p:cNvSpPr>
            <a:spLocks noGrp="1"/>
          </p:cNvSpPr>
          <p:nvPr>
            <p:ph idx="1"/>
          </p:nvPr>
        </p:nvSpPr>
        <p:spPr>
          <a:xfrm>
            <a:off x="1" y="595424"/>
            <a:ext cx="12192000" cy="1233376"/>
          </a:xfrm>
        </p:spPr>
        <p:txBody>
          <a:bodyPr>
            <a:normAutofit fontScale="92500" lnSpcReduction="20000"/>
          </a:bodyPr>
          <a:lstStyle/>
          <a:p>
            <a:pPr lvl="0"/>
            <a:r>
              <a:rPr lang="en-US" sz="2400" dirty="0">
                <a:solidFill>
                  <a:srgbClr val="FF0000"/>
                </a:solidFill>
              </a:rPr>
              <a:t>The </a:t>
            </a:r>
            <a:r>
              <a:rPr lang="en-US" sz="2400" u="sng" dirty="0">
                <a:solidFill>
                  <a:srgbClr val="FF0000"/>
                </a:solidFill>
              </a:rPr>
              <a:t>South</a:t>
            </a:r>
            <a:r>
              <a:rPr lang="en-US" sz="2400" dirty="0">
                <a:solidFill>
                  <a:srgbClr val="FF0000"/>
                </a:solidFill>
              </a:rPr>
              <a:t> was devastated from the war: </a:t>
            </a:r>
            <a:r>
              <a:rPr lang="en-US" sz="2400" u="sng" dirty="0">
                <a:solidFill>
                  <a:srgbClr val="FF0000"/>
                </a:solidFill>
              </a:rPr>
              <a:t>Economy ruined</a:t>
            </a:r>
            <a:r>
              <a:rPr lang="en-US" sz="2400" b="1" dirty="0">
                <a:solidFill>
                  <a:srgbClr val="FF0000"/>
                </a:solidFill>
              </a:rPr>
              <a:t> </a:t>
            </a:r>
            <a:r>
              <a:rPr lang="en-US" sz="2400" dirty="0">
                <a:solidFill>
                  <a:srgbClr val="FF0000"/>
                </a:solidFill>
              </a:rPr>
              <a:t>– farms ruined, property values dropped, people were extremely poor, more than ¼ of the adult white male population </a:t>
            </a:r>
            <a:r>
              <a:rPr lang="en-US" sz="2400" u="sng" dirty="0">
                <a:solidFill>
                  <a:srgbClr val="FF0000"/>
                </a:solidFill>
              </a:rPr>
              <a:t>died</a:t>
            </a:r>
            <a:r>
              <a:rPr lang="en-US" sz="2400" b="1" dirty="0">
                <a:solidFill>
                  <a:srgbClr val="FF0000"/>
                </a:solidFill>
              </a:rPr>
              <a:t> </a:t>
            </a:r>
            <a:r>
              <a:rPr lang="en-US" sz="2400" dirty="0">
                <a:solidFill>
                  <a:srgbClr val="FF0000"/>
                </a:solidFill>
              </a:rPr>
              <a:t>in the war; </a:t>
            </a:r>
          </a:p>
          <a:p>
            <a:pPr lvl="1"/>
            <a:r>
              <a:rPr lang="en-US" sz="2400" u="sng" dirty="0">
                <a:solidFill>
                  <a:srgbClr val="FF0000"/>
                </a:solidFill>
              </a:rPr>
              <a:t>Scalawags</a:t>
            </a:r>
            <a:r>
              <a:rPr lang="en-US" sz="2400" dirty="0">
                <a:solidFill>
                  <a:srgbClr val="FF0000"/>
                </a:solidFill>
              </a:rPr>
              <a:t> – white Southerners who joined the Republican Party hoping to gain political office, </a:t>
            </a:r>
            <a:r>
              <a:rPr lang="en-US" sz="2400" u="sng" dirty="0">
                <a:solidFill>
                  <a:srgbClr val="FF0000"/>
                </a:solidFill>
              </a:rPr>
              <a:t>Carpetbaggers</a:t>
            </a:r>
            <a:r>
              <a:rPr lang="en-US" sz="2400" dirty="0">
                <a:solidFill>
                  <a:srgbClr val="FF0000"/>
                </a:solidFill>
              </a:rPr>
              <a:t> – Northerners who moved to the South after the war. </a:t>
            </a:r>
          </a:p>
          <a:p>
            <a:endParaRPr lang="en-US" dirty="0"/>
          </a:p>
        </p:txBody>
      </p:sp>
      <p:sp>
        <p:nvSpPr>
          <p:cNvPr id="4" name="TextBox 3">
            <a:extLst>
              <a:ext uri="{FF2B5EF4-FFF2-40B4-BE49-F238E27FC236}">
                <a16:creationId xmlns:a16="http://schemas.microsoft.com/office/drawing/2014/main" xmlns="" id="{D0F399F2-F15B-4742-ACE9-FB169482F086}"/>
              </a:ext>
            </a:extLst>
          </p:cNvPr>
          <p:cNvSpPr txBox="1"/>
          <p:nvPr/>
        </p:nvSpPr>
        <p:spPr>
          <a:xfrm>
            <a:off x="127591" y="2126512"/>
            <a:ext cx="4369981" cy="2862322"/>
          </a:xfrm>
          <a:prstGeom prst="rect">
            <a:avLst/>
          </a:prstGeom>
          <a:noFill/>
        </p:spPr>
        <p:txBody>
          <a:bodyPr wrap="square" rtlCol="0">
            <a:spAutoFit/>
          </a:bodyPr>
          <a:lstStyle/>
          <a:p>
            <a:pPr marL="114300" indent="0">
              <a:buNone/>
            </a:pPr>
            <a:r>
              <a:rPr lang="en-US" sz="2000" dirty="0"/>
              <a:t>This cartoon from a Southern </a:t>
            </a:r>
          </a:p>
          <a:p>
            <a:pPr marL="114300" indent="0">
              <a:buNone/>
            </a:pPr>
            <a:r>
              <a:rPr lang="en-US" sz="2000" dirty="0"/>
              <a:t>Democratic newspaper depicts </a:t>
            </a:r>
          </a:p>
          <a:p>
            <a:pPr marL="114300" indent="0">
              <a:buNone/>
            </a:pPr>
            <a:r>
              <a:rPr lang="en-US" sz="2000" dirty="0"/>
              <a:t>German born Carl Schurz, a liberal Republican U.S. Senator from the State of Missouri who advocated legal equality for African Americans. Schurz is shown as a carpetbagger trudging down a dusty Southern road as a crowd of people watch his arrival.</a:t>
            </a:r>
          </a:p>
        </p:txBody>
      </p:sp>
      <p:pic>
        <p:nvPicPr>
          <p:cNvPr id="5" name="Content Placeholder 5" descr="C:\Users\middldo\Desktop\imagesCAPQPY2S.jpg">
            <a:extLst>
              <a:ext uri="{FF2B5EF4-FFF2-40B4-BE49-F238E27FC236}">
                <a16:creationId xmlns:a16="http://schemas.microsoft.com/office/drawing/2014/main" xmlns="" id="{DACE14B8-E025-4B15-883C-6B55452CAA7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375298" y="1959935"/>
            <a:ext cx="3200400" cy="4572000"/>
          </a:xfrm>
          <a:prstGeom prst="rect">
            <a:avLst/>
          </a:prstGeom>
          <a:noFill/>
          <a:ln>
            <a:noFill/>
          </a:ln>
        </p:spPr>
      </p:pic>
      <p:sp>
        <p:nvSpPr>
          <p:cNvPr id="6" name="TextBox 5">
            <a:extLst>
              <a:ext uri="{FF2B5EF4-FFF2-40B4-BE49-F238E27FC236}">
                <a16:creationId xmlns:a16="http://schemas.microsoft.com/office/drawing/2014/main" xmlns="" id="{E8C9D736-2CB2-4A12-9274-06854411EC18}"/>
              </a:ext>
            </a:extLst>
          </p:cNvPr>
          <p:cNvSpPr txBox="1"/>
          <p:nvPr/>
        </p:nvSpPr>
        <p:spPr>
          <a:xfrm>
            <a:off x="7846827" y="2257006"/>
            <a:ext cx="4061637" cy="3939540"/>
          </a:xfrm>
          <a:prstGeom prst="rect">
            <a:avLst/>
          </a:prstGeom>
          <a:noFill/>
        </p:spPr>
        <p:txBody>
          <a:bodyPr wrap="square" rtlCol="0">
            <a:spAutoFit/>
          </a:bodyPr>
          <a:lstStyle/>
          <a:p>
            <a:r>
              <a:rPr lang="en-US" sz="2000" u="sng" dirty="0"/>
              <a:t>Unit 1 Notes Questions 08/28+29/17:</a:t>
            </a:r>
          </a:p>
          <a:p>
            <a:endParaRPr lang="en-US" sz="2000" u="sng" dirty="0"/>
          </a:p>
          <a:p>
            <a:pPr marL="571500" indent="-457200">
              <a:buFont typeface="+mj-lt"/>
              <a:buAutoNum type="arabicPeriod"/>
            </a:pPr>
            <a:r>
              <a:rPr lang="en-US" sz="2000" dirty="0"/>
              <a:t>What are the event(s) or issue(s) that inspired the cartoon?</a:t>
            </a:r>
          </a:p>
          <a:p>
            <a:pPr marL="571500" indent="-457200">
              <a:buFont typeface="+mj-lt"/>
              <a:buAutoNum type="arabicPeriod"/>
            </a:pPr>
            <a:r>
              <a:rPr lang="en-US" sz="2000" dirty="0"/>
              <a:t>Is Schurz shown in a positive or negative light? How can you tell?</a:t>
            </a:r>
          </a:p>
          <a:p>
            <a:pPr marL="571500" indent="-457200">
              <a:buFont typeface="+mj-lt"/>
              <a:buAutoNum type="arabicPeriod"/>
            </a:pPr>
            <a:r>
              <a:rPr lang="en-US" dirty="0"/>
              <a:t>Why do you think the cartoonist chose to place the crowd of onlookers at such a great distance from Schurz?</a:t>
            </a:r>
          </a:p>
          <a:p>
            <a:endParaRPr lang="en-US" dirty="0"/>
          </a:p>
        </p:txBody>
      </p:sp>
    </p:spTree>
    <p:extLst>
      <p:ext uri="{BB962C8B-B14F-4D97-AF65-F5344CB8AC3E}">
        <p14:creationId xmlns:p14="http://schemas.microsoft.com/office/powerpoint/2010/main" val="1822537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77C8EA-8AFB-4B31-BB2F-DAC899FAEC3B}"/>
              </a:ext>
            </a:extLst>
          </p:cNvPr>
          <p:cNvSpPr>
            <a:spLocks noGrp="1"/>
          </p:cNvSpPr>
          <p:nvPr>
            <p:ph type="title"/>
          </p:nvPr>
        </p:nvSpPr>
        <p:spPr/>
        <p:txBody>
          <a:bodyPr/>
          <a:lstStyle/>
          <a:p>
            <a:pPr algn="ctr"/>
            <a:r>
              <a:rPr lang="en-US" dirty="0">
                <a:solidFill>
                  <a:srgbClr val="FF0000"/>
                </a:solidFill>
              </a:rPr>
              <a:t>Radical Reconstruction Downfall</a:t>
            </a:r>
          </a:p>
        </p:txBody>
      </p:sp>
      <p:sp>
        <p:nvSpPr>
          <p:cNvPr id="3" name="Content Placeholder 2">
            <a:extLst>
              <a:ext uri="{FF2B5EF4-FFF2-40B4-BE49-F238E27FC236}">
                <a16:creationId xmlns:a16="http://schemas.microsoft.com/office/drawing/2014/main" xmlns="" id="{78B1DD02-AE71-4E5B-A353-6804309210C6}"/>
              </a:ext>
            </a:extLst>
          </p:cNvPr>
          <p:cNvSpPr>
            <a:spLocks noGrp="1"/>
          </p:cNvSpPr>
          <p:nvPr>
            <p:ph idx="1"/>
          </p:nvPr>
        </p:nvSpPr>
        <p:spPr/>
        <p:txBody>
          <a:bodyPr/>
          <a:lstStyle/>
          <a:p>
            <a:pPr lvl="0"/>
            <a:r>
              <a:rPr lang="en-US" dirty="0"/>
              <a:t>By </a:t>
            </a:r>
            <a:r>
              <a:rPr lang="en-US" u="sng" dirty="0"/>
              <a:t>1870</a:t>
            </a:r>
            <a:r>
              <a:rPr lang="en-US" dirty="0"/>
              <a:t>, all of the former Confederate states had been admitted to the Union, and the state constitutions during the years of Radical Reconstruction were the most progressive in the region’s history. </a:t>
            </a:r>
          </a:p>
          <a:p>
            <a:pPr lvl="0"/>
            <a:r>
              <a:rPr lang="en-US" dirty="0"/>
              <a:t>Then came the upset… an increasing number of southern </a:t>
            </a:r>
            <a:r>
              <a:rPr lang="en-US" u="sng" dirty="0"/>
              <a:t>whites</a:t>
            </a:r>
            <a:r>
              <a:rPr lang="en-US" dirty="0"/>
              <a:t> turned to </a:t>
            </a:r>
            <a:r>
              <a:rPr lang="en-US" u="sng" dirty="0"/>
              <a:t>violence</a:t>
            </a:r>
            <a:r>
              <a:rPr lang="en-US" dirty="0"/>
              <a:t> in response to the revolutionary changes of </a:t>
            </a:r>
            <a:r>
              <a:rPr lang="en-US" u="sng" dirty="0"/>
              <a:t>Radical Reconstruction</a:t>
            </a:r>
            <a:r>
              <a:rPr lang="en-US" dirty="0"/>
              <a:t>. The </a:t>
            </a:r>
            <a:r>
              <a:rPr lang="en-US" u="sng" dirty="0"/>
              <a:t>Ku Klux Klan</a:t>
            </a:r>
            <a:r>
              <a:rPr lang="en-US" dirty="0"/>
              <a:t> and other white supremacist organizations targeted local Republican leaders, white and black, and other African Americans who challenged white authority. </a:t>
            </a:r>
          </a:p>
          <a:p>
            <a:endParaRPr lang="en-US" dirty="0"/>
          </a:p>
        </p:txBody>
      </p:sp>
      <p:pic>
        <p:nvPicPr>
          <p:cNvPr id="5" name="Picture 4">
            <a:extLst>
              <a:ext uri="{FF2B5EF4-FFF2-40B4-BE49-F238E27FC236}">
                <a16:creationId xmlns:a16="http://schemas.microsoft.com/office/drawing/2014/main" xmlns="" id="{23684525-384C-4277-BF37-80186D8B4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828" y="4516710"/>
            <a:ext cx="4859079" cy="2152455"/>
          </a:xfrm>
          <a:prstGeom prst="rect">
            <a:avLst/>
          </a:prstGeom>
        </p:spPr>
      </p:pic>
    </p:spTree>
    <p:extLst>
      <p:ext uri="{BB962C8B-B14F-4D97-AF65-F5344CB8AC3E}">
        <p14:creationId xmlns:p14="http://schemas.microsoft.com/office/powerpoint/2010/main" val="32801026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Banded</Template>
  <TotalTime>76</TotalTime>
  <Words>1041</Words>
  <Application>Microsoft Office PowerPoint</Application>
  <PresentationFormat>Widescreen</PresentationFormat>
  <Paragraphs>53</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Corbel</vt:lpstr>
      <vt:lpstr>Wingdings</vt:lpstr>
      <vt:lpstr>Banded</vt:lpstr>
      <vt:lpstr>Reconstruction</vt:lpstr>
      <vt:lpstr>President Lincoln’s Assassination </vt:lpstr>
      <vt:lpstr>Emancipation Proclamation</vt:lpstr>
      <vt:lpstr>Unit 1 Notes Questions 08/30</vt:lpstr>
      <vt:lpstr>Reconstruction </vt:lpstr>
      <vt:lpstr>The First Impeachment</vt:lpstr>
      <vt:lpstr>Radical reconstruction</vt:lpstr>
      <vt:lpstr>Scalawags &amp; Carpetbaggers</vt:lpstr>
      <vt:lpstr>Radical Reconstruction Downfall</vt:lpstr>
      <vt:lpstr>Goodbye Reconstruction</vt:lpstr>
      <vt:lpstr>Goodbye Reconstruction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dc:title>
  <dc:creator>Shannon Edwards</dc:creator>
  <cp:lastModifiedBy>Shannon Edwards</cp:lastModifiedBy>
  <cp:revision>6</cp:revision>
  <dcterms:created xsi:type="dcterms:W3CDTF">2017-08-27T23:53:52Z</dcterms:created>
  <dcterms:modified xsi:type="dcterms:W3CDTF">2017-08-30T13:25:08Z</dcterms:modified>
</cp:coreProperties>
</file>