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2110-E2E7-4034-8529-019995957D01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DC8F-6F4F-4CC1-BD59-45E25C322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05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2110-E2E7-4034-8529-019995957D01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DC8F-6F4F-4CC1-BD59-45E25C322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989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007B2110-E2E7-4034-8529-019995957D01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E9EDC8F-6F4F-4CC1-BD59-45E25C322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9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2110-E2E7-4034-8529-019995957D01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DC8F-6F4F-4CC1-BD59-45E25C322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7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7B2110-E2E7-4034-8529-019995957D01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9EDC8F-6F4F-4CC1-BD59-45E25C322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528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2110-E2E7-4034-8529-019995957D01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DC8F-6F4F-4CC1-BD59-45E25C322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16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2110-E2E7-4034-8529-019995957D01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DC8F-6F4F-4CC1-BD59-45E25C322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8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2110-E2E7-4034-8529-019995957D01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DC8F-6F4F-4CC1-BD59-45E25C322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59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2110-E2E7-4034-8529-019995957D01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DC8F-6F4F-4CC1-BD59-45E25C322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36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2110-E2E7-4034-8529-019995957D01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DC8F-6F4F-4CC1-BD59-45E25C322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4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2110-E2E7-4034-8529-019995957D01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DC8F-6F4F-4CC1-BD59-45E25C322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91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007B2110-E2E7-4034-8529-019995957D01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FE9EDC8F-6F4F-4CC1-BD59-45E25C322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319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5878C-5509-426F-BB16-031A68FE11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Culture in the 1930s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42FBD7-AC4C-4265-967E-E4E8A34EF4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5 Notes (Pg. 8 – 9)</a:t>
            </a:r>
          </a:p>
        </p:txBody>
      </p:sp>
    </p:spTree>
    <p:extLst>
      <p:ext uri="{BB962C8B-B14F-4D97-AF65-F5344CB8AC3E}">
        <p14:creationId xmlns:p14="http://schemas.microsoft.com/office/powerpoint/2010/main" val="3901346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C50A8-9A6F-430E-A13B-4409012E8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New Deal Programs Endure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466CF-E18B-4C56-95E0-63C0E7A4C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1582" y="2279374"/>
            <a:ext cx="8270303" cy="413732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Although it was over, many programs </a:t>
            </a:r>
            <a:r>
              <a:rPr lang="en-US" u="sng" dirty="0"/>
              <a:t>remained</a:t>
            </a:r>
            <a:r>
              <a:rPr lang="en-US" dirty="0"/>
              <a:t> and continue to stabilize the economy. </a:t>
            </a:r>
          </a:p>
          <a:p>
            <a:pPr lvl="1"/>
            <a:r>
              <a:rPr lang="en-US" sz="2200" dirty="0"/>
              <a:t>FDIC regulates banking. </a:t>
            </a:r>
            <a:r>
              <a:rPr lang="en-US" sz="2200" u="sng" dirty="0"/>
              <a:t>Today</a:t>
            </a:r>
            <a:r>
              <a:rPr lang="en-US" sz="2200" dirty="0"/>
              <a:t> it insures individual accounts in US federal banks for up to $250,000. </a:t>
            </a:r>
          </a:p>
          <a:p>
            <a:pPr lvl="1"/>
            <a:r>
              <a:rPr lang="en-US" sz="2200" dirty="0"/>
              <a:t>SEC regulates </a:t>
            </a:r>
            <a:r>
              <a:rPr lang="en-US" sz="2200" u="sng" dirty="0"/>
              <a:t>investment</a:t>
            </a:r>
            <a:r>
              <a:rPr lang="en-US" sz="2200" dirty="0"/>
              <a:t> – enforces laws regarding stocks and bonds. </a:t>
            </a:r>
          </a:p>
          <a:p>
            <a:pPr lvl="1"/>
            <a:r>
              <a:rPr lang="en-US" sz="2200" dirty="0"/>
              <a:t>Social Security – important legacy because the federal government as assumed some </a:t>
            </a:r>
            <a:r>
              <a:rPr lang="en-US" sz="2200" u="sng" dirty="0"/>
              <a:t>responsibility</a:t>
            </a:r>
            <a:r>
              <a:rPr lang="en-US" sz="2200" dirty="0"/>
              <a:t> for the </a:t>
            </a:r>
            <a:r>
              <a:rPr lang="en-US" sz="2200" u="sng" dirty="0"/>
              <a:t>social welfare</a:t>
            </a:r>
            <a:r>
              <a:rPr lang="en-US" sz="2200" dirty="0"/>
              <a:t> of its citizens. </a:t>
            </a:r>
          </a:p>
          <a:p>
            <a:pPr lvl="1"/>
            <a:r>
              <a:rPr lang="en-US" sz="2200" dirty="0"/>
              <a:t>Wagner Act (</a:t>
            </a:r>
            <a:r>
              <a:rPr lang="en-US" sz="2200" u="sng" dirty="0"/>
              <a:t>NLRB</a:t>
            </a:r>
            <a:r>
              <a:rPr lang="en-US" sz="2200" dirty="0"/>
              <a:t>) still mediates labor disputes, set standards, ban </a:t>
            </a:r>
            <a:r>
              <a:rPr lang="en-US" sz="2200" u="sng" dirty="0"/>
              <a:t>child</a:t>
            </a:r>
            <a:r>
              <a:rPr lang="en-US" sz="2200" dirty="0"/>
              <a:t> labor, permit </a:t>
            </a:r>
            <a:r>
              <a:rPr lang="en-US" sz="2200" u="sng" dirty="0"/>
              <a:t>unions</a:t>
            </a:r>
            <a:endParaRPr lang="en-US" sz="2200" dirty="0"/>
          </a:p>
        </p:txBody>
      </p:sp>
      <p:pic>
        <p:nvPicPr>
          <p:cNvPr id="6148" name="Picture 4" descr="Image result for legacy of the new deal">
            <a:extLst>
              <a:ext uri="{FF2B5EF4-FFF2-40B4-BE49-F238E27FC236}">
                <a16:creationId xmlns:a16="http://schemas.microsoft.com/office/drawing/2014/main" id="{63EFD289-E408-40D4-BB6E-881569F9F8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33" y="2824038"/>
            <a:ext cx="24765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609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1D6EB-7B60-4845-912D-9E995F383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Legacy of the New Deal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81AA1-678C-4264-BDB0-4E6DE98EB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greatest impact of the New Deal is perhaps the extent to which it expanded the power of the </a:t>
            </a:r>
            <a:r>
              <a:rPr lang="en-US" u="sng" dirty="0"/>
              <a:t>federal</a:t>
            </a:r>
            <a:r>
              <a:rPr lang="en-US" dirty="0"/>
              <a:t> government. </a:t>
            </a:r>
          </a:p>
          <a:p>
            <a:pPr lvl="0"/>
            <a:r>
              <a:rPr lang="en-US" dirty="0"/>
              <a:t>By infusing the nation’s economy with </a:t>
            </a:r>
            <a:r>
              <a:rPr lang="en-US" u="sng" dirty="0"/>
              <a:t>millions</a:t>
            </a:r>
            <a:r>
              <a:rPr lang="en-US" dirty="0"/>
              <a:t> of dollars, creating federal </a:t>
            </a:r>
            <a:r>
              <a:rPr lang="en-US" u="sng" dirty="0"/>
              <a:t>jobs</a:t>
            </a:r>
            <a:r>
              <a:rPr lang="en-US" dirty="0"/>
              <a:t>, attempting to regulate supply and demand, and increasing government involvement in settling </a:t>
            </a:r>
            <a:r>
              <a:rPr lang="en-US" u="sng" dirty="0"/>
              <a:t>labor</a:t>
            </a:r>
            <a:r>
              <a:rPr lang="en-US" dirty="0"/>
              <a:t> and management disputes, New Deal reforms gave the government (especially the </a:t>
            </a:r>
            <a:r>
              <a:rPr lang="en-US" u="sng" dirty="0"/>
              <a:t>President</a:t>
            </a:r>
            <a:r>
              <a:rPr lang="en-US" dirty="0"/>
              <a:t>) a more active role in shaping the economy. </a:t>
            </a:r>
          </a:p>
          <a:p>
            <a:pPr lvl="0"/>
            <a:r>
              <a:rPr lang="en-US" dirty="0"/>
              <a:t>It changed the </a:t>
            </a:r>
            <a:r>
              <a:rPr lang="en-US" u="sng" dirty="0"/>
              <a:t>relationship</a:t>
            </a:r>
            <a:r>
              <a:rPr lang="en-US" dirty="0"/>
              <a:t> between the government and the citizens.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0" name="Picture 2" descr="Image result for legacy of the new deal">
            <a:extLst>
              <a:ext uri="{FF2B5EF4-FFF2-40B4-BE49-F238E27FC236}">
                <a16:creationId xmlns:a16="http://schemas.microsoft.com/office/drawing/2014/main" id="{4C232EEE-0DE4-4BC9-8D3C-7B81111004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320" y="5001583"/>
            <a:ext cx="1572241" cy="1572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987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06A44-1A68-4895-92D2-F96D2C968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540D5-6C35-49BC-ACF7-6BB5BF5F5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Motion pictures, radio, arts, and literature </a:t>
            </a:r>
            <a:r>
              <a:rPr lang="en-US" u="sng" dirty="0"/>
              <a:t>blossom</a:t>
            </a:r>
            <a:r>
              <a:rPr lang="en-US" dirty="0"/>
              <a:t> during the New Deal. </a:t>
            </a:r>
          </a:p>
          <a:p>
            <a:pPr marL="0" lvl="0" indent="0">
              <a:buNone/>
            </a:pP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What was the Federal Art Project?</a:t>
            </a:r>
          </a:p>
          <a:p>
            <a:pPr marL="0" indent="0">
              <a:buNone/>
            </a:pP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What role did the radio play in American homes during the Depression?</a:t>
            </a:r>
          </a:p>
        </p:txBody>
      </p:sp>
      <p:pic>
        <p:nvPicPr>
          <p:cNvPr id="1026" name="Picture 2" descr="Image result for culture 1930s america">
            <a:extLst>
              <a:ext uri="{FF2B5EF4-FFF2-40B4-BE49-F238E27FC236}">
                <a16:creationId xmlns:a16="http://schemas.microsoft.com/office/drawing/2014/main" id="{10028285-04B1-4866-9867-A798F4CB23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118" y="4330668"/>
            <a:ext cx="4711763" cy="235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019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B3DB4-EBA8-4D87-A1CA-EEABB0390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Movies are a Hit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108FC-A49F-4CC5-81AE-1B4338248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8278" y="1972956"/>
            <a:ext cx="5652606" cy="4759147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Although the 1930s were a difficult time for many Americans, it was a </a:t>
            </a:r>
            <a:r>
              <a:rPr lang="en-US" u="sng" dirty="0"/>
              <a:t>profitable</a:t>
            </a:r>
            <a:r>
              <a:rPr lang="en-US" dirty="0"/>
              <a:t> and golden age for the motion picture and radio industries. </a:t>
            </a:r>
          </a:p>
          <a:p>
            <a:pPr lvl="0"/>
            <a:r>
              <a:rPr lang="en-US" dirty="0"/>
              <a:t>In the late 1930s about </a:t>
            </a:r>
            <a:r>
              <a:rPr lang="en-US" u="sng" dirty="0"/>
              <a:t>65%</a:t>
            </a:r>
            <a:r>
              <a:rPr lang="en-US" dirty="0"/>
              <a:t> of the population goes to movies </a:t>
            </a:r>
            <a:r>
              <a:rPr lang="en-US" u="sng" dirty="0"/>
              <a:t>once</a:t>
            </a:r>
            <a:r>
              <a:rPr lang="en-US" dirty="0"/>
              <a:t> a week.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Films offer an </a:t>
            </a:r>
            <a:r>
              <a:rPr lang="en-US" sz="2200" u="sng" dirty="0"/>
              <a:t>escape</a:t>
            </a:r>
            <a:r>
              <a:rPr lang="en-US" sz="2200" dirty="0"/>
              <a:t> from reality: show the wealth, romance, and fun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More than ever before, people across the country and around the world shared </a:t>
            </a:r>
            <a:r>
              <a:rPr lang="en-US" sz="2200" u="sng" dirty="0"/>
              <a:t>cultural</a:t>
            </a:r>
            <a:r>
              <a:rPr lang="en-US" sz="2200" dirty="0"/>
              <a:t> experiences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Perhaps the most </a:t>
            </a:r>
            <a:r>
              <a:rPr lang="en-US" sz="2200" u="sng" dirty="0"/>
              <a:t>famous</a:t>
            </a:r>
            <a:r>
              <a:rPr lang="en-US" sz="2200" dirty="0"/>
              <a:t> film of the era was Gone With the Wind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Especially popular were </a:t>
            </a:r>
            <a:r>
              <a:rPr lang="en-US" sz="2200" u="sng" dirty="0"/>
              <a:t>comedies</a:t>
            </a:r>
            <a:r>
              <a:rPr lang="en-US" sz="2200" dirty="0"/>
              <a:t> and realistic gangster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53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959AA-C990-4889-8E4B-E806482D0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Radio Entertains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ED544-C4CA-4C08-A973-E0C9D73B5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6" y="1932167"/>
            <a:ext cx="9784080" cy="420624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Nearly </a:t>
            </a:r>
            <a:r>
              <a:rPr lang="en-US" u="sng" dirty="0"/>
              <a:t>90%</a:t>
            </a:r>
            <a:r>
              <a:rPr lang="en-US" dirty="0"/>
              <a:t> of American households owned a radio. </a:t>
            </a:r>
          </a:p>
          <a:p>
            <a:pPr lvl="1"/>
            <a:r>
              <a:rPr lang="en-US" sz="2200" dirty="0"/>
              <a:t>One of the most famous actor, director, producer, writer was </a:t>
            </a:r>
            <a:r>
              <a:rPr lang="en-US" sz="2200" u="sng" dirty="0"/>
              <a:t>Orson Welles</a:t>
            </a:r>
            <a:r>
              <a:rPr lang="en-US" sz="2200" dirty="0"/>
              <a:t> The broadcasts revealed the </a:t>
            </a:r>
            <a:r>
              <a:rPr lang="en-US" sz="2200" u="sng" dirty="0"/>
              <a:t>power</a:t>
            </a:r>
            <a:r>
              <a:rPr lang="en-US" sz="2200" dirty="0"/>
              <a:t> of radio at a time when Americans received fast-breaking news over the airwaves. </a:t>
            </a:r>
          </a:p>
        </p:txBody>
      </p:sp>
      <p:pic>
        <p:nvPicPr>
          <p:cNvPr id="2050" name="Picture 2" descr="Image result for 1930 radio">
            <a:extLst>
              <a:ext uri="{FF2B5EF4-FFF2-40B4-BE49-F238E27FC236}">
                <a16:creationId xmlns:a16="http://schemas.microsoft.com/office/drawing/2014/main" id="{FBBA830B-8FD4-4189-9022-64B9B653B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946" y="3492653"/>
            <a:ext cx="3938924" cy="2955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519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2CA27-E07E-4736-86D0-79C1F96F2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The Arts in Depression America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A714F-2024-421C-8D28-CFD3D1E9C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4035" y="2080590"/>
            <a:ext cx="6202964" cy="4137329"/>
          </a:xfrm>
        </p:spPr>
        <p:txBody>
          <a:bodyPr/>
          <a:lstStyle/>
          <a:p>
            <a:pPr lvl="0"/>
            <a:r>
              <a:rPr lang="en-US" sz="2400" dirty="0"/>
              <a:t>The Federal </a:t>
            </a:r>
            <a:r>
              <a:rPr lang="en-US" sz="2400" u="sng" dirty="0"/>
              <a:t>Art</a:t>
            </a:r>
            <a:r>
              <a:rPr lang="en-US" sz="2400" dirty="0"/>
              <a:t> Project (FAP) </a:t>
            </a:r>
            <a:r>
              <a:rPr lang="en-US" sz="2400" u="sng" dirty="0"/>
              <a:t>paid</a:t>
            </a:r>
            <a:r>
              <a:rPr lang="en-US" sz="2400" dirty="0"/>
              <a:t> artists a living wage to produce public art; aimed to increase public appreciation of art and­ to promote positive images of </a:t>
            </a:r>
            <a:r>
              <a:rPr lang="en-US" sz="2400" u="sng" dirty="0"/>
              <a:t>American society</a:t>
            </a:r>
            <a:r>
              <a:rPr lang="en-US" sz="2400" dirty="0"/>
              <a:t>. </a:t>
            </a:r>
          </a:p>
          <a:p>
            <a:pPr lvl="1"/>
            <a:r>
              <a:rPr lang="en-US" i="1" dirty="0"/>
              <a:t>Most portray dignity of ordinary working people. I.E. Grant Wood and the American Gothic</a:t>
            </a:r>
            <a:endParaRPr lang="en-US" dirty="0"/>
          </a:p>
          <a:p>
            <a:endParaRPr lang="en-US" dirty="0"/>
          </a:p>
        </p:txBody>
      </p:sp>
      <p:pic>
        <p:nvPicPr>
          <p:cNvPr id="3074" name="Picture 2" descr="Image result for american gothic">
            <a:extLst>
              <a:ext uri="{FF2B5EF4-FFF2-40B4-BE49-F238E27FC236}">
                <a16:creationId xmlns:a16="http://schemas.microsoft.com/office/drawing/2014/main" id="{70F6DB18-DF83-4A22-8D0C-7630641844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40" y="1897490"/>
            <a:ext cx="3875295" cy="467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819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B6B7D-EAD3-4D6A-B90F-06242B1A7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Folk Songs of America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47AFB-422D-44A2-B6F5-EA36AE956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426" y="5621655"/>
            <a:ext cx="11569148" cy="1136953"/>
          </a:xfrm>
        </p:spPr>
        <p:txBody>
          <a:bodyPr/>
          <a:lstStyle/>
          <a:p>
            <a:r>
              <a:rPr lang="en-US" dirty="0"/>
              <a:t>Famous songwriter and singer </a:t>
            </a:r>
            <a:r>
              <a:rPr lang="en-US" u="sng" dirty="0"/>
              <a:t>Woody Guthrie</a:t>
            </a:r>
            <a:r>
              <a:rPr lang="en-US" dirty="0"/>
              <a:t> used music to capture the </a:t>
            </a:r>
            <a:r>
              <a:rPr lang="en-US" u="sng" dirty="0"/>
              <a:t>hardships</a:t>
            </a:r>
            <a:r>
              <a:rPr lang="en-US" dirty="0"/>
              <a:t> of America. Focused on the </a:t>
            </a:r>
            <a:r>
              <a:rPr lang="en-US" u="sng" dirty="0"/>
              <a:t>Great Plains</a:t>
            </a:r>
            <a:r>
              <a:rPr lang="en-US" dirty="0"/>
              <a:t> region. Most notable song was “This Land Is Your Land”</a:t>
            </a:r>
          </a:p>
        </p:txBody>
      </p:sp>
    </p:spTree>
    <p:extLst>
      <p:ext uri="{BB962C8B-B14F-4D97-AF65-F5344CB8AC3E}">
        <p14:creationId xmlns:p14="http://schemas.microsoft.com/office/powerpoint/2010/main" val="486843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99527-8680-4AF2-8AC6-F65CAD5C8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Diverse writers depict American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CA962-7A51-401B-8801-85F3B7B0B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6089" y="2593074"/>
            <a:ext cx="7677775" cy="3861065"/>
          </a:xfrm>
        </p:spPr>
        <p:txBody>
          <a:bodyPr/>
          <a:lstStyle/>
          <a:p>
            <a:pPr lvl="0"/>
            <a:r>
              <a:rPr lang="en-US" dirty="0"/>
              <a:t>Many writers received support from the Federal </a:t>
            </a:r>
            <a:r>
              <a:rPr lang="en-US" u="sng" dirty="0"/>
              <a:t>Writers’</a:t>
            </a:r>
            <a:r>
              <a:rPr lang="en-US" dirty="0"/>
              <a:t> Project. </a:t>
            </a:r>
          </a:p>
          <a:p>
            <a:pPr lvl="1"/>
            <a:r>
              <a:rPr lang="en-US" sz="2200" dirty="0"/>
              <a:t>Helped people like Richard Wright, an </a:t>
            </a:r>
            <a:r>
              <a:rPr lang="en-US" sz="2200" u="sng" dirty="0"/>
              <a:t>African-American</a:t>
            </a:r>
            <a:r>
              <a:rPr lang="en-US" sz="2200" dirty="0"/>
              <a:t> complete a novel about a young man trying to survive in a </a:t>
            </a:r>
            <a:r>
              <a:rPr lang="en-US" sz="2200" u="sng" dirty="0"/>
              <a:t>racist</a:t>
            </a:r>
            <a:r>
              <a:rPr lang="en-US" sz="2200" dirty="0"/>
              <a:t> world, </a:t>
            </a:r>
            <a:r>
              <a:rPr lang="en-US" sz="2200" i="1" dirty="0"/>
              <a:t>Native Son</a:t>
            </a:r>
            <a:r>
              <a:rPr lang="en-US" sz="2200" dirty="0"/>
              <a:t>.</a:t>
            </a:r>
          </a:p>
          <a:p>
            <a:pPr lvl="1"/>
            <a:r>
              <a:rPr lang="en-US" sz="2200" dirty="0"/>
              <a:t>John Steinbeck wrote The Grape of Wrath about the </a:t>
            </a:r>
            <a:r>
              <a:rPr lang="en-US" sz="2200" u="sng" dirty="0"/>
              <a:t>Dust Bowl</a:t>
            </a:r>
            <a:r>
              <a:rPr lang="en-US" sz="2200" dirty="0"/>
              <a:t> migrants. </a:t>
            </a:r>
          </a:p>
          <a:p>
            <a:endParaRPr lang="en-US" dirty="0"/>
          </a:p>
        </p:txBody>
      </p:sp>
      <p:pic>
        <p:nvPicPr>
          <p:cNvPr id="4098" name="Picture 2" descr="Image result for the grapes of wrath">
            <a:extLst>
              <a:ext uri="{FF2B5EF4-FFF2-40B4-BE49-F238E27FC236}">
                <a16:creationId xmlns:a16="http://schemas.microsoft.com/office/drawing/2014/main" id="{EF291043-1F7D-431B-87FC-3CA098FF7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110" y="2247900"/>
            <a:ext cx="241935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256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2F4FB-2D2D-449F-BAE7-7839B2F37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Unit 5 notes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B7E54-9B2A-4B30-8F67-7448FE595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400" dirty="0"/>
              <a:t>14. What role did popular movies serve during the 1930s?</a:t>
            </a:r>
          </a:p>
          <a:p>
            <a:pPr marL="685800" lvl="1" indent="-457200">
              <a:buFont typeface="+mj-lt"/>
              <a:buAutoNum type="alphaUcPeriod"/>
            </a:pPr>
            <a:r>
              <a:rPr lang="en-US" dirty="0"/>
              <a:t>They kept people informed about events around the world. </a:t>
            </a:r>
          </a:p>
          <a:p>
            <a:pPr marL="685800" lvl="1" indent="-457200">
              <a:buFont typeface="+mj-lt"/>
              <a:buAutoNum type="alphaUcPeriod"/>
            </a:pPr>
            <a:r>
              <a:rPr lang="en-US" dirty="0"/>
              <a:t>They allowed leaders to communicate to different audience. </a:t>
            </a:r>
          </a:p>
          <a:p>
            <a:pPr marL="685800" lvl="1" indent="-457200">
              <a:buFont typeface="+mj-lt"/>
              <a:buAutoNum type="alphaUcPeriod"/>
            </a:pPr>
            <a:r>
              <a:rPr lang="en-US" dirty="0"/>
              <a:t>They instructed people on how to participate in the New Deal programs. </a:t>
            </a:r>
          </a:p>
          <a:p>
            <a:pPr marL="685800" lvl="1" indent="-457200">
              <a:buFont typeface="+mj-lt"/>
              <a:buAutoNum type="alphaUcPeriod"/>
            </a:pPr>
            <a:r>
              <a:rPr lang="en-US" dirty="0"/>
              <a:t>They gave people a break from the hardships of the Great Depression. </a:t>
            </a:r>
          </a:p>
          <a:p>
            <a:pPr marL="0" lvl="0" indent="0">
              <a:buNone/>
            </a:pPr>
            <a:r>
              <a:rPr lang="en-US" sz="2400" dirty="0"/>
              <a:t>15. Why did Woody Guthrie become popular during the 1930s?</a:t>
            </a:r>
          </a:p>
          <a:p>
            <a:pPr marL="685800" lvl="1" indent="-457200">
              <a:buFont typeface="+mj-lt"/>
              <a:buAutoNum type="alphaUcPeriod"/>
            </a:pPr>
            <a:r>
              <a:rPr lang="en-US" dirty="0"/>
              <a:t>People could relate to his songs about hard times and hope. </a:t>
            </a:r>
          </a:p>
          <a:p>
            <a:pPr marL="685800" lvl="1" indent="-457200">
              <a:buFont typeface="+mj-lt"/>
              <a:buAutoNum type="alphaUcPeriod"/>
            </a:pPr>
            <a:r>
              <a:rPr lang="en-US" dirty="0"/>
              <a:t>His songs dealt with historical themes many people could understand. </a:t>
            </a:r>
          </a:p>
          <a:p>
            <a:pPr marL="685800" lvl="1" indent="-457200">
              <a:buFont typeface="+mj-lt"/>
              <a:buAutoNum type="alphaUcPeriod"/>
            </a:pPr>
            <a:r>
              <a:rPr lang="en-US" dirty="0"/>
              <a:t>Leaders used his songs in their political campaigns. </a:t>
            </a:r>
          </a:p>
          <a:p>
            <a:pPr marL="685800" lvl="1" indent="-457200">
              <a:buFont typeface="+mj-lt"/>
              <a:buAutoNum type="alphaUcPeriod"/>
            </a:pPr>
            <a:r>
              <a:rPr lang="en-US" dirty="0"/>
              <a:t>His sons reinforced isolationist views about world events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961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F8630-4FA5-45FA-A222-E97E5B79F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The End of The new Deal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82523-1744-4589-9284-F6BB74C40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665" y="2024061"/>
            <a:ext cx="7542144" cy="4721295"/>
          </a:xfrm>
        </p:spPr>
        <p:txBody>
          <a:bodyPr/>
          <a:lstStyle/>
          <a:p>
            <a:pPr lvl="0"/>
            <a:r>
              <a:rPr lang="en-US" dirty="0"/>
              <a:t>The New Deal affects American society not only in the 1930s, but also in the decades that follow. </a:t>
            </a:r>
          </a:p>
          <a:p>
            <a:pPr lvl="0"/>
            <a:r>
              <a:rPr lang="en-US" dirty="0"/>
              <a:t>By 1937, although the Great Depression did </a:t>
            </a:r>
            <a:r>
              <a:rPr lang="en-US" u="sng" dirty="0"/>
              <a:t>not end</a:t>
            </a:r>
            <a:r>
              <a:rPr lang="en-US" dirty="0"/>
              <a:t>, the president did not favor </a:t>
            </a:r>
            <a:r>
              <a:rPr lang="en-US" u="sng" dirty="0"/>
              <a:t>deficit spending</a:t>
            </a:r>
            <a:r>
              <a:rPr lang="en-US" dirty="0"/>
              <a:t> and the federal government had already gone deeply into </a:t>
            </a:r>
            <a:r>
              <a:rPr lang="en-US" u="sng" dirty="0"/>
              <a:t>debt</a:t>
            </a:r>
            <a:r>
              <a:rPr lang="en-US" dirty="0"/>
              <a:t>. </a:t>
            </a:r>
          </a:p>
          <a:p>
            <a:pPr lvl="1"/>
            <a:r>
              <a:rPr lang="en-US" sz="2200" dirty="0"/>
              <a:t>FDR faces pressure from </a:t>
            </a:r>
            <a:r>
              <a:rPr lang="en-US" sz="2200" u="sng" dirty="0"/>
              <a:t>Congress</a:t>
            </a:r>
            <a:r>
              <a:rPr lang="en-US" sz="2200" dirty="0"/>
              <a:t> to scale back on New Deal programs.</a:t>
            </a:r>
          </a:p>
          <a:p>
            <a:pPr lvl="1"/>
            <a:r>
              <a:rPr lang="en-US" sz="2200" dirty="0"/>
              <a:t>By 1939, the New Deal was </a:t>
            </a:r>
            <a:r>
              <a:rPr lang="en-US" sz="2200" u="sng" dirty="0"/>
              <a:t>over</a:t>
            </a:r>
            <a:r>
              <a:rPr lang="en-US" sz="2200" dirty="0"/>
              <a:t>. </a:t>
            </a:r>
          </a:p>
          <a:p>
            <a:pPr lvl="1"/>
            <a:r>
              <a:rPr lang="en-US" sz="2200" dirty="0"/>
              <a:t>More focused on the possibility of a </a:t>
            </a:r>
            <a:r>
              <a:rPr lang="en-US" sz="2200" u="sng" dirty="0"/>
              <a:t>war</a:t>
            </a:r>
            <a:r>
              <a:rPr lang="en-US" sz="2200" dirty="0"/>
              <a:t>, massive </a:t>
            </a:r>
            <a:r>
              <a:rPr lang="en-US" sz="2200" u="sng" dirty="0"/>
              <a:t>spending</a:t>
            </a:r>
            <a:r>
              <a:rPr lang="en-US" sz="2200" dirty="0"/>
              <a:t> on guns, tanks, ships, airplanes, and other war supplies.</a:t>
            </a:r>
          </a:p>
          <a:p>
            <a:endParaRPr lang="en-US" dirty="0"/>
          </a:p>
        </p:txBody>
      </p:sp>
      <p:pic>
        <p:nvPicPr>
          <p:cNvPr id="5122" name="Picture 2" descr="Image result for the new deal over">
            <a:extLst>
              <a:ext uri="{FF2B5EF4-FFF2-40B4-BE49-F238E27FC236}">
                <a16:creationId xmlns:a16="http://schemas.microsoft.com/office/drawing/2014/main" id="{FA992F89-52EB-46DB-B302-82120F979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952" y="2461384"/>
            <a:ext cx="3581400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78214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27</TotalTime>
  <Words>737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Corbel</vt:lpstr>
      <vt:lpstr>Courier New</vt:lpstr>
      <vt:lpstr>Wingdings</vt:lpstr>
      <vt:lpstr>Banded</vt:lpstr>
      <vt:lpstr>Culture in the 1930s</vt:lpstr>
      <vt:lpstr>Objectives</vt:lpstr>
      <vt:lpstr>Movies are a Hit</vt:lpstr>
      <vt:lpstr>Radio Entertains </vt:lpstr>
      <vt:lpstr>The Arts in Depression America</vt:lpstr>
      <vt:lpstr>Folk Songs of America</vt:lpstr>
      <vt:lpstr>Diverse writers depict American Life</vt:lpstr>
      <vt:lpstr>Unit 5 notes Questions</vt:lpstr>
      <vt:lpstr>The End of The new Deal</vt:lpstr>
      <vt:lpstr>New Deal Programs Endure</vt:lpstr>
      <vt:lpstr>Legacy of the New Deal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 in the 1930s</dc:title>
  <dc:creator>Shannon Edwards</dc:creator>
  <cp:lastModifiedBy>Shannon Edwards</cp:lastModifiedBy>
  <cp:revision>6</cp:revision>
  <dcterms:created xsi:type="dcterms:W3CDTF">2017-12-06T21:34:31Z</dcterms:created>
  <dcterms:modified xsi:type="dcterms:W3CDTF">2017-12-06T22:02:04Z</dcterms:modified>
</cp:coreProperties>
</file>