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5"/>
  </p:notesMasterIdLst>
  <p:handoutMasterIdLst>
    <p:handoutMasterId r:id="rId136"/>
  </p:handoutMasterIdLst>
  <p:sldIdLst>
    <p:sldId id="256" r:id="rId5"/>
    <p:sldId id="317" r:id="rId6"/>
    <p:sldId id="258" r:id="rId7"/>
    <p:sldId id="316" r:id="rId8"/>
    <p:sldId id="315" r:id="rId9"/>
    <p:sldId id="319" r:id="rId10"/>
    <p:sldId id="311" r:id="rId11"/>
    <p:sldId id="262" r:id="rId12"/>
    <p:sldId id="261" r:id="rId13"/>
    <p:sldId id="264" r:id="rId14"/>
    <p:sldId id="265" r:id="rId15"/>
    <p:sldId id="323" r:id="rId16"/>
    <p:sldId id="267" r:id="rId17"/>
    <p:sldId id="313" r:id="rId18"/>
    <p:sldId id="318" r:id="rId19"/>
    <p:sldId id="309" r:id="rId20"/>
    <p:sldId id="310" r:id="rId21"/>
    <p:sldId id="312" r:id="rId22"/>
    <p:sldId id="314" r:id="rId23"/>
    <p:sldId id="269" r:id="rId24"/>
    <p:sldId id="271" r:id="rId25"/>
    <p:sldId id="272" r:id="rId26"/>
    <p:sldId id="325" r:id="rId27"/>
    <p:sldId id="321" r:id="rId28"/>
    <p:sldId id="320" r:id="rId29"/>
    <p:sldId id="322" r:id="rId30"/>
    <p:sldId id="273" r:id="rId31"/>
    <p:sldId id="274" r:id="rId32"/>
    <p:sldId id="275" r:id="rId33"/>
    <p:sldId id="276" r:id="rId34"/>
    <p:sldId id="277" r:id="rId35"/>
    <p:sldId id="324" r:id="rId36"/>
    <p:sldId id="278" r:id="rId37"/>
    <p:sldId id="280" r:id="rId38"/>
    <p:sldId id="329" r:id="rId39"/>
    <p:sldId id="326" r:id="rId40"/>
    <p:sldId id="327" r:id="rId41"/>
    <p:sldId id="328" r:id="rId42"/>
    <p:sldId id="282" r:id="rId43"/>
    <p:sldId id="283" r:id="rId44"/>
    <p:sldId id="284" r:id="rId45"/>
    <p:sldId id="285" r:id="rId46"/>
    <p:sldId id="304" r:id="rId47"/>
    <p:sldId id="286" r:id="rId48"/>
    <p:sldId id="287" r:id="rId49"/>
    <p:sldId id="288" r:id="rId50"/>
    <p:sldId id="330" r:id="rId51"/>
    <p:sldId id="331" r:id="rId52"/>
    <p:sldId id="332" r:id="rId53"/>
    <p:sldId id="289" r:id="rId54"/>
    <p:sldId id="291" r:id="rId55"/>
    <p:sldId id="292" r:id="rId56"/>
    <p:sldId id="333" r:id="rId57"/>
    <p:sldId id="290" r:id="rId58"/>
    <p:sldId id="295" r:id="rId59"/>
    <p:sldId id="294" r:id="rId60"/>
    <p:sldId id="337" r:id="rId61"/>
    <p:sldId id="334" r:id="rId62"/>
    <p:sldId id="335" r:id="rId63"/>
    <p:sldId id="336" r:id="rId64"/>
    <p:sldId id="293" r:id="rId65"/>
    <p:sldId id="296" r:id="rId66"/>
    <p:sldId id="297" r:id="rId67"/>
    <p:sldId id="298" r:id="rId68"/>
    <p:sldId id="299" r:id="rId69"/>
    <p:sldId id="338" r:id="rId70"/>
    <p:sldId id="300" r:id="rId71"/>
    <p:sldId id="301" r:id="rId72"/>
    <p:sldId id="302" r:id="rId73"/>
    <p:sldId id="342" r:id="rId74"/>
    <p:sldId id="339" r:id="rId75"/>
    <p:sldId id="340" r:id="rId76"/>
    <p:sldId id="341" r:id="rId77"/>
    <p:sldId id="305" r:id="rId78"/>
    <p:sldId id="306" r:id="rId79"/>
    <p:sldId id="307" r:id="rId80"/>
    <p:sldId id="308" r:id="rId81"/>
    <p:sldId id="343" r:id="rId82"/>
    <p:sldId id="344" r:id="rId83"/>
    <p:sldId id="355" r:id="rId84"/>
    <p:sldId id="345" r:id="rId85"/>
    <p:sldId id="346" r:id="rId86"/>
    <p:sldId id="347" r:id="rId87"/>
    <p:sldId id="348" r:id="rId88"/>
    <p:sldId id="349" r:id="rId89"/>
    <p:sldId id="350" r:id="rId90"/>
    <p:sldId id="361" r:id="rId91"/>
    <p:sldId id="359" r:id="rId92"/>
    <p:sldId id="360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417" r:id="rId101"/>
    <p:sldId id="369" r:id="rId102"/>
    <p:sldId id="416" r:id="rId103"/>
    <p:sldId id="370" r:id="rId104"/>
    <p:sldId id="371" r:id="rId105"/>
    <p:sldId id="372" r:id="rId106"/>
    <p:sldId id="418" r:id="rId107"/>
    <p:sldId id="419" r:id="rId108"/>
    <p:sldId id="420" r:id="rId109"/>
    <p:sldId id="421" r:id="rId110"/>
    <p:sldId id="373" r:id="rId111"/>
    <p:sldId id="375" r:id="rId112"/>
    <p:sldId id="374" r:id="rId113"/>
    <p:sldId id="422" r:id="rId114"/>
    <p:sldId id="423" r:id="rId115"/>
    <p:sldId id="424" r:id="rId116"/>
    <p:sldId id="376" r:id="rId117"/>
    <p:sldId id="377" r:id="rId118"/>
    <p:sldId id="379" r:id="rId119"/>
    <p:sldId id="380" r:id="rId120"/>
    <p:sldId id="381" r:id="rId121"/>
    <p:sldId id="382" r:id="rId122"/>
    <p:sldId id="383" r:id="rId123"/>
    <p:sldId id="384" r:id="rId124"/>
    <p:sldId id="385" r:id="rId125"/>
    <p:sldId id="425" r:id="rId126"/>
    <p:sldId id="427" r:id="rId127"/>
    <p:sldId id="428" r:id="rId128"/>
    <p:sldId id="429" r:id="rId129"/>
    <p:sldId id="388" r:id="rId130"/>
    <p:sldId id="431" r:id="rId131"/>
    <p:sldId id="401" r:id="rId132"/>
    <p:sldId id="402" r:id="rId133"/>
    <p:sldId id="430" r:id="rId1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4C80D0-C7DE-41BD-9588-77733666FB17}">
          <p14:sldIdLst>
            <p14:sldId id="256"/>
          </p14:sldIdLst>
        </p14:section>
        <p14:section name="Untitled Section" id="{EE191F8A-599D-47E8-8263-5C11FF86AEA1}">
          <p14:sldIdLst>
            <p14:sldId id="317"/>
            <p14:sldId id="258"/>
            <p14:sldId id="316"/>
            <p14:sldId id="315"/>
            <p14:sldId id="319"/>
            <p14:sldId id="311"/>
            <p14:sldId id="262"/>
            <p14:sldId id="261"/>
            <p14:sldId id="264"/>
            <p14:sldId id="265"/>
            <p14:sldId id="323"/>
            <p14:sldId id="267"/>
            <p14:sldId id="313"/>
            <p14:sldId id="318"/>
            <p14:sldId id="309"/>
            <p14:sldId id="310"/>
            <p14:sldId id="312"/>
            <p14:sldId id="314"/>
            <p14:sldId id="269"/>
            <p14:sldId id="271"/>
            <p14:sldId id="272"/>
            <p14:sldId id="325"/>
            <p14:sldId id="321"/>
            <p14:sldId id="320"/>
            <p14:sldId id="322"/>
            <p14:sldId id="273"/>
            <p14:sldId id="274"/>
            <p14:sldId id="275"/>
            <p14:sldId id="276"/>
            <p14:sldId id="277"/>
            <p14:sldId id="324"/>
            <p14:sldId id="278"/>
            <p14:sldId id="280"/>
            <p14:sldId id="329"/>
            <p14:sldId id="326"/>
            <p14:sldId id="327"/>
            <p14:sldId id="328"/>
            <p14:sldId id="282"/>
            <p14:sldId id="283"/>
            <p14:sldId id="284"/>
            <p14:sldId id="285"/>
            <p14:sldId id="304"/>
            <p14:sldId id="286"/>
            <p14:sldId id="287"/>
            <p14:sldId id="288"/>
            <p14:sldId id="330"/>
            <p14:sldId id="331"/>
            <p14:sldId id="332"/>
            <p14:sldId id="289"/>
            <p14:sldId id="291"/>
            <p14:sldId id="292"/>
            <p14:sldId id="333"/>
            <p14:sldId id="290"/>
            <p14:sldId id="295"/>
            <p14:sldId id="294"/>
            <p14:sldId id="337"/>
            <p14:sldId id="334"/>
            <p14:sldId id="335"/>
            <p14:sldId id="336"/>
            <p14:sldId id="293"/>
            <p14:sldId id="296"/>
            <p14:sldId id="297"/>
            <p14:sldId id="298"/>
            <p14:sldId id="299"/>
            <p14:sldId id="338"/>
            <p14:sldId id="300"/>
            <p14:sldId id="301"/>
            <p14:sldId id="302"/>
            <p14:sldId id="342"/>
            <p14:sldId id="339"/>
            <p14:sldId id="340"/>
            <p14:sldId id="341"/>
            <p14:sldId id="305"/>
            <p14:sldId id="306"/>
            <p14:sldId id="307"/>
            <p14:sldId id="308"/>
            <p14:sldId id="343"/>
            <p14:sldId id="344"/>
            <p14:sldId id="355"/>
            <p14:sldId id="345"/>
            <p14:sldId id="346"/>
            <p14:sldId id="347"/>
            <p14:sldId id="348"/>
            <p14:sldId id="349"/>
            <p14:sldId id="350"/>
            <p14:sldId id="361"/>
            <p14:sldId id="359"/>
            <p14:sldId id="360"/>
            <p14:sldId id="362"/>
            <p14:sldId id="363"/>
            <p14:sldId id="364"/>
            <p14:sldId id="365"/>
            <p14:sldId id="366"/>
            <p14:sldId id="367"/>
            <p14:sldId id="368"/>
            <p14:sldId id="417"/>
            <p14:sldId id="369"/>
            <p14:sldId id="416"/>
            <p14:sldId id="370"/>
            <p14:sldId id="371"/>
            <p14:sldId id="372"/>
            <p14:sldId id="418"/>
            <p14:sldId id="419"/>
            <p14:sldId id="420"/>
            <p14:sldId id="421"/>
            <p14:sldId id="373"/>
            <p14:sldId id="375"/>
            <p14:sldId id="374"/>
            <p14:sldId id="422"/>
            <p14:sldId id="423"/>
            <p14:sldId id="424"/>
            <p14:sldId id="376"/>
            <p14:sldId id="377"/>
            <p14:sldId id="379"/>
            <p14:sldId id="380"/>
            <p14:sldId id="381"/>
            <p14:sldId id="382"/>
            <p14:sldId id="383"/>
            <p14:sldId id="384"/>
            <p14:sldId id="385"/>
            <p14:sldId id="425"/>
            <p14:sldId id="427"/>
            <p14:sldId id="428"/>
            <p14:sldId id="429"/>
            <p14:sldId id="388"/>
            <p14:sldId id="431"/>
            <p14:sldId id="401"/>
            <p14:sldId id="402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82FFF-31FD-4F46-B4CE-A992817963F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A9FCC3E-4359-4C1E-A097-A86BAFA9004F}">
      <dgm:prSet phldrT="[Text]"/>
      <dgm:spPr/>
      <dgm:t>
        <a:bodyPr/>
        <a:lstStyle/>
        <a:p>
          <a:r>
            <a:rPr lang="en-US" dirty="0"/>
            <a:t>Black Codes</a:t>
          </a:r>
        </a:p>
      </dgm:t>
    </dgm:pt>
    <dgm:pt modelId="{33FAB3FA-313A-466B-A594-AF0A44582AF8}" type="parTrans" cxnId="{9E4EAADD-7ADF-4B06-88FD-A2D8B7B1C7A4}">
      <dgm:prSet/>
      <dgm:spPr/>
      <dgm:t>
        <a:bodyPr/>
        <a:lstStyle/>
        <a:p>
          <a:endParaRPr lang="en-US"/>
        </a:p>
      </dgm:t>
    </dgm:pt>
    <dgm:pt modelId="{B040D920-6D0B-4622-99E3-FA4D4BD0874F}" type="sibTrans" cxnId="{9E4EAADD-7ADF-4B06-88FD-A2D8B7B1C7A4}">
      <dgm:prSet/>
      <dgm:spPr/>
      <dgm:t>
        <a:bodyPr/>
        <a:lstStyle/>
        <a:p>
          <a:endParaRPr lang="en-US"/>
        </a:p>
      </dgm:t>
    </dgm:pt>
    <dgm:pt modelId="{D29A6A67-26B0-4842-8058-BD63F38784B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Jim Crow Laws</a:t>
          </a:r>
        </a:p>
      </dgm:t>
    </dgm:pt>
    <dgm:pt modelId="{1D1D3D6D-FDE0-4339-AEBB-775DB83707EC}" type="parTrans" cxnId="{208921A7-DF90-455A-8FA2-0C589079830B}">
      <dgm:prSet/>
      <dgm:spPr/>
      <dgm:t>
        <a:bodyPr/>
        <a:lstStyle/>
        <a:p>
          <a:endParaRPr lang="en-US"/>
        </a:p>
      </dgm:t>
    </dgm:pt>
    <dgm:pt modelId="{95DA71F7-CB11-43BC-B9FF-5010B87B5273}" type="sibTrans" cxnId="{208921A7-DF90-455A-8FA2-0C589079830B}">
      <dgm:prSet/>
      <dgm:spPr/>
      <dgm:t>
        <a:bodyPr/>
        <a:lstStyle/>
        <a:p>
          <a:endParaRPr lang="en-US"/>
        </a:p>
      </dgm:t>
    </dgm:pt>
    <dgm:pt modelId="{0B200217-A75C-499E-8AD7-ED57DF5FFFB8}" type="pres">
      <dgm:prSet presAssocID="{54282FFF-31FD-4F46-B4CE-A992817963F1}" presName="compositeShape" presStyleCnt="0">
        <dgm:presLayoutVars>
          <dgm:chMax val="7"/>
          <dgm:dir/>
          <dgm:resizeHandles val="exact"/>
        </dgm:presLayoutVars>
      </dgm:prSet>
      <dgm:spPr/>
    </dgm:pt>
    <dgm:pt modelId="{E45CB70E-726A-4E59-93D7-D436C20A98CE}" type="pres">
      <dgm:prSet presAssocID="{2A9FCC3E-4359-4C1E-A097-A86BAFA9004F}" presName="circ1" presStyleLbl="vennNode1" presStyleIdx="0" presStyleCnt="2"/>
      <dgm:spPr/>
    </dgm:pt>
    <dgm:pt modelId="{E80F1CC8-7717-4941-B7D2-FEB1399F77A9}" type="pres">
      <dgm:prSet presAssocID="{2A9FCC3E-4359-4C1E-A097-A86BAFA900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DF23DF-5827-4BEC-8602-89D1D737CCC5}" type="pres">
      <dgm:prSet presAssocID="{D29A6A67-26B0-4842-8058-BD63F38784B7}" presName="circ2" presStyleLbl="vennNode1" presStyleIdx="1" presStyleCnt="2"/>
      <dgm:spPr/>
    </dgm:pt>
    <dgm:pt modelId="{AB7AA13B-87DC-48F2-B48C-477D2A865CAE}" type="pres">
      <dgm:prSet presAssocID="{D29A6A67-26B0-4842-8058-BD63F38784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39F8909-E8A9-4983-A5FD-724BF9F57C92}" type="presOf" srcId="{54282FFF-31FD-4F46-B4CE-A992817963F1}" destId="{0B200217-A75C-499E-8AD7-ED57DF5FFFB8}" srcOrd="0" destOrd="0" presId="urn:microsoft.com/office/officeart/2005/8/layout/venn1"/>
    <dgm:cxn modelId="{142DC10B-BCF4-425A-A352-ACDDC7A8F256}" type="presOf" srcId="{2A9FCC3E-4359-4C1E-A097-A86BAFA9004F}" destId="{E80F1CC8-7717-4941-B7D2-FEB1399F77A9}" srcOrd="1" destOrd="0" presId="urn:microsoft.com/office/officeart/2005/8/layout/venn1"/>
    <dgm:cxn modelId="{208921A7-DF90-455A-8FA2-0C589079830B}" srcId="{54282FFF-31FD-4F46-B4CE-A992817963F1}" destId="{D29A6A67-26B0-4842-8058-BD63F38784B7}" srcOrd="1" destOrd="0" parTransId="{1D1D3D6D-FDE0-4339-AEBB-775DB83707EC}" sibTransId="{95DA71F7-CB11-43BC-B9FF-5010B87B5273}"/>
    <dgm:cxn modelId="{3317C6AD-1EF1-4B3E-AFAE-6E4FADAC6ED8}" type="presOf" srcId="{2A9FCC3E-4359-4C1E-A097-A86BAFA9004F}" destId="{E45CB70E-726A-4E59-93D7-D436C20A98CE}" srcOrd="0" destOrd="0" presId="urn:microsoft.com/office/officeart/2005/8/layout/venn1"/>
    <dgm:cxn modelId="{7CBF96C7-B284-4B46-97BF-18463CB0A6C7}" type="presOf" srcId="{D29A6A67-26B0-4842-8058-BD63F38784B7}" destId="{AB7AA13B-87DC-48F2-B48C-477D2A865CAE}" srcOrd="1" destOrd="0" presId="urn:microsoft.com/office/officeart/2005/8/layout/venn1"/>
    <dgm:cxn modelId="{65A2DBDC-FD3E-4CFE-B519-7A9504905329}" type="presOf" srcId="{D29A6A67-26B0-4842-8058-BD63F38784B7}" destId="{9CDF23DF-5827-4BEC-8602-89D1D737CCC5}" srcOrd="0" destOrd="0" presId="urn:microsoft.com/office/officeart/2005/8/layout/venn1"/>
    <dgm:cxn modelId="{9E4EAADD-7ADF-4B06-88FD-A2D8B7B1C7A4}" srcId="{54282FFF-31FD-4F46-B4CE-A992817963F1}" destId="{2A9FCC3E-4359-4C1E-A097-A86BAFA9004F}" srcOrd="0" destOrd="0" parTransId="{33FAB3FA-313A-466B-A594-AF0A44582AF8}" sibTransId="{B040D920-6D0B-4622-99E3-FA4D4BD0874F}"/>
    <dgm:cxn modelId="{91F44B71-225F-47E9-9641-57F82B7395F7}" type="presParOf" srcId="{0B200217-A75C-499E-8AD7-ED57DF5FFFB8}" destId="{E45CB70E-726A-4E59-93D7-D436C20A98CE}" srcOrd="0" destOrd="0" presId="urn:microsoft.com/office/officeart/2005/8/layout/venn1"/>
    <dgm:cxn modelId="{B83AB31B-71A3-4CB3-9FCB-67F8F9D9A457}" type="presParOf" srcId="{0B200217-A75C-499E-8AD7-ED57DF5FFFB8}" destId="{E80F1CC8-7717-4941-B7D2-FEB1399F77A9}" srcOrd="1" destOrd="0" presId="urn:microsoft.com/office/officeart/2005/8/layout/venn1"/>
    <dgm:cxn modelId="{2FE3BBDB-4D8F-4CA6-B79F-1AE6CD7099E8}" type="presParOf" srcId="{0B200217-A75C-499E-8AD7-ED57DF5FFFB8}" destId="{9CDF23DF-5827-4BEC-8602-89D1D737CCC5}" srcOrd="2" destOrd="0" presId="urn:microsoft.com/office/officeart/2005/8/layout/venn1"/>
    <dgm:cxn modelId="{997694BA-BC11-4C4B-8B63-E6887B668125}" type="presParOf" srcId="{0B200217-A75C-499E-8AD7-ED57DF5FFFB8}" destId="{AB7AA13B-87DC-48F2-B48C-477D2A865CA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0571C-0905-4661-B8FC-C2854C0E4D2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70940CE-4540-4968-A866-473B2028E39C}">
      <dgm:prSet phldrT="[Text]" custT="1"/>
      <dgm:spPr/>
      <dgm:t>
        <a:bodyPr/>
        <a:lstStyle/>
        <a:p>
          <a:r>
            <a:rPr lang="en-US" sz="2400" dirty="0"/>
            <a:t>- </a:t>
          </a:r>
          <a:r>
            <a:rPr lang="en-US" sz="1400" dirty="0"/>
            <a:t>Cooperated with whites</a:t>
          </a:r>
        </a:p>
        <a:p>
          <a:r>
            <a:rPr lang="en-US" sz="1400" dirty="0"/>
            <a:t>- Ended racial segregation in schools and public places</a:t>
          </a:r>
        </a:p>
        <a:p>
          <a:r>
            <a:rPr lang="en-US" sz="1400" dirty="0"/>
            <a:t>- Relied on non-violent protests, boycotts and lawsuits</a:t>
          </a:r>
        </a:p>
        <a:p>
          <a:endParaRPr lang="en-US" sz="1400" dirty="0"/>
        </a:p>
        <a:p>
          <a:r>
            <a:rPr lang="en-US" sz="1400" dirty="0"/>
            <a:t>(Civil Rights Groups: CORE, NAACP, Urban League, SCLC)</a:t>
          </a:r>
        </a:p>
        <a:p>
          <a:endParaRPr lang="en-US" sz="2600" dirty="0"/>
        </a:p>
      </dgm:t>
    </dgm:pt>
    <dgm:pt modelId="{3C6B986A-DCA2-4C4D-A326-7732743741C8}" type="parTrans" cxnId="{7058878E-0D48-4676-A733-77990564DC5B}">
      <dgm:prSet/>
      <dgm:spPr/>
      <dgm:t>
        <a:bodyPr/>
        <a:lstStyle/>
        <a:p>
          <a:endParaRPr lang="en-US"/>
        </a:p>
      </dgm:t>
    </dgm:pt>
    <dgm:pt modelId="{582A1EEA-751D-4F67-AF40-6332A89EC9A7}" type="sibTrans" cxnId="{7058878E-0D48-4676-A733-77990564DC5B}">
      <dgm:prSet/>
      <dgm:spPr/>
      <dgm:t>
        <a:bodyPr/>
        <a:lstStyle/>
        <a:p>
          <a:endParaRPr lang="en-US"/>
        </a:p>
      </dgm:t>
    </dgm:pt>
    <dgm:pt modelId="{954933C0-31F2-43CB-836B-B569875A526B}">
      <dgm:prSet phldrT="[Text]" custT="1"/>
      <dgm:spPr/>
      <dgm:t>
        <a:bodyPr/>
        <a:lstStyle/>
        <a:p>
          <a:r>
            <a:rPr lang="en-US" sz="1400" dirty="0"/>
            <a:t>- Relied on African Americans alone</a:t>
          </a:r>
        </a:p>
        <a:p>
          <a:r>
            <a:rPr lang="en-US" sz="1400" dirty="0"/>
            <a:t>- Created separated businesses for African Americans</a:t>
          </a:r>
        </a:p>
        <a:p>
          <a:r>
            <a:rPr lang="en-US" sz="1400" dirty="0"/>
            <a:t>- Willing to use violence if necessary</a:t>
          </a:r>
        </a:p>
        <a:p>
          <a:endParaRPr lang="en-US" sz="1400" dirty="0"/>
        </a:p>
        <a:p>
          <a:r>
            <a:rPr lang="en-US" sz="1400" dirty="0"/>
            <a:t>(Black Power Groups: Black Panthers, SNCC after 1967, Nation of Islam)</a:t>
          </a:r>
        </a:p>
      </dgm:t>
    </dgm:pt>
    <dgm:pt modelId="{C54B8443-69F9-4656-94C2-F074130CB54C}" type="parTrans" cxnId="{32B82C69-09A8-4C10-9270-1FB252526FCB}">
      <dgm:prSet/>
      <dgm:spPr/>
      <dgm:t>
        <a:bodyPr/>
        <a:lstStyle/>
        <a:p>
          <a:endParaRPr lang="en-US"/>
        </a:p>
      </dgm:t>
    </dgm:pt>
    <dgm:pt modelId="{8CE0EF90-B401-4F3D-8CA2-5809DD6BB74C}" type="sibTrans" cxnId="{32B82C69-09A8-4C10-9270-1FB252526FCB}">
      <dgm:prSet/>
      <dgm:spPr/>
      <dgm:t>
        <a:bodyPr/>
        <a:lstStyle/>
        <a:p>
          <a:endParaRPr lang="en-US"/>
        </a:p>
      </dgm:t>
    </dgm:pt>
    <dgm:pt modelId="{B8097F2C-D06F-41A4-898F-AC173E7628E0}" type="pres">
      <dgm:prSet presAssocID="{1060571C-0905-4661-B8FC-C2854C0E4D2C}" presName="compositeShape" presStyleCnt="0">
        <dgm:presLayoutVars>
          <dgm:chMax val="7"/>
          <dgm:dir/>
          <dgm:resizeHandles val="exact"/>
        </dgm:presLayoutVars>
      </dgm:prSet>
      <dgm:spPr/>
    </dgm:pt>
    <dgm:pt modelId="{979D83A2-0220-4C40-8906-78B3D5DDD3C0}" type="pres">
      <dgm:prSet presAssocID="{570940CE-4540-4968-A866-473B2028E39C}" presName="circ1" presStyleLbl="vennNode1" presStyleIdx="0" presStyleCnt="2" custLinFactNeighborX="450" custLinFactNeighborY="9459"/>
      <dgm:spPr/>
    </dgm:pt>
    <dgm:pt modelId="{97DF2DA5-9308-4007-A802-F682338F4F50}" type="pres">
      <dgm:prSet presAssocID="{570940CE-4540-4968-A866-473B2028E3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05D831-FF71-4AD1-A230-2BE57DA354B1}" type="pres">
      <dgm:prSet presAssocID="{954933C0-31F2-43CB-836B-B569875A526B}" presName="circ2" presStyleLbl="vennNode1" presStyleIdx="1" presStyleCnt="2" custLinFactNeighborX="450" custLinFactNeighborY="9459"/>
      <dgm:spPr/>
    </dgm:pt>
    <dgm:pt modelId="{9E5E1D4C-DCC6-4F96-981F-FFD6EFEA81C0}" type="pres">
      <dgm:prSet presAssocID="{954933C0-31F2-43CB-836B-B569875A52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D7ECA2A-3636-4EFE-990F-3656A09B327C}" type="presOf" srcId="{954933C0-31F2-43CB-836B-B569875A526B}" destId="{1205D831-FF71-4AD1-A230-2BE57DA354B1}" srcOrd="0" destOrd="0" presId="urn:microsoft.com/office/officeart/2005/8/layout/venn1"/>
    <dgm:cxn modelId="{FA373D31-26C3-4F84-84DF-38B9021475D3}" type="presOf" srcId="{570940CE-4540-4968-A866-473B2028E39C}" destId="{979D83A2-0220-4C40-8906-78B3D5DDD3C0}" srcOrd="0" destOrd="0" presId="urn:microsoft.com/office/officeart/2005/8/layout/venn1"/>
    <dgm:cxn modelId="{32B82C69-09A8-4C10-9270-1FB252526FCB}" srcId="{1060571C-0905-4661-B8FC-C2854C0E4D2C}" destId="{954933C0-31F2-43CB-836B-B569875A526B}" srcOrd="1" destOrd="0" parTransId="{C54B8443-69F9-4656-94C2-F074130CB54C}" sibTransId="{8CE0EF90-B401-4F3D-8CA2-5809DD6BB74C}"/>
    <dgm:cxn modelId="{7058878E-0D48-4676-A733-77990564DC5B}" srcId="{1060571C-0905-4661-B8FC-C2854C0E4D2C}" destId="{570940CE-4540-4968-A866-473B2028E39C}" srcOrd="0" destOrd="0" parTransId="{3C6B986A-DCA2-4C4D-A326-7732743741C8}" sibTransId="{582A1EEA-751D-4F67-AF40-6332A89EC9A7}"/>
    <dgm:cxn modelId="{6D8C0693-E4AA-4248-A50F-60A83B14E75F}" type="presOf" srcId="{570940CE-4540-4968-A866-473B2028E39C}" destId="{97DF2DA5-9308-4007-A802-F682338F4F50}" srcOrd="1" destOrd="0" presId="urn:microsoft.com/office/officeart/2005/8/layout/venn1"/>
    <dgm:cxn modelId="{BED10AAE-23C8-4F1C-8FC6-AA0D7634CD03}" type="presOf" srcId="{954933C0-31F2-43CB-836B-B569875A526B}" destId="{9E5E1D4C-DCC6-4F96-981F-FFD6EFEA81C0}" srcOrd="1" destOrd="0" presId="urn:microsoft.com/office/officeart/2005/8/layout/venn1"/>
    <dgm:cxn modelId="{41E1AACB-B7CE-4BAA-B50D-C438A50F5756}" type="presOf" srcId="{1060571C-0905-4661-B8FC-C2854C0E4D2C}" destId="{B8097F2C-D06F-41A4-898F-AC173E7628E0}" srcOrd="0" destOrd="0" presId="urn:microsoft.com/office/officeart/2005/8/layout/venn1"/>
    <dgm:cxn modelId="{C2F39300-B8FF-43CA-A915-70EBAAAFAEF1}" type="presParOf" srcId="{B8097F2C-D06F-41A4-898F-AC173E7628E0}" destId="{979D83A2-0220-4C40-8906-78B3D5DDD3C0}" srcOrd="0" destOrd="0" presId="urn:microsoft.com/office/officeart/2005/8/layout/venn1"/>
    <dgm:cxn modelId="{10A82920-9423-4A2D-8570-4047BBE4452F}" type="presParOf" srcId="{B8097F2C-D06F-41A4-898F-AC173E7628E0}" destId="{97DF2DA5-9308-4007-A802-F682338F4F50}" srcOrd="1" destOrd="0" presId="urn:microsoft.com/office/officeart/2005/8/layout/venn1"/>
    <dgm:cxn modelId="{ECDE51D0-B808-494D-839B-6ABC1F0B3B67}" type="presParOf" srcId="{B8097F2C-D06F-41A4-898F-AC173E7628E0}" destId="{1205D831-FF71-4AD1-A230-2BE57DA354B1}" srcOrd="2" destOrd="0" presId="urn:microsoft.com/office/officeart/2005/8/layout/venn1"/>
    <dgm:cxn modelId="{3D93A485-AF69-439C-A129-CBB1EA96AFBB}" type="presParOf" srcId="{B8097F2C-D06F-41A4-898F-AC173E7628E0}" destId="{9E5E1D4C-DCC6-4F96-981F-FFD6EFEA81C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CB70E-726A-4E59-93D7-D436C20A98CE}">
      <dsp:nvSpPr>
        <dsp:cNvPr id="0" name=""/>
        <dsp:cNvSpPr/>
      </dsp:nvSpPr>
      <dsp:spPr>
        <a:xfrm>
          <a:off x="90868" y="1220057"/>
          <a:ext cx="2241423" cy="224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Black Codes</a:t>
          </a:r>
        </a:p>
      </dsp:txBody>
      <dsp:txXfrm>
        <a:off x="403859" y="1484369"/>
        <a:ext cx="1292352" cy="1712799"/>
      </dsp:txXfrm>
    </dsp:sp>
    <dsp:sp modelId="{9CDF23DF-5827-4BEC-8602-89D1D737CCC5}">
      <dsp:nvSpPr>
        <dsp:cNvPr id="0" name=""/>
        <dsp:cNvSpPr/>
      </dsp:nvSpPr>
      <dsp:spPr>
        <a:xfrm>
          <a:off x="1706308" y="1220057"/>
          <a:ext cx="2241423" cy="224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Jim Crow Laws</a:t>
          </a:r>
        </a:p>
      </dsp:txBody>
      <dsp:txXfrm>
        <a:off x="2342388" y="1484369"/>
        <a:ext cx="1292352" cy="1712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D83A2-0220-4C40-8906-78B3D5DDD3C0}">
      <dsp:nvSpPr>
        <dsp:cNvPr id="0" name=""/>
        <dsp:cNvSpPr/>
      </dsp:nvSpPr>
      <dsp:spPr>
        <a:xfrm>
          <a:off x="152384" y="660384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- </a:t>
          </a:r>
          <a:r>
            <a:rPr lang="en-US" sz="1400" kern="1200" dirty="0"/>
            <a:t>Cooperated with whites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Ended racial segregation in schools and public places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Relied on non-violent protests, boycotts and lawsuits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(Civil Rights Groups: CORE, NAACP, Urban League, SCLC)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624824" y="1059345"/>
        <a:ext cx="1950720" cy="2585357"/>
      </dsp:txXfrm>
    </dsp:sp>
    <dsp:sp modelId="{1205D831-FF71-4AD1-A230-2BE57DA354B1}">
      <dsp:nvSpPr>
        <dsp:cNvPr id="0" name=""/>
        <dsp:cNvSpPr/>
      </dsp:nvSpPr>
      <dsp:spPr>
        <a:xfrm>
          <a:off x="2590784" y="660384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Relied on African Americans alone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Created separated businesses for African Americans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Willing to use violence if necessary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(Black Power Groups: Black Panthers, SNCC after 1967, Nation of Islam)</a:t>
          </a:r>
        </a:p>
      </dsp:txBody>
      <dsp:txXfrm>
        <a:off x="3550904" y="1059345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5F65038-2AD3-4078-92AF-9D04794100A2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4F3875A-E12E-4D4B-818D-0DF005069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2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5A1A913-64EC-4C61-8BA2-D3CE8620DBA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B59138D-C9CB-4E81-971E-2AA7F4C70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9138D-C9CB-4E81-971E-2AA7F4C70A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516C40CF-35F1-4BB3-81C7-1F00238D9C14}" type="slidenum">
              <a:rPr lang="en-US" sz="1200">
                <a:latin typeface="Times New Roman" pitchFamily="-65" charset="0"/>
              </a:rPr>
              <a:pPr/>
              <a:t>113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E772B354-23D3-4782-9282-3B6C416CCED4}" type="slidenum">
              <a:rPr lang="en-US" sz="1200">
                <a:latin typeface="Times New Roman" pitchFamily="-65" charset="0"/>
              </a:rPr>
              <a:pPr/>
              <a:t>114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4369ECF8-9883-4664-8CFE-81273F56B3DF}" type="slidenum">
              <a:rPr lang="en-US" sz="1200">
                <a:latin typeface="Times New Roman" pitchFamily="-65" charset="0"/>
              </a:rPr>
              <a:pPr/>
              <a:t>115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962E43A1-E39E-4D1B-9592-2A7CBC0625CB}" type="slidenum">
              <a:rPr lang="en-US" sz="1200">
                <a:latin typeface="Times New Roman" pitchFamily="-65" charset="0"/>
              </a:rPr>
              <a:pPr/>
              <a:t>116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2F0C3B03-B33A-44D8-9783-7D1E0F1CCD2C}" type="slidenum">
              <a:rPr lang="en-US" sz="1200">
                <a:latin typeface="Times New Roman" pitchFamily="-65" charset="0"/>
              </a:rPr>
              <a:pPr/>
              <a:t>118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3FF5499C-E4EB-4E16-A71E-48A4B88B017D}" type="slidenum">
              <a:rPr lang="en-US" sz="1200">
                <a:latin typeface="Times New Roman" pitchFamily="-65" charset="0"/>
              </a:rPr>
              <a:pPr/>
              <a:t>119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145FE5DE-0E87-423D-A031-F27D8D6900A4}" type="slidenum">
              <a:rPr lang="en-US" sz="1200">
                <a:latin typeface="Times New Roman" pitchFamily="-65" charset="0"/>
              </a:rPr>
              <a:pPr/>
              <a:t>120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FC8ADE8F-215A-42BD-BD19-587814FA820D}" type="slidenum">
              <a:rPr lang="en-US" sz="1200">
                <a:latin typeface="Times New Roman" pitchFamily="-65" charset="0"/>
              </a:rPr>
              <a:pPr/>
              <a:t>122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536B2D60-343B-477F-81A4-0F64C0B668B0}" type="slidenum">
              <a:rPr lang="en-US" sz="1200">
                <a:latin typeface="Times New Roman" pitchFamily="-65" charset="0"/>
              </a:rPr>
              <a:pPr/>
              <a:t>128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9138D-C9CB-4E81-971E-2AA7F4C70AE8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9138D-C9CB-4E81-971E-2AA7F4C70AE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9138D-C9CB-4E81-971E-2AA7F4C70AE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CEDB38EB-4E24-4F55-8AD1-1143AF1ADC5C}" type="slidenum">
              <a:rPr lang="en-US" sz="1200">
                <a:latin typeface="Times New Roman" pitchFamily="-65" charset="0"/>
              </a:rPr>
              <a:pPr/>
              <a:t>87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D09B4231-5266-4591-ABBB-B7F6A57383B8}" type="slidenum">
              <a:rPr lang="en-US" sz="1200">
                <a:latin typeface="Times New Roman" pitchFamily="-65" charset="0"/>
              </a:rPr>
              <a:pPr/>
              <a:t>91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BCEEDDBC-B32D-44B6-9661-408A11742366}" type="slidenum">
              <a:rPr lang="en-US" sz="1200">
                <a:latin typeface="Times New Roman" pitchFamily="-65" charset="0"/>
              </a:rPr>
              <a:pPr/>
              <a:t>92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C33E7C63-D094-4F88-BDB2-A2D8B8C0E3DF}" type="slidenum">
              <a:rPr lang="en-US" sz="1200">
                <a:latin typeface="Times New Roman" pitchFamily="-65" charset="0"/>
              </a:rPr>
              <a:pPr/>
              <a:t>94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7E4F264C-1083-4722-815B-6541B3A7F1C6}" type="slidenum">
              <a:rPr lang="en-US" sz="1200">
                <a:latin typeface="Times New Roman" pitchFamily="-65" charset="0"/>
              </a:rPr>
              <a:pPr/>
              <a:t>96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40094164" indent="-39610899"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83265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66529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44979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933057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fld id="{A928BE13-7F6B-4F8A-9247-DAD96FA0358E}" type="slidenum">
              <a:rPr lang="en-US" sz="1200">
                <a:latin typeface="Times New Roman" pitchFamily="-65" charset="0"/>
              </a:rPr>
              <a:pPr/>
              <a:t>100</a:t>
            </a:fld>
            <a:endParaRPr lang="en-US" sz="1200">
              <a:latin typeface="Times New Roman" pitchFamily="-65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415A-7D3D-4DEF-A0D1-73DFE27F80AD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5E3-0C49-4942-9766-7A191D3868A9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6E9-6896-413F-AF57-81123476C7E0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DB536-8F9A-48ED-BD51-3441BFEEF2B1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Prepared by: Colleen Gleason and Katie Sheridan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D12D0-DF84-4826-9078-35BDB1F1BA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310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E24-2EC8-4E1D-AC05-C11B3888B084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1B2D-F3E8-4232-A3D6-217191350C14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C51B64-7F09-40C1-8D64-6B35911C207E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C41D-B1E0-4637-87C5-4DCFAFB76626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E1A-8A2E-481F-9169-15B23A949205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0CD1-8026-4C13-87AC-040A218E36F2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C292-F253-4A6A-B1F5-06B81DFDD122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747862-2024-4668-9B6C-9F779A27F681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0BA0F4-939C-434A-9476-9A52826E23B6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Prepared by: Colleen Gleason and Katie Sheridan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409B31-256A-48AE-98FF-D0DC71F5B0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redirect?tag=bordcspan-20&amp;path=/tg/stores/static/-/borders/borders-boutiqu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3AuStymwe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FKT9uB3b8s" TargetMode="External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nacobb.typepad.com/.shared/image.html?/photos/uncategorized/september_11_2nd_plane_hitting_7.jpg" TargetMode="External"/><Relationship Id="rId5" Type="http://schemas.openxmlformats.org/officeDocument/2006/relationships/image" Target="../media/image104.jpeg"/><Relationship Id="rId4" Type="http://schemas.openxmlformats.org/officeDocument/2006/relationships/hyperlink" Target="http://ginacobb.typepad.com/.shared/image.html?/photos/uncategorized/september_11_burning.jpg" TargetMode="Externa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\\localhost\upload.wikimedia.org\wikipedia\commons\c\c7\Empire_State_Building_from_the_Top_of_the_Rock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ifferenttogether.files.wordpress.com/2012/06/chinese-exclusion-act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lcweb.loc.gov/exhibits/odyssey/archive/06/0602001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kdkZ4nCknRk/T0RBIW6lPNI/AAAAAAAACsc/4hIzIB4nAIA/s1600/5.jp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freeinfosociety.com/media.php?id=989" TargetMode="Externa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eaterAmericaMap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F4LQaWJRDg&amp;list=PLFA4FD484F65263C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SPECIALS/cold.war/episodes/0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EOC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 History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3581400" cy="457200"/>
          </a:xfrm>
        </p:spPr>
        <p:txBody>
          <a:bodyPr/>
          <a:lstStyle/>
          <a:p>
            <a:r>
              <a:rPr lang="en-US" sz="1050" dirty="0"/>
              <a:t>Prepared by: Colleen Gleason and Katie Sheridan - </a:t>
            </a:r>
            <a:r>
              <a:rPr lang="en-US" sz="1050" dirty="0" err="1"/>
              <a:t>Santaluces</a:t>
            </a:r>
            <a:r>
              <a:rPr lang="en-US" sz="1050" dirty="0"/>
              <a:t> High School - 2014</a:t>
            </a:r>
          </a:p>
          <a:p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were Black Codes?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Laws in the United States after the Civil War that limited civil rights and civil liberties of African Americans 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Jim Crow – legalizes segregation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Apartheid 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838450" cy="295198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Cold War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3581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Gulf of Tonkin </a:t>
            </a:r>
          </a:p>
          <a:p>
            <a:pPr eaLnBrk="1" hangingPunct="1"/>
            <a:r>
              <a:rPr lang="en-US" dirty="0"/>
              <a:t>Gave President Johnson the authority to wage war in Vietnam.</a:t>
            </a:r>
          </a:p>
          <a:p>
            <a:pPr eaLnBrk="1" hangingPunct="1"/>
            <a:r>
              <a:rPr lang="en-US" dirty="0"/>
              <a:t>Took war powers from Congress</a:t>
            </a:r>
          </a:p>
        </p:txBody>
      </p:sp>
      <p:pic>
        <p:nvPicPr>
          <p:cNvPr id="43012" name="Picture 5" descr="ton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419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581038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 - US involvement in Vietnam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1955- Eisenhower sends advisors</a:t>
            </a:r>
          </a:p>
          <a:p>
            <a:r>
              <a:rPr lang="en-US"/>
              <a:t>1961- Kennedy sends 100 special forces</a:t>
            </a:r>
          </a:p>
          <a:p>
            <a:r>
              <a:rPr lang="en-US"/>
              <a:t>1964- Gulf of Tonkin</a:t>
            </a:r>
          </a:p>
          <a:p>
            <a:r>
              <a:rPr lang="en-US"/>
              <a:t>1966- 190,000 American troops in Vietnam</a:t>
            </a:r>
          </a:p>
          <a:p>
            <a:r>
              <a:rPr lang="en-US"/>
              <a:t>1968- Tet Offensive</a:t>
            </a:r>
          </a:p>
        </p:txBody>
      </p:sp>
      <p:sp>
        <p:nvSpPr>
          <p:cNvPr id="4506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1969- US bombs Cambodia</a:t>
            </a:r>
          </a:p>
          <a:p>
            <a:r>
              <a:rPr lang="en-US"/>
              <a:t>1970- Nixon begins withdrawing troops</a:t>
            </a:r>
          </a:p>
          <a:p>
            <a:r>
              <a:rPr lang="en-US"/>
              <a:t>1973- All US troops are withdrawn</a:t>
            </a:r>
          </a:p>
          <a:p>
            <a:r>
              <a:rPr lang="en-US"/>
              <a:t>1974- South Vietnam falls to Communism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6381878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 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Vietnamization </a:t>
            </a:r>
          </a:p>
          <a:p>
            <a:pPr marL="0" indent="0">
              <a:buNone/>
            </a:pPr>
            <a:r>
              <a:rPr lang="en-US" dirty="0"/>
              <a:t>Withdrawing American troops and replacing with South Vietnamese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Détente  </a:t>
            </a:r>
          </a:p>
          <a:p>
            <a:pPr marL="0" indent="0">
              <a:buNone/>
            </a:pPr>
            <a:r>
              <a:rPr lang="en-US" dirty="0"/>
              <a:t>Easing of tensions</a:t>
            </a:r>
          </a:p>
          <a:p>
            <a:r>
              <a:rPr lang="en-US" dirty="0"/>
              <a:t>Began in 1971 with Nixon</a:t>
            </a:r>
          </a:p>
          <a:p>
            <a:r>
              <a:rPr lang="en-US" dirty="0"/>
              <a:t>SALT I and II</a:t>
            </a:r>
          </a:p>
          <a:p>
            <a:r>
              <a:rPr lang="en-US" dirty="0"/>
              <a:t>Doves – antiwar supporters </a:t>
            </a:r>
          </a:p>
          <a:p>
            <a:r>
              <a:rPr lang="en-US" dirty="0" err="1"/>
              <a:t>Gorbechev’s</a:t>
            </a:r>
            <a:r>
              <a:rPr lang="en-US" dirty="0"/>
              <a:t> </a:t>
            </a:r>
            <a:r>
              <a:rPr lang="en-US" b="1" i="1" dirty="0"/>
              <a:t>glasnost </a:t>
            </a:r>
            <a:r>
              <a:rPr lang="en-US" dirty="0"/>
              <a:t>– </a:t>
            </a:r>
            <a:r>
              <a:rPr lang="en-US" dirty="0" err="1"/>
              <a:t>openess</a:t>
            </a:r>
            <a:r>
              <a:rPr lang="en-US" dirty="0"/>
              <a:t>, free to criticize w/out fear </a:t>
            </a:r>
          </a:p>
          <a:p>
            <a:r>
              <a:rPr lang="en-US" dirty="0" err="1"/>
              <a:t>Gorbechev’s</a:t>
            </a:r>
            <a:r>
              <a:rPr lang="en-US" dirty="0"/>
              <a:t> </a:t>
            </a:r>
            <a:r>
              <a:rPr lang="en-US" b="1" i="1" dirty="0"/>
              <a:t>perestroika</a:t>
            </a:r>
            <a:r>
              <a:rPr lang="en-US" dirty="0"/>
              <a:t> – free enterprise </a:t>
            </a:r>
          </a:p>
        </p:txBody>
      </p:sp>
      <p:pic>
        <p:nvPicPr>
          <p:cNvPr id="46084" name="Content Placeholder 5" descr="detent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4563" y="1674813"/>
            <a:ext cx="3627437" cy="464978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8026487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20. Which of these conditions was an economic cause of the Cold War in Europe? </a:t>
            </a:r>
          </a:p>
          <a:p>
            <a:pPr marL="514350" indent="-514350">
              <a:buAutoNum type="alphaUcPeriod"/>
            </a:pPr>
            <a:r>
              <a:rPr lang="en-US" dirty="0"/>
              <a:t>Stalin resented the fact that western allies had delayed invasion of France during the war</a:t>
            </a:r>
          </a:p>
          <a:p>
            <a:pPr marL="514350" indent="-514350">
              <a:buAutoNum type="alphaUcPeriod"/>
            </a:pPr>
            <a:r>
              <a:rPr lang="en-US" dirty="0"/>
              <a:t>Truman failed to share the secrets of the atomic bomb at the Potsdam Conference</a:t>
            </a:r>
          </a:p>
          <a:p>
            <a:pPr marL="514350" indent="-514350">
              <a:buAutoNum type="alphaUcPeriod"/>
            </a:pPr>
            <a:r>
              <a:rPr lang="en-US" dirty="0"/>
              <a:t>The US had a capitalist system while the Soviets had a Communist system with central planning. </a:t>
            </a:r>
          </a:p>
          <a:p>
            <a:pPr marL="514350" indent="-514350">
              <a:buAutoNum type="alphaUcPeriod"/>
            </a:pPr>
            <a:r>
              <a:rPr lang="en-US" dirty="0"/>
              <a:t>Stalin felt the Soviet Union had the right to establish a sphere of influence in Eastern Europe.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42724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21. Which statement best summarizes the outcome of the Korean War?</a:t>
            </a:r>
          </a:p>
          <a:p>
            <a:pPr marL="514350" indent="-514350">
              <a:buAutoNum type="alphaUcPeriod"/>
            </a:pPr>
            <a:r>
              <a:rPr lang="en-US" dirty="0"/>
              <a:t>North Korea made minor gains in the South but lost territory in the North to China </a:t>
            </a:r>
          </a:p>
          <a:p>
            <a:pPr marL="514350" indent="-514350">
              <a:buAutoNum type="alphaUcPeriod"/>
            </a:pPr>
            <a:r>
              <a:rPr lang="en-US" dirty="0"/>
              <a:t>A majority of Northern Koreans fled southward causing a collapse of the Northern Korean government.  </a:t>
            </a:r>
          </a:p>
          <a:p>
            <a:pPr marL="514350" indent="-514350">
              <a:buAutoNum type="alphaUcPeriod"/>
            </a:pPr>
            <a:r>
              <a:rPr lang="en-US" dirty="0"/>
              <a:t>North and South Korea remained divided at the 38</a:t>
            </a:r>
            <a:r>
              <a:rPr lang="en-US" baseline="30000" dirty="0"/>
              <a:t>th</a:t>
            </a:r>
            <a:r>
              <a:rPr lang="en-US" dirty="0"/>
              <a:t> parallel, just as they had before the war. </a:t>
            </a:r>
          </a:p>
          <a:p>
            <a:pPr marL="514350" indent="-514350">
              <a:buAutoNum type="alphaUcPeriod"/>
            </a:pPr>
            <a:r>
              <a:rPr lang="en-US" dirty="0"/>
              <a:t>Korea was reunited under the coalition government consisting of both Northerners and Southerners.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646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22. Use the following: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National Aeronautics and Space Administration (NASA) was created.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National Defense Education Act was passed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Increased federal money was provided to improve schools, especially in math and science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More money was appropriated by the Congress for research and development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Which event sparked these changes?</a:t>
            </a:r>
          </a:p>
          <a:p>
            <a:pPr marL="514350" indent="-514350">
              <a:buAutoNum type="alphaUcPeriod"/>
            </a:pPr>
            <a:r>
              <a:rPr lang="en-US" dirty="0"/>
              <a:t>The Soviet Union launched its satellite, </a:t>
            </a:r>
            <a:r>
              <a:rPr lang="en-US" i="1" dirty="0"/>
              <a:t>Sputnik</a:t>
            </a:r>
            <a:r>
              <a:rPr lang="en-US" dirty="0"/>
              <a:t>. </a:t>
            </a:r>
          </a:p>
          <a:p>
            <a:pPr marL="514350" indent="-514350">
              <a:buAutoNum type="alphaUcPeriod"/>
            </a:pPr>
            <a:r>
              <a:rPr lang="en-US" dirty="0"/>
              <a:t>Mao Zedong led a successful Communist revolution in China. </a:t>
            </a:r>
          </a:p>
          <a:p>
            <a:pPr marL="514350" indent="-514350">
              <a:buAutoNum type="alphaUcPeriod"/>
            </a:pPr>
            <a:r>
              <a:rPr lang="en-US" dirty="0"/>
              <a:t>North Korea crossed the 38</a:t>
            </a:r>
            <a:r>
              <a:rPr lang="en-US" baseline="30000" dirty="0"/>
              <a:t>th</a:t>
            </a:r>
            <a:r>
              <a:rPr lang="en-US" dirty="0"/>
              <a:t> Parallel to invade South Korea.</a:t>
            </a:r>
          </a:p>
          <a:p>
            <a:pPr marL="514350" indent="-514350">
              <a:buAutoNum type="alphaUcPeriod"/>
            </a:pPr>
            <a:r>
              <a:rPr lang="en-US" dirty="0"/>
              <a:t>Senator Joseph McCarthy announced the discovery of “Reds” in the State Department.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646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23. What was an important consequence of the Cuban Missile Crisis?</a:t>
            </a:r>
          </a:p>
          <a:p>
            <a:pPr marL="514350" indent="-514350">
              <a:buAutoNum type="alphaUcPeriod"/>
            </a:pPr>
            <a:r>
              <a:rPr lang="en-US" dirty="0"/>
              <a:t>The Soviet Union secretly kept nuclear missiles in Cuba pointed at Florida. </a:t>
            </a:r>
          </a:p>
          <a:p>
            <a:pPr marL="514350" indent="-514350">
              <a:buAutoNum type="alphaUcPeriod"/>
            </a:pPr>
            <a:r>
              <a:rPr lang="en-US" dirty="0"/>
              <a:t>United States kept missiles in Turkey and Greece pointed at the Soviet Union.</a:t>
            </a:r>
          </a:p>
          <a:p>
            <a:pPr marL="514350" indent="-514350">
              <a:buAutoNum type="alphaUcPeriod"/>
            </a:pPr>
            <a:r>
              <a:rPr lang="en-US" dirty="0"/>
              <a:t>Fidel Castro was removed from power in Cuba and all nuclear weapons were taken out of Cuba.</a:t>
            </a:r>
          </a:p>
          <a:p>
            <a:pPr marL="514350" indent="-514350">
              <a:buAutoNum type="alphaUcPeriod"/>
            </a:pPr>
            <a:r>
              <a:rPr lang="en-US" dirty="0"/>
              <a:t>Soviet and American leaders established an emergency “hot line” and negotiated a partial test ban treaty.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646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62000"/>
          </a:xfrm>
        </p:spPr>
        <p:txBody>
          <a:bodyPr/>
          <a:lstStyle/>
          <a:p>
            <a:r>
              <a:rPr lang="en-US" dirty="0"/>
              <a:t>Post War American Society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733800" cy="4267200"/>
          </a:xfrm>
        </p:spPr>
        <p:txBody>
          <a:bodyPr/>
          <a:lstStyle/>
          <a:p>
            <a:r>
              <a:rPr lang="en-US"/>
              <a:t>Huge surge in baby births between 1946-1960s</a:t>
            </a:r>
          </a:p>
          <a:p>
            <a:r>
              <a:rPr lang="en-US"/>
              <a:t>Need for more schools</a:t>
            </a:r>
          </a:p>
          <a:p>
            <a:r>
              <a:rPr lang="en-US"/>
              <a:t>Set consumer trends</a:t>
            </a:r>
          </a:p>
          <a:p>
            <a:r>
              <a:rPr lang="en-US"/>
              <a:t>Social Security problems beginning in 2011</a:t>
            </a:r>
          </a:p>
        </p:txBody>
      </p:sp>
      <p:pic>
        <p:nvPicPr>
          <p:cNvPr id="47108" name="Picture 3" descr="baby boom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0863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8544227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War American Society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Suburbs / Highway System</a:t>
            </a:r>
          </a:p>
          <a:p>
            <a:r>
              <a:rPr lang="en-US" dirty="0"/>
              <a:t>Eisenhower signed the Federal Aid Highway Act in 1956</a:t>
            </a:r>
          </a:p>
          <a:p>
            <a:r>
              <a:rPr lang="en-US" dirty="0"/>
              <a:t>Shaped America into a world economic superpower and highly industrialized country</a:t>
            </a:r>
          </a:p>
          <a:p>
            <a:r>
              <a:rPr lang="en-US" dirty="0"/>
              <a:t>Suburbs, areas outside of cities, grow.  Residential communities, single family homes. </a:t>
            </a:r>
          </a:p>
        </p:txBody>
      </p:sp>
      <p:pic>
        <p:nvPicPr>
          <p:cNvPr id="49156" name="Content Placeholder 4" descr="interstate highways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8313" y="1905000"/>
            <a:ext cx="4587875" cy="2971800"/>
          </a:xfrm>
        </p:spPr>
      </p:pic>
      <p:sp>
        <p:nvSpPr>
          <p:cNvPr id="6" name="16-Point Star 5"/>
          <p:cNvSpPr/>
          <p:nvPr/>
        </p:nvSpPr>
        <p:spPr bwMode="auto">
          <a:xfrm>
            <a:off x="4114800" y="4572000"/>
            <a:ext cx="3276600" cy="1981200"/>
          </a:xfrm>
          <a:prstGeom prst="star16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4572000" y="5181600"/>
            <a:ext cx="2514600" cy="70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r>
              <a:rPr lang="en-US" sz="2000">
                <a:solidFill>
                  <a:srgbClr val="FFFFFF"/>
                </a:solidFill>
              </a:rPr>
              <a:t>America’s greatest</a:t>
            </a:r>
          </a:p>
          <a:p>
            <a:r>
              <a:rPr lang="en-US" sz="2000">
                <a:solidFill>
                  <a:srgbClr val="FFFFFF"/>
                </a:solidFill>
              </a:rPr>
              <a:t>public works project!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8371282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War American Society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 Bills</a:t>
            </a:r>
          </a:p>
          <a:p>
            <a:r>
              <a:rPr lang="en-US" dirty="0"/>
              <a:t>Low income mortgages</a:t>
            </a:r>
          </a:p>
          <a:p>
            <a:r>
              <a:rPr lang="en-US" dirty="0"/>
              <a:t>Low interest loans to start a business or farm</a:t>
            </a:r>
          </a:p>
          <a:p>
            <a:r>
              <a:rPr lang="en-US" dirty="0"/>
              <a:t>Tuition and living expenses </a:t>
            </a:r>
          </a:p>
          <a:p>
            <a:pPr>
              <a:buFont typeface="Wingdings" pitchFamily="-65" charset="2"/>
              <a:buNone/>
            </a:pPr>
            <a:r>
              <a:rPr lang="en-US" dirty="0"/>
              <a:t>   payments </a:t>
            </a:r>
          </a:p>
          <a:p>
            <a:r>
              <a:rPr lang="en-US" dirty="0"/>
              <a:t>Suburbs grow as a result</a:t>
            </a:r>
          </a:p>
        </p:txBody>
      </p:sp>
      <p:pic>
        <p:nvPicPr>
          <p:cNvPr id="48132" name="Content Placeholder 4" descr="gi-bil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175" y="1828800"/>
            <a:ext cx="2698750" cy="4038600"/>
          </a:xfrm>
        </p:spPr>
      </p:pic>
      <p:sp>
        <p:nvSpPr>
          <p:cNvPr id="48133" name="Explosion 2 5"/>
          <p:cNvSpPr>
            <a:spLocks noChangeArrowheads="1"/>
          </p:cNvSpPr>
          <p:nvPr/>
        </p:nvSpPr>
        <p:spPr bwMode="auto">
          <a:xfrm>
            <a:off x="2819400" y="4495800"/>
            <a:ext cx="45720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3886200" y="5410200"/>
            <a:ext cx="2405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r>
              <a:rPr lang="en-US" sz="1800"/>
              <a:t>2.2 million veterans</a:t>
            </a:r>
          </a:p>
          <a:p>
            <a:r>
              <a:rPr lang="en-US" sz="1800"/>
              <a:t>took advantage of the</a:t>
            </a:r>
          </a:p>
          <a:p>
            <a:r>
              <a:rPr lang="en-US" sz="1800"/>
              <a:t>educational benefits!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27532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736848" cy="47213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was sharecropping?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system in which a farmer tended a portion of a planter’s land in return for a share of the sale of crops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Kept many southern whites and blacks in debt</a:t>
            </a:r>
          </a:p>
        </p:txBody>
      </p:sp>
      <p:pic>
        <p:nvPicPr>
          <p:cNvPr id="2050" name="Picture 2" descr="78359-004-3AF75A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257675" cy="42862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24. President Franklin Roosevelt signed the Servicemen’s Readjustment Act of 1944, better known as the “GI Bill”.  What important benefits did this law provide to veterans returning from WWII?</a:t>
            </a:r>
          </a:p>
          <a:p>
            <a:pPr marL="514350" indent="-514350">
              <a:buAutoNum type="alphaUcPeriod"/>
            </a:pPr>
            <a:r>
              <a:rPr lang="en-US" dirty="0"/>
              <a:t>Free medical care and a special retirement plan. </a:t>
            </a:r>
          </a:p>
          <a:p>
            <a:pPr marL="514350" indent="-514350">
              <a:buAutoNum type="alphaUcPeriod"/>
            </a:pPr>
            <a:r>
              <a:rPr lang="en-US" dirty="0"/>
              <a:t>Low interest housing loans and a bonus payment after five years. </a:t>
            </a:r>
          </a:p>
          <a:p>
            <a:pPr marL="514350" indent="-514350">
              <a:buAutoNum type="alphaUcPeriod"/>
            </a:pPr>
            <a:r>
              <a:rPr lang="en-US" dirty="0"/>
              <a:t>Low interest housing loans and payment towards high school, vocational school, or higher education. </a:t>
            </a:r>
          </a:p>
          <a:p>
            <a:pPr marL="514350" indent="-514350">
              <a:buAutoNum type="alphaUcPeriod"/>
            </a:pPr>
            <a:r>
              <a:rPr lang="en-US" dirty="0"/>
              <a:t>The promise of a guaranteed jobs and payments towards high school, vocational school, and higher education.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7075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25. What was an important cause of American prosperity during the post- WWII period?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Most American married couples postponed having children in order to work longer. </a:t>
            </a:r>
          </a:p>
          <a:p>
            <a:pPr marL="514350" indent="-514350">
              <a:buAutoNum type="alphaUcPeriod"/>
            </a:pPr>
            <a:r>
              <a:rPr lang="en-US" dirty="0"/>
              <a:t>American producers faced less competition because of destruction in Europe and Asia.</a:t>
            </a:r>
          </a:p>
          <a:p>
            <a:pPr marL="514350" indent="-514350">
              <a:buAutoNum type="alphaUcPeriod"/>
            </a:pPr>
            <a:r>
              <a:rPr lang="en-US" dirty="0"/>
              <a:t>Women remained in the workforce after the war in order to increase American production.</a:t>
            </a:r>
          </a:p>
          <a:p>
            <a:pPr marL="514350" indent="-514350">
              <a:buAutoNum type="alphaUcPeriod"/>
            </a:pPr>
            <a:r>
              <a:rPr lang="en-US" dirty="0"/>
              <a:t>The elimination of poverty through federal programs increased demand and stimulated production.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0160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26. What was an important impact of the Federal Highway Act in 1956?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State control of immigration routes had increased </a:t>
            </a:r>
          </a:p>
          <a:p>
            <a:pPr marL="514350" indent="-514350">
              <a:buAutoNum type="alphaUcPeriod"/>
            </a:pPr>
            <a:r>
              <a:rPr lang="en-US" dirty="0"/>
              <a:t>Travel and trade between states became easier and faster than before. </a:t>
            </a:r>
          </a:p>
          <a:p>
            <a:pPr marL="514350" indent="-514350">
              <a:buAutoNum type="alphaUcPeriod"/>
            </a:pPr>
            <a:r>
              <a:rPr lang="en-US" dirty="0"/>
              <a:t>Towns bypassed by the interstate system generally grew just as fast as those on interstate highways.</a:t>
            </a:r>
          </a:p>
          <a:p>
            <a:pPr marL="514350" indent="-514350">
              <a:buAutoNum type="alphaUcPeriod"/>
            </a:pPr>
            <a:r>
              <a:rPr lang="en-US" dirty="0"/>
              <a:t>Increased traffic made it more difficult for the armed forces to move troops around the country.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4877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Civil Rights / Social Movements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36576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What were the main </a:t>
            </a:r>
            <a:br>
              <a:rPr lang="en-US" dirty="0"/>
            </a:br>
            <a:r>
              <a:rPr lang="en-US" dirty="0"/>
              <a:t>objectives of NOW? </a:t>
            </a:r>
          </a:p>
          <a:p>
            <a:pPr eaLnBrk="1" hangingPunct="1"/>
            <a:r>
              <a:rPr lang="en-US" dirty="0"/>
              <a:t>Equal job opportunity</a:t>
            </a:r>
          </a:p>
          <a:p>
            <a:pPr eaLnBrk="1" hangingPunct="1"/>
            <a:r>
              <a:rPr lang="en-US" dirty="0"/>
              <a:t>End of gender discrimination</a:t>
            </a:r>
          </a:p>
          <a:p>
            <a:pPr eaLnBrk="1" hangingPunct="1"/>
            <a:r>
              <a:rPr lang="en-US" dirty="0"/>
              <a:t>Legalization of abortion</a:t>
            </a:r>
          </a:p>
        </p:txBody>
      </p:sp>
      <p:pic>
        <p:nvPicPr>
          <p:cNvPr id="50180" name="Picture 5" descr="Rubin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46482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7611433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Civil Rights / Social Movements</a:t>
            </a:r>
            <a:endParaRPr lang="en-US" i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What is </a:t>
            </a:r>
            <a:r>
              <a:rPr lang="en-US" u="sng" dirty="0"/>
              <a:t>Roe v. Wade</a:t>
            </a:r>
          </a:p>
          <a:p>
            <a:pPr eaLnBrk="1" hangingPunct="1"/>
            <a:r>
              <a:rPr lang="en-US" dirty="0"/>
              <a:t>Limited the States’ abortion laws.</a:t>
            </a:r>
          </a:p>
        </p:txBody>
      </p:sp>
      <p:pic>
        <p:nvPicPr>
          <p:cNvPr id="52228" name="Picture 5" descr="st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86050"/>
            <a:ext cx="34671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7239000" y="1371600"/>
            <a:ext cx="962025" cy="9144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47965838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5937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Civil Rights / Social Movements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700" dirty="0"/>
              <a:t>Betty Friedan’s Feminine Mystique</a:t>
            </a:r>
          </a:p>
          <a:p>
            <a:pPr eaLnBrk="1" hangingPunct="1"/>
            <a:r>
              <a:rPr lang="en-US" sz="2700" dirty="0"/>
              <a:t>Women are equal to men in their ability to do all kinds of jobs.</a:t>
            </a:r>
          </a:p>
        </p:txBody>
      </p:sp>
      <p:pic>
        <p:nvPicPr>
          <p:cNvPr id="55300" name="Picture 9" descr="Feminine Mystiqu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441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4" name="AutoShape 10"/>
          <p:cNvSpPr>
            <a:spLocks noChangeArrowheads="1"/>
          </p:cNvSpPr>
          <p:nvPr/>
        </p:nvSpPr>
        <p:spPr bwMode="auto">
          <a:xfrm>
            <a:off x="7772400" y="1143000"/>
            <a:ext cx="962025" cy="9144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611012190"/>
      </p:ext>
    </p:extLst>
  </p:cSld>
  <p:clrMapOvr>
    <a:masterClrMapping/>
  </p:clrMapOvr>
  <p:transition>
    <p:wipe dir="d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Civil Rights / Social Movements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848600" cy="2286000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None/>
            </a:pPr>
            <a:r>
              <a:rPr lang="en-US" sz="2800" dirty="0"/>
              <a:t>What was President Johnson’s “Great Society” </a:t>
            </a:r>
          </a:p>
          <a:p>
            <a:pPr eaLnBrk="1" hangingPunct="1"/>
            <a:r>
              <a:rPr lang="en-US" sz="2800" dirty="0"/>
              <a:t>Domestic programs to eliminate poverty and social injustice (ex. Head Start program)</a:t>
            </a:r>
          </a:p>
          <a:p>
            <a:pPr eaLnBrk="1" hangingPunct="1"/>
            <a:r>
              <a:rPr lang="en-US" sz="2800" dirty="0"/>
              <a:t>Addressed education, medical care, urban problems and transportation</a:t>
            </a:r>
          </a:p>
          <a:p>
            <a:pPr eaLnBrk="1" hangingPunct="1"/>
            <a:r>
              <a:rPr lang="en-US" sz="2800" dirty="0"/>
              <a:t>Under funded due to 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800" dirty="0"/>
              <a:t>    the Vietnam War</a:t>
            </a:r>
          </a:p>
          <a:p>
            <a:pPr eaLnBrk="1" hangingPunct="1">
              <a:buFont typeface="Wingdings" pitchFamily="-65" charset="2"/>
              <a:buNone/>
            </a:pPr>
            <a:endParaRPr lang="en-US" sz="2800" dirty="0"/>
          </a:p>
          <a:p>
            <a:pPr eaLnBrk="1" hangingPunct="1">
              <a:buFont typeface="Wingdings" pitchFamily="-65" charset="2"/>
              <a:buNone/>
            </a:pPr>
            <a:r>
              <a:rPr lang="en-US" sz="2800" dirty="0">
                <a:hlinkClick r:id="rId3"/>
              </a:rPr>
              <a:t>Speech video</a:t>
            </a:r>
            <a:endParaRPr lang="en-US" sz="2800" dirty="0"/>
          </a:p>
        </p:txBody>
      </p:sp>
      <p:sp>
        <p:nvSpPr>
          <p:cNvPr id="57348" name="Horizontal Scroll 4"/>
          <p:cNvSpPr>
            <a:spLocks noChangeArrowheads="1"/>
          </p:cNvSpPr>
          <p:nvPr/>
        </p:nvSpPr>
        <p:spPr bwMode="auto">
          <a:xfrm>
            <a:off x="609600" y="4038600"/>
            <a:ext cx="2971800" cy="2286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914400" y="4434681"/>
            <a:ext cx="266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/>
            <a:r>
              <a:rPr lang="en-US" sz="1600" dirty="0"/>
              <a:t>Similar to TR’s Square Deal in </a:t>
            </a:r>
          </a:p>
          <a:p>
            <a:pPr algn="ctr"/>
            <a:r>
              <a:rPr lang="en-US" sz="1600" dirty="0"/>
              <a:t>that both attempted to address</a:t>
            </a:r>
          </a:p>
          <a:p>
            <a:pPr algn="ctr"/>
            <a:r>
              <a:rPr lang="en-US" sz="1600" dirty="0"/>
              <a:t>the needs of society and </a:t>
            </a:r>
          </a:p>
          <a:p>
            <a:pPr algn="ctr"/>
            <a:r>
              <a:rPr lang="en-US" sz="1600" dirty="0"/>
              <a:t>problems of cities</a:t>
            </a:r>
          </a:p>
        </p:txBody>
      </p:sp>
      <p:pic>
        <p:nvPicPr>
          <p:cNvPr id="57350" name="Picture 6" descr="johns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338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065902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Civil Rights / Social Movements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Civil Rights Act of 1964</a:t>
            </a:r>
          </a:p>
          <a:p>
            <a:r>
              <a:rPr lang="en-US" dirty="0"/>
              <a:t>Outlawed discrimination</a:t>
            </a:r>
          </a:p>
          <a:p>
            <a:r>
              <a:rPr lang="en-US" dirty="0"/>
              <a:t>Ended segregation in the workplace</a:t>
            </a:r>
          </a:p>
          <a:p>
            <a:r>
              <a:rPr lang="en-US" dirty="0"/>
              <a:t>Signed by Johnson on 1964</a:t>
            </a:r>
          </a:p>
        </p:txBody>
      </p:sp>
      <p:pic>
        <p:nvPicPr>
          <p:cNvPr id="59396" name="Content Placeholder 4" descr="johnson civil rights act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50" y="1828800"/>
            <a:ext cx="3581400" cy="4038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966983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/>
          <a:lstStyle/>
          <a:p>
            <a:r>
              <a:rPr lang="en-US" sz="3600" dirty="0"/>
              <a:t>Civil Rights / Social Movements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Voting Rights Act of 1965</a:t>
            </a:r>
          </a:p>
          <a:p>
            <a:pPr eaLnBrk="1" hangingPunct="1"/>
            <a:r>
              <a:rPr lang="en-US" dirty="0"/>
              <a:t>Increased the participation of African Americans in all levels of political system.</a:t>
            </a:r>
          </a:p>
        </p:txBody>
      </p:sp>
      <p:pic>
        <p:nvPicPr>
          <p:cNvPr id="60420" name="Picture 5" descr="votingra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4805260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/>
          <a:lstStyle/>
          <a:p>
            <a:r>
              <a:rPr lang="en-US" sz="3600" dirty="0"/>
              <a:t>Civil Rights / Social Movements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What were the Freedom Rides </a:t>
            </a:r>
          </a:p>
          <a:p>
            <a:pPr eaLnBrk="1" hangingPunct="1"/>
            <a:r>
              <a:rPr lang="en-US" sz="2800" dirty="0"/>
              <a:t>Whites and African Americans rode buses to the South to bring attention to the South’s refusal to integrate.</a:t>
            </a:r>
          </a:p>
        </p:txBody>
      </p:sp>
      <p:pic>
        <p:nvPicPr>
          <p:cNvPr id="62468" name="Picture 5" descr="bus_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07080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96196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Homestead Act </a:t>
            </a:r>
          </a:p>
          <a:p>
            <a:pPr lvl="1"/>
            <a:r>
              <a:rPr lang="en-US" dirty="0"/>
              <a:t>Offered 160 Acres of land after farming five years</a:t>
            </a:r>
          </a:p>
          <a:p>
            <a:pPr lvl="1"/>
            <a:r>
              <a:rPr lang="en-US" dirty="0"/>
              <a:t>Encouraged westward settlement </a:t>
            </a:r>
          </a:p>
          <a:p>
            <a:r>
              <a:rPr lang="en-US" dirty="0"/>
              <a:t>Reservation System</a:t>
            </a:r>
          </a:p>
          <a:p>
            <a:pPr lvl="1"/>
            <a:r>
              <a:rPr lang="en-US" dirty="0"/>
              <a:t>Forced natives onto Reservations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574345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Civil Rights / Social Movements</a:t>
            </a:r>
            <a:endParaRPr lang="en-US" dirty="0"/>
          </a:p>
        </p:txBody>
      </p:sp>
      <p:sp>
        <p:nvSpPr>
          <p:cNvPr id="64515" name="Content Placeholder 4"/>
          <p:cNvSpPr>
            <a:spLocks noGrp="1"/>
          </p:cNvSpPr>
          <p:nvPr>
            <p:ph sz="half" idx="2"/>
          </p:nvPr>
        </p:nvSpPr>
        <p:spPr>
          <a:xfrm>
            <a:off x="301752" y="1524000"/>
            <a:ext cx="4041648" cy="4765787"/>
          </a:xfrm>
        </p:spPr>
        <p:txBody>
          <a:bodyPr/>
          <a:lstStyle/>
          <a:p>
            <a:pPr eaLnBrk="1" hangingPunct="1"/>
            <a:r>
              <a:rPr lang="en-US" sz="2800" b="1" dirty="0"/>
              <a:t>Rosa Parks </a:t>
            </a:r>
          </a:p>
          <a:p>
            <a:pPr eaLnBrk="1" hangingPunct="1"/>
            <a:r>
              <a:rPr lang="en-US" sz="2800" dirty="0"/>
              <a:t>Began Montgomery, Alabama bus boycott by refusing to give up her seat on the bus.  </a:t>
            </a:r>
          </a:p>
          <a:p>
            <a:pPr eaLnBrk="1" hangingPunct="1"/>
            <a:r>
              <a:rPr lang="en-US" sz="2800" dirty="0"/>
              <a:t>Enter Martin Luther King, Jr. as a Civil Rights leader. </a:t>
            </a:r>
          </a:p>
          <a:p>
            <a:endParaRPr lang="en-US" dirty="0"/>
          </a:p>
        </p:txBody>
      </p:sp>
      <p:pic>
        <p:nvPicPr>
          <p:cNvPr id="16386" name="Picture 2" descr="http://media.npr.org/news/images/2005/oct/25/corbis/rosa_parks1956_200-debae3e82bb7e53e422392629f96fa7171267c41-s6-c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699531" cy="3551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6003784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Civil Rights / Social Movements</a:t>
            </a:r>
          </a:p>
        </p:txBody>
      </p:sp>
      <p:sp>
        <p:nvSpPr>
          <p:cNvPr id="665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65" charset="2"/>
              <a:buNone/>
            </a:pPr>
            <a:r>
              <a:rPr lang="en-US" i="1" dirty="0"/>
              <a:t>Brown v. Board of Education </a:t>
            </a:r>
          </a:p>
          <a:p>
            <a:r>
              <a:rPr lang="en-US" dirty="0"/>
              <a:t>Overturned</a:t>
            </a:r>
            <a:r>
              <a:rPr lang="en-US" i="1" dirty="0"/>
              <a:t> </a:t>
            </a:r>
            <a:r>
              <a:rPr lang="en-US" i="1" dirty="0" err="1"/>
              <a:t>Plessy</a:t>
            </a:r>
            <a:r>
              <a:rPr lang="en-US" i="1" dirty="0"/>
              <a:t> v Ferguson </a:t>
            </a:r>
            <a:r>
              <a:rPr lang="en-US" dirty="0"/>
              <a:t>idea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dirty="0"/>
              <a:t>of separate but Equal</a:t>
            </a:r>
          </a:p>
          <a:p>
            <a:r>
              <a:rPr lang="en-US" dirty="0"/>
              <a:t>Little Rock Nine </a:t>
            </a:r>
          </a:p>
        </p:txBody>
      </p:sp>
      <p:pic>
        <p:nvPicPr>
          <p:cNvPr id="66564" name="Picture 3" descr="BrownVBo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5600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little rock n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67000"/>
            <a:ext cx="2800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7195163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9596"/>
            <a:ext cx="8153400" cy="771525"/>
          </a:xfrm>
        </p:spPr>
        <p:txBody>
          <a:bodyPr>
            <a:normAutofit/>
          </a:bodyPr>
          <a:lstStyle/>
          <a:p>
            <a:r>
              <a:rPr lang="en-US" sz="4000" dirty="0"/>
              <a:t>Civil Rights / Social Movement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3733800" cy="3733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Black Panthers</a:t>
            </a:r>
          </a:p>
          <a:p>
            <a:r>
              <a:rPr lang="en-US" sz="2800" dirty="0"/>
              <a:t>Malcolm X</a:t>
            </a:r>
          </a:p>
          <a:p>
            <a:r>
              <a:rPr lang="en-US" sz="2800" dirty="0"/>
              <a:t>Start in CA</a:t>
            </a:r>
          </a:p>
          <a:p>
            <a:r>
              <a:rPr lang="en-US" sz="2800" dirty="0"/>
              <a:t>Protect black resident from police violence </a:t>
            </a:r>
          </a:p>
          <a:p>
            <a:r>
              <a:rPr lang="en-US" sz="2800" dirty="0"/>
              <a:t>Armed African Americans </a:t>
            </a:r>
          </a:p>
          <a:p>
            <a:r>
              <a:rPr lang="en-US" sz="2800" dirty="0"/>
              <a:t>Became face of black power movement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7617041" y="1008355"/>
            <a:ext cx="962025" cy="9144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10" name="Picture 2" descr="http://libcom.org/files/images/history/panther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95" y="2362200"/>
            <a:ext cx="4560455" cy="3009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5012127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340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27. Demonstrators attending the March on Washington are shown in this photograph.  What was the main purpose of this event?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To demand an end to racial discrimination by federal contractors.</a:t>
            </a:r>
          </a:p>
          <a:p>
            <a:pPr marL="514350" indent="-514350">
              <a:buAutoNum type="alphaUcPeriod"/>
            </a:pPr>
            <a:r>
              <a:rPr lang="en-US" dirty="0"/>
              <a:t>To demand that Congress pass Kennedy’s Civil Rights Bill</a:t>
            </a:r>
          </a:p>
          <a:p>
            <a:pPr marL="514350" indent="-514350">
              <a:buAutoNum type="alphaUcPeriod"/>
            </a:pPr>
            <a:r>
              <a:rPr lang="en-US" dirty="0"/>
              <a:t>To demand enforcement of the Supreme Court’s decision to desegregate schools. </a:t>
            </a:r>
          </a:p>
          <a:p>
            <a:pPr marL="514350" indent="-514350">
              <a:buAutoNum type="alphaUcPeriod"/>
            </a:pPr>
            <a:r>
              <a:rPr lang="en-US" dirty="0"/>
              <a:t>To demand reparations for centuries of oppression experienced by African Americans. </a:t>
            </a:r>
          </a:p>
        </p:txBody>
      </p:sp>
      <p:pic>
        <p:nvPicPr>
          <p:cNvPr id="19458" name="Picture 2" descr="http://hbcustory.files.wordpress.com/2013/08/gty_mlk_march_on_washington_1963_lpl_130801_16x9_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51651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2. The excerpt below comes from the opinion of the US Supreme Court in Brown vs. Board of Education of Topeka, Kansas 1954.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We conclude that in the field of public education,</a:t>
            </a:r>
            <a:br>
              <a:rPr lang="en-US" i="1" dirty="0"/>
            </a:br>
            <a:r>
              <a:rPr lang="en-US" i="1" dirty="0"/>
              <a:t>	the doctrine of separate but equal has no place. </a:t>
            </a:r>
            <a:br>
              <a:rPr lang="en-US" i="1" dirty="0"/>
            </a:br>
            <a:r>
              <a:rPr lang="en-US" i="1" dirty="0"/>
              <a:t>	Separate education facilities are inherently </a:t>
            </a:r>
            <a:br>
              <a:rPr lang="en-US" i="1" dirty="0"/>
            </a:br>
            <a:r>
              <a:rPr lang="en-US" i="1" dirty="0"/>
              <a:t>	unequal.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does this excerpt demonstrate about the power of the Supreme Court? </a:t>
            </a:r>
          </a:p>
          <a:p>
            <a:pPr marL="514350" indent="-514350">
              <a:buAutoNum type="alphaUcPeriod"/>
            </a:pPr>
            <a:r>
              <a:rPr lang="en-US" dirty="0"/>
              <a:t>It can limit the actions of Congress.</a:t>
            </a:r>
          </a:p>
          <a:p>
            <a:pPr marL="514350" indent="-514350">
              <a:buAutoNum type="alphaUcPeriod"/>
            </a:pPr>
            <a:r>
              <a:rPr lang="en-US" dirty="0"/>
              <a:t>It can rule state laws unconstitutional</a:t>
            </a:r>
          </a:p>
          <a:p>
            <a:pPr marL="514350" indent="-514350">
              <a:buAutoNum type="alphaUcPeriod"/>
            </a:pPr>
            <a:r>
              <a:rPr lang="en-US" dirty="0"/>
              <a:t>It can dictate new laws to state legislators </a:t>
            </a:r>
          </a:p>
          <a:p>
            <a:pPr marL="514350" indent="-514350">
              <a:buAutoNum type="alphaUcPeriod"/>
            </a:pPr>
            <a:r>
              <a:rPr lang="en-US" dirty="0"/>
              <a:t>It can provide funding for public education.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0579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3. The diagram below compares two groups. </a:t>
            </a:r>
          </a:p>
          <a:p>
            <a:pPr marL="0" indent="0">
              <a:buNone/>
            </a:pPr>
            <a:r>
              <a:rPr lang="en-US" dirty="0"/>
              <a:t>Which phrase best completes the diagram? 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Opposed African-American participation in elections</a:t>
            </a:r>
          </a:p>
          <a:p>
            <a:pPr marL="514350" indent="-514350">
              <a:buAutoNum type="alphaUcPeriod"/>
            </a:pPr>
            <a:r>
              <a:rPr lang="en-US" dirty="0"/>
              <a:t>Expressed pride in being African-American</a:t>
            </a:r>
          </a:p>
          <a:p>
            <a:pPr marL="514350" indent="-514350">
              <a:buAutoNum type="alphaUcPeriod"/>
            </a:pPr>
            <a:r>
              <a:rPr lang="en-US" dirty="0"/>
              <a:t>Ignored racist attitudes in Northern cities</a:t>
            </a:r>
          </a:p>
          <a:p>
            <a:pPr marL="514350" indent="-514350">
              <a:buAutoNum type="alphaUcPeriod"/>
            </a:pPr>
            <a:r>
              <a:rPr lang="en-US" dirty="0"/>
              <a:t>Proposed emigration to Africa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81391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 1 4"/>
          <p:cNvSpPr/>
          <p:nvPr/>
        </p:nvSpPr>
        <p:spPr>
          <a:xfrm>
            <a:off x="4114800" y="3276600"/>
            <a:ext cx="9906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9221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Modern 20th Century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What was the Watergate Scandal? </a:t>
            </a:r>
          </a:p>
          <a:p>
            <a:pPr eaLnBrk="1" hangingPunct="1"/>
            <a:r>
              <a:rPr lang="en-US" dirty="0"/>
              <a:t>President Nixon’s attempt to cover up White House involvement in the break in at the Democratic National Committee offices. </a:t>
            </a:r>
          </a:p>
          <a:p>
            <a:pPr eaLnBrk="1" hangingPunct="1"/>
            <a:r>
              <a:rPr lang="en-US" dirty="0"/>
              <a:t>Nixon tapes – </a:t>
            </a:r>
            <a:r>
              <a:rPr lang="en-US" dirty="0" err="1"/>
              <a:t>coverup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President Ford later pardons Nixon </a:t>
            </a:r>
          </a:p>
        </p:txBody>
      </p:sp>
      <p:pic>
        <p:nvPicPr>
          <p:cNvPr id="70660" name="Picture 3" descr="nixon resig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905000"/>
            <a:ext cx="44592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63620449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Gideon v. Wainwright (1963)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Ensured people who could not afford and attorney would be provided one by the court to represent them.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ttps://encrypted-tbn2.gstatic.com/images?q=tbn:ANd9GcT32_G9D0h_tsvE4U9-hnrIepSEbZWylkunx5ApeBKTMLfJnx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12573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7599946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Modern 20th Century 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391275" cy="14636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dirty="0"/>
              <a:t>What event led the U.S to begin the war on terrorism</a:t>
            </a:r>
          </a:p>
          <a:p>
            <a:pPr eaLnBrk="1" hangingPunct="1"/>
            <a:r>
              <a:rPr lang="en-US" dirty="0"/>
              <a:t>September 11, 2001</a:t>
            </a:r>
          </a:p>
          <a:p>
            <a:pPr eaLnBrk="1" hangingPunct="1"/>
            <a:r>
              <a:rPr lang="en-US" dirty="0">
                <a:hlinkClick r:id="rId3"/>
              </a:rPr>
              <a:t>Memorial Video</a:t>
            </a:r>
            <a:endParaRPr lang="en-US" dirty="0"/>
          </a:p>
        </p:txBody>
      </p:sp>
      <p:pic>
        <p:nvPicPr>
          <p:cNvPr id="91140" name="Picture 5" descr="September_11_burni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41" y="3200400"/>
            <a:ext cx="238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7" descr="September_11_2nd_plane_hitting_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9450"/>
            <a:ext cx="2381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93482074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Modern 20th Century </a:t>
            </a:r>
            <a:endParaRPr lang="en-US" dirty="0"/>
          </a:p>
        </p:txBody>
      </p:sp>
      <p:sp>
        <p:nvSpPr>
          <p:cNvPr id="9318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 Qaeda</a:t>
            </a:r>
          </a:p>
        </p:txBody>
      </p:sp>
      <p:sp>
        <p:nvSpPr>
          <p:cNvPr id="9318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Formed by Osama bin Laden</a:t>
            </a:r>
          </a:p>
          <a:p>
            <a:r>
              <a:rPr lang="en-US"/>
              <a:t>Responsible for the 9/11 attacks</a:t>
            </a:r>
          </a:p>
          <a:p>
            <a:r>
              <a:rPr lang="en-US"/>
              <a:t>Radical Sunni Muslims</a:t>
            </a:r>
          </a:p>
          <a:p>
            <a:endParaRPr lang="en-US"/>
          </a:p>
        </p:txBody>
      </p:sp>
      <p:sp>
        <p:nvSpPr>
          <p:cNvPr id="93189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Taliban</a:t>
            </a:r>
          </a:p>
        </p:txBody>
      </p:sp>
      <p:sp>
        <p:nvSpPr>
          <p:cNvPr id="93190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Political movement in Afghanistan</a:t>
            </a:r>
          </a:p>
          <a:p>
            <a:r>
              <a:rPr lang="en-US"/>
              <a:t>Condemned for the brutal treatment of women</a:t>
            </a:r>
          </a:p>
          <a:p>
            <a:r>
              <a:rPr lang="en-US"/>
              <a:t>Overthrown when the US invaded Afghanistan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7248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was the Dawes Act?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law passed in 1887 that divided reservation land into family plots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It attempted to take away traditional Indian culture and assimilate them into white society.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4578" name="Picture 2" descr="http://faculty.polytechnic.org/gfeldmeth/Crow_under_guard_18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400550" cy="395287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Modern 20th Century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Globalization –</a:t>
            </a:r>
          </a:p>
          <a:p>
            <a:pPr marL="0" indent="0">
              <a:buNone/>
            </a:pPr>
            <a:r>
              <a:rPr lang="en-US" dirty="0"/>
              <a:t>More countries are now participating in global trade. Telephone and internet make it easier to communicate.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World Trade Organization (WTO) </a:t>
            </a:r>
          </a:p>
          <a:p>
            <a:pPr marL="0" indent="0">
              <a:buNone/>
            </a:pPr>
            <a:r>
              <a:rPr lang="en-US" dirty="0"/>
              <a:t>Regulates trade relations and reduces tariff and outsourcing.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utoShape 2" descr="data:image/jpeg;base64,/9j/4AAQSkZJRgABAQAAAQABAAD/2wCEAAkGBxEQEhUUERMVFhUXGBUZGRcYFR0aFhcYFxcYFxoVFBgaHigsGRwnHBcaITEhJSkrLi4uGB8zODMuNygtLysBCgoKDg0OGhAQGzcmICUsNywsLC43NywtLCwsLDUsLCwsLCw0LC8sLCwsLCwsLCwsLCwsLCwsLCwsLCwsLCwsLP/AABEIALYBFQMBEQACEQEDEQH/xAAcAAEAAwEBAQEBAAAAAAAAAAAABQYHBAIDAQj/xABIEAABAwIBBQgPBgYCAwEAAAABAAIDBBEFBgcSITETIkFRYYGS0RUXNEJEU1Rxg5GTobPD0iMyUmJzsRQkM3KCwUPhdKLxY//EABsBAQACAwEBAAAAAAAAAAAAAAADBAECBQYH/8QAOhEAAgECAgUJBwMFAQEBAAAAAAECAwQRMQUSIUFRBhMUFVNhkaHRNENxcoGxwSIyQiMzUuHwYvEW/9oADAMBAAIRAxEAPwDT8nsDpHUtOTTQEmGIkmJhJJY3WTZdC7u66rzSm/3Pe+JpGKwWwkOwFH5LB7FnUq/TLjtJeLNt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z/OvhdPH/DbnDEy+7X0Y2i9tztew5V6DQdxVnzmtJvLNvvIqqWw0DJvuSm/Qh+G1efvPaKnzP7ksckSSrmQgCAIAgCAIAgCAIAgCAIAgCAIAgCAIAgCAIAgCAIAgCAIAgCAIAgCAznO/4L6b5S9FoD3n0/JDV3F0yb7kpv0IfhtXFvPaKnzP7ksckSSrmQgCAIAgCAIAgCAIAgCAIAgCAIAgCAIAgCAIAgCAIAgPEkrW20nAXNhc2ueIcZ5FlRbyQPawAgCAIAgCAznO/wCC+m+UvRaA959PyQ1dxdMm+5Kb9CH4bVxbz2ip8z+5LHJEkq5kIAgCAIAgCAIAgCAIAgCAIAgCAIAgCAIAgCAIAgCAIDjxfDmVMTopL2cNRGpzXDW17DwOBsQeRS0K0qM1OO7z7n3Mw1isCByJygfOZaWpP81TO0ZDawkb3srRwXFrjlV7SNnGmo16X7J7V3PevoawljseZalzDcIAgCAIDOc7/gvpvlL0WgPefT8kNXcXTJvuSm/Qh+G1cW89oqfM/uSxyRJKuZCAIAgCAIAgCAIAgCAIAgCAIAgCAIAgCAID8JttQFCypzkxU79zpgJXA2c4/cFiLhp747RfYFSrXii8I7T0mj+TtWvHXrPVTy4/6LhguKR1cLJojdrhzg8LTygq1CanHWRw7q2nbVXSqLav+xO5blcIDy94aCSQAASSdgA2krKTbwQMDwDKoSZQbvGSIp5Nz87SNFpI84B5F7u60e4aI5uX7orW/L8iqpf1MTfl4MtBAEAQBAZznf8ABfTfKXotAe8+n5Iau4umTfclN+hD8Nq4t57RU+Z/cljkiSVcyEAQBAEAQBAEAQBAEAQBAEAQEZlLW7hSzSXALWOt57WHvUdWWrBst2NHnriFPi0fPJKvFRRwPBudBodr2OaLG/OFijLWgmbaRoOhdVIPi/DcS6lKQQH45wAuTYcqGUscis49l1RUlxp7pIO8Zr9btgVepc04b9p1rPQl3c4NRwjxezyzMwyny6qq27Qdyi/A063f3u4fNsXPq3M6mzJHsNH6Dt7X9T/VLi93wRB4RhE9XII4GFzuHiA43HgUMKcpvCKOjdXdG2hr1ZYLzfwNtyIyX7HxEOeXPfYv17wEcDB/vhXXoUeajmfPNLaT6dVxUcEsuP1LKpzlBAYznczhtcHUdG++0TSDZxGJh4eU83GvY6B0K01c118q/L/BXq1NyKVmrwx1RidPYXbG7dHcgZrH/tZdrTldUrKeOb2L6/6I6axkj+m180LgQBAeI5A4XabjX7jY+8IniZcXF4M9oYM5zv8AgvpvlL0WgPefT8kNXcXTJvuSm/Qh+G1cW89oqfM/uSxyRJKuZCAIAgCAIAgCAIAgCAIAgCAICpZ0mOOHyaIvvoy7+0OGv12KrXf9pnZ5PtK/hj3/AGMjyfykqaFxMD9R2sdrY7lI4+ULmU60qb/Se5vdG0LyOFVbeKzLYzOvUga4IyeO5HuVnp0uBxXyVo47Js5avOhXPBDGxR8obpEes29y1le1HkTUuTNrHbJt+RWcTx+rqf60738l7N6IsFXnVnP9zOvb6Ptrf+3BLzfizloaCWd2hDG57uJov6+Jaxi5PBImrXFKjHWqSSXeXzJzNfK8h9Y4Rt/A03ef7jsbzXVylZN7Znmr7lNTitW2WL4vL6cTTsJwqClZucEYY3k2k8bjwldGEIwWEUeQuLmrcT16ssWdq2IDkxPE4aWMyTyNjYOFxtzDjPIFLRoVK0tSmsX3GG0szDcvs6ktYHQ0elFCdRfskkHN91vvXt9F8n4UMKlf9UuG5erK06rexGeUFFLPI2OFjnvcbBrRcleiq1oUoOdR4JbyJLHI/o/NrkW3C4Dp2dUSWMjhsFtkbTxD3lfONL6Td9V/Tsgsl+WW6cNVFxXIJAgCAgMlMQEpqWA33OolA8zjpfuSoaU8dZcGdHSFu6SpSf8AKCfhsJ9THOM5zv8AgvpvlL0WgPefT8kNXcXTJvuSm/Qh+G1cW89oqfM/uSxyRJKuZCAIAgCAIAgCAIAgCAIAgCAID51ELZGljwHNcCCDsIPAVhpNYM2hOUJKUXg0Z1i2aljnF1NMWA949ukB5nA3/dUZ2Kb/AEs9TbcqakY4Voa3ethGDNNUX7oit5nKPoMuJc//AFVHs34o7KbNJ4yq1cTY/wDZd/pbqx4yIKnKt/wpeL/0WLD83OHxW0mOkP53ajy2FlPG0prdicqvygvamUtX4FmoqGKFujFGxjeJrQ0e5WFFRyRyKtapVetUk2+/adCyRnHieKwUzS+eVkbRwucB6hwqWjQqVpatOLb7jDaWZmWU2eeFmkyhjMjtgkfqZ5w3a7nsvS2XJipPCVw8FwWfoQyrLcZJj+UFTXSGSplc83NhfeN5GN2AL11pZULWOrSjh3738WQSk3mS+SGQNZiRBY3c4eGV4Ibb8g7/AJtXKqekNMW9nsbxlwX54G0abkbzkdkXS4Yy0LdKQgB8rvvu5B+EcgXhNIaTr3ssZvZuW5FmMFEsi5xuEAQH442FygSxM9zWVOnLWnVYy6Q5y7/SpWksZS+J6flBT1KdBf8AnA0NXTzBnOd/wX03yl6LQHvPp+SGruLpk33JTfoQ/DauLee0VPmf3JY5I+OM5SU9JNTwzFwdUO0IyGktLrtbZzu91vG1VzJ8qXK2kkqpaRrzu0LS54LSG2ba9ncNtIID65OZSU9fAaiBx3IOLdJ7SzW21zvuDXtQEqJWkaQcLcd9XrQH6JG2vcW476kAc8AXJAHHdAfrXA6xrQFSxzOJQ0cz4Z92DmEAkQuLCS0OAa61jqPByoCYwDKGCtjMsWm1ocW/aMMbrgA6g62rWNaAldIWvfVxoD8Mgte4tx31IBpi17i3HfUgDJGnYQfMUB6QBAEAQBAEBAZRZZUNAdGpmDX20tAAufY3sbDzK9aaNubpY0o4rjuNZTUcyiYvnuhbqpaZ7z+KRwY3mDbk+5d2hyVqvbWml8NvoROutyKXjWdbE6i4ZIIGngjGvpHWu1b8nbOl+5az7/QjdWTKXV1Ukri6V7nuO1znFx9ZXap04U1qwWC7iMn8mMh67ELGGLRjP/K/es5jw8y597pe1tNk5YvgtrN4wcsjYMlM01FS2fUfzEthfSH2bT+VnD5z7l5C+5Q3Nf8ATT/RHuz+r9CeNJLM0JjQAAAABqAGwAcAXAbx2slP1YAQBAEBX8u8YFJRyPB37hoM/udqvzC55lDcVNSDZ0tEWjubqMNy2v4IrGZiH7Gd3CXgX8zf+1XsV+ls7HKqX9anHu/Jo6vHlTOc7/gvpvlL0WgPefT8kNXcXTJvuSm/Qh+G1cW89oqfM/uSxyRVc8lCX0TZ2Df000co5jY/uDzKuZMuxGKogpmYoLh9Y6uY8C+9ZMwsjt5rPcOPerBktWLYOylpcGiq2/yTXOdVCxLN0e0vaZbd7puO1ZMEJi0UZpMS/hG/yLqqk3AWIjLtJok0Ae9vxLBk9upmwQYzDIxlPK6KEtpowdxLG6P20RJ39ydfF+2TBP5Y47RVWFQRxysk3KSh3ZtjvW3AdpAjZqcOZASGQEcPZOpOGhwoNxbpWDhAajSFtyB4dG97c/AgGfnuOl/8tnwZ0B7zsUZnqsMjbFHMXPqrRy/03kRNNnkbNl/OAgKlSVtsIFBCHuqKiqfHJTgAOhF9N8TGudqaGtsCSASTfhWAflTOW4VLRVEbmfw1bBZkli4U8kmm0P0SQbAuBsSLWWQfetih0MWOGtIw80jbhoIiNRpa9yB/KBeyAsmaCGmbpbk6jL9yj0hBG5so492LtTtfFwgoDTEAQBAEAQBAfzvntF8UIGs7lFqHmK+g8m9lji/8mVa37iu4TkdiFUfsaWUjVvnN0G9J1r8y6VfSlpQ/fUXwW1+RooSeSLpg2ZWrkN6maOIcTRpu2cwGtcW45U0Y/wBmDl8di/JIqL3mjZN5t8PorER7rIO/l3xvxhuwepecvNN3dzscsFwWwljTii3gW1BckkPjWVkcLC+V7WNG1zjYLDaWZhySWLM8xfOvGyQNpod0YDvnudo3/sFveVBK4wexFKd6k/0rEvWB4xDWRCWF12naOFp4WuHAVNGSksUW4TjNYokFsbhAfOonbG1z3uDWtBJJ1AAaySsNpLFm0ISnJRisW8jC8vMqDiE291Qx3DBwnjeeU8XAFx7ivzktmR9G0NoxWVLGX75Z93cafm1w4wUEWkLOk0pD/kd7/wCoC6NrDVpo8fp24Va9m1ktnhn5lpVg45nOd/wX03yl6LQHvPp+SGruLbhVRuWHxSWvoUzHW49GIG3uXFvPaKnzP7ksckZdgmG1GIYdPic1fUtqGiZ7BHKWQs3EF2iWDgNjw7CNuu9c2JClzi1YpsOJdTMdUNq90lqA7RBpnhjTvHC2l+5CGCRiy/qpaWk0KeIVNXLJGzT0tw0I73nsbOLSNYF+coDtpctXRUdXPLLSTfw7W6DqYu0XOdqax7XE6JLyBt4UBzU+XlScMqah8UTaumkDHx2due+ewAkaV/uu/FtCAYFl/PWTwU7GRMldDUbs17XXinisALaWphNzY67cKA+2CZTYjU0UtSXUMe5yPbd7ZQxrIi9sjnb/AGkhtuS6A+WG5c1Ywyevq4omgaqcNa8CW+9aSHOJsXEW2IDrwfKeuq6KR8bKeOqp5ZI545Gv0G7mCd4A69yNGxuRtQEfHldipww4gW0WjoNkazQlvok2IO/26x70B2z5T1756eigbTfxMlP/ABEsjg/cWMLiGtY29yTbXc/9ARddnGrGUwcyniNS2rdTSR75zHEN0gYrOBF9mu9kBYsjsseyM8zY9DcWRwPYRfT0pGkvZJrtdrgRsCAtruTagOPCsTZUNJbqc1xa9h+8x42tcPfyhYTxNYyUsjtWTYIAgCA53UURfuhjYX6hpFo0rDZrW/OTUdXHZwMYI6FoZCA5q/EIadulNIyNvG5wHqvtWG0szWUlFYtlDygzpwx3bSM3R2zTdqYOUDa73KCddLIqVLyK2Q2mZ43jtRWO0qiQu4Q3Yxv9reBV5TcsyjUqSntkzvyayPqq43jboR8MjwQ3/H8XMswpykb0qE6mWRr+R2SMWGtdoOc979HTcdQOje2i3gGs8qt06agdKjQVJbCxqQmOLF8WhpIzJO8NaPWTxNHCVpOcYLGRYtrWrcTUKSxZjGWeWstedBo0IAdTOF35nn/S5Ve5dTYsj32itC07Na8ts+PD4HHkXk86vqGtt9m2zpHcAaO98561rQpOpLDcT6W0hGzoOX8nsS/P0N+Y0AADYNQ5l2j5m3i8WekMGc53/BfTfKXotAe8+n5Iau4umTgvR09/EQ/DauLee0VPmf3JY5IqE2auH7SOCsqoaaV2k+nYW6HBqaS02GrhvwcAsq5kmpsh6Rz6Q2+zpY5o2xEAse2Zoa7TvrJ1XvxlAcDc3MQgZCKmoG4ymSnku3dKe/8AxtJadJnI4c6A8MzaQlj2yVE0gknZNKCGASGMWDLNaLN4TZAfSozb0p/iWwvfDHUMia+NltEGJ4eHtuDY6rHzoDsmyJh/jTWxyPjlMTozohtiS3R3XWPvgW5NQQESc2LTSPpDW1JifKJTqZt35cNTdYc5wceVoQHZNkFuzI46msnnijkZII3BjWnQaWhh0Gje77ZyDiQHdhGRkFJJUugc5jKhjWuiFtBpaHDTZwg2cUBz1OQ7XYdHh7aiVkbAGlzQ3Se0X3rri1r2OriQHmpyFD9wkbVzsqYGbkKhuhpvjuToSNLbEa9WoIBS5v6eJkDWyyl0VSKpz3FpfNLw7obahwarbEB3ZP5JQ0NRUzwud/MFpLDbRYRcnQsNhJJ1oCwoCj5b0VRSyfx9D98ACdlriRg2OLRttsvtsoaiaetEq14yi+ch9Rg2c2imA3a8L+G4uzpBI14vMQu4PPYWeDHaR/3KiF3mlb1qTWjxJ1Ug8mfZ+KU42zRDzyN61nWRnXjxOKqypoIvv1UI5BICfUCVq6kVvNXWprOSIiozkYczZI539rD/ALWrrQI3dUlvIHEM7bBqgp3O5Xu0R6gCtHcLciGV6v4orOIZycRluA9kYPi2a/W4lROtNkEruo+4q1TVSTOvI9z3HhcS4+YKNtvMrtuT2k9geQ1dV2IjMbD38m9FuQbSt40pSJadvUnuwNJydzb0lNZ8t55BY3dqYD+VvXdWIUYxzL1O1hHa9rLo1oAsBYDgCmLR4mmawFz3BrRtLiAB5yVhtLM2jCUnhFYsoeUucyGIFlIBK/8AGf6beX83N61Tq3kY7IbT0lhybq1WpXH6Y8N79DLcWxWark3Sd5e7YL7AOJo4AudOpKbxkeytbSjbQ1KSwR2ZM5Nz18gbG0hnfSEb1o8/CeRb0qMqjwRX0hpKjZw1pvbuW9/6NzyewSKhhEUQ1bXOP3nO4XOXXp01Tjqo+dXt5Uu6rq1P/i4EmpCoEBnOd/wX03yl6LQHvPp+SGruLpk33JTfoQ/DauLee0VPmf3JY5IklXMhAEAQBAEAQBAEAQBAEAQBAfhF0BnuU+bGKZxkpHCJxJJYdcZJ/D+H9lBOgntRTq2iltjsKFW5BYjGSDTOeL2uwtcDyixv6woHSmtxTlbVFuI92TNaNtJN7J3UteblwNOYn/ie48l647KSf2ZH7pzcuBnman+J2QZD4k/ZSvH9xa393LKpTe42VvVf8SZoc1la+26Oij5y4jmGr3qRUJbyWNnN57Cw4bmmgbY1Ez3/AJWDQHr1lbq3W8mjZR/ky34RkvR0n9GBgP4jvndJ1ypowjHJFmFGEP2omFsSERimU1HTf1p2A/hB0nbL/dF1HOtCGbLtvo65uP7cG+/d4lIxrOsLEUkWv8cmzzhoP7lU6l9/gj0NryXb23EvovUoOM4/U1ZvPK5w/DsYPM0alSnVnP8Acz09ro+3tVhSjh37/Ejoo3OIa0Ek7ABcnzALRLHItSkorGTwRoGS2bSWWz6y8TLj7MW03DlPej3+ZXaNm3tnsPMaR5SQp/otv1PjuXw4/Y1Wgoo4GCOJgYwbABq/+roxiorBHi61adabnUeLe86FsRhAeQ8EkAi4tccV9l0Bned/wX03yl6LQHvPp+SGruLpk33JTfoQ/DauLee0VPmf3JY5IklXMhAEAQBAEAQBAEAQBAEAQBAEAQBAEAQBAc1biEMAvLIxg43ODf3WspKObJaVCpVeFOLfw2lbxHOLh8Nw2QykcDGkjpGw9V1BK7px34nVocn72rtcdVd/pmVTE868puKeBreJzzpHoi37qtO+f8UdqhyWgttaePcvVlTxLK6vqARJUPseBtmD1NAVaVxUlmzt0NEWdDbCmse/b9yEJvtUJ0VsPvR0ckztGJjnu4mgn9ltGLlsSI6tanSjrVJJLvLtgObCpl31S4Qt/CCHSH1agrdOyk/3bDzt5ymo09lBaz45L1ZpOA5L0tEPsYxpcL3a3nnOzzBX6dGFP9qPJ3mkri7eNWWzhkiZUpRCAIDlxOuZTxPlkNmsaXHm4BynYsN4LE1lJRTbObJ2N+4h8v8AUl+0cPw6WsM/xbYcxWI5bTFPHDF7ymZ3/BfTfKXpNAe8+n5NKu4umTfclN+hD8Nq4t57RU+Z/cljkiSVcyEAQBAEAQBAEAQBAEAQBAEAQBAEAQBAEBjeeN962McUDfe+Rcu+/uL4HvOS8cLWT/8AX4RRFSPSnfh2CVNR/Rhkfyhur1nUpI05yyRVr31vQ/uTSLThWbGsl1zFkLeU6TvU3V71YhZTeew41xymtaeymnJ+C8/QuOF5sqKKxl05nD8Rs3otVqFnTWe04Nxyku6mKhhFd2fiy3UVDFC3RijYwcTWgD3KzGKjsSOHVrVKr1pybfedC2Iyu4xlxh1I8RzVLA8m1hdxbyv0QdEeddC30Xd1461ODw8PDHM0c4rMn4ZWvaHMIc0gEEG4IPCCqEouLweZue1gBAUjGKzshXsoo9cMDhLUHvXObYtjvyEjn8yhk9aWrwzKs5c5U1FktrLupi0Zznf8F9N8pei0B7z6fkhq7i6ZN9yU36EPw2ri3ntFT5n9yWOSJJVzIQBAEAQBAEAQBAEAQBAEAQBAEAQBAEAQFZx/ImmrZxNMX3DQ3RBsLAk32X4VXqW8aktZnWs9M17Si6VLDPHE7MNyUoacgx07A4bHEaTuYuvbmW8aFOOSIK+k7uusJ1HhwyXkTLWgbBZSlFvE/UMHJiGJQU7dKeVkbeN7gB71LSo1Kr1acW33GG0szP8AKDPJRQ3bSsfO/jtoR+s6zzDnXfteTNzU21Worxf/AH1IpVksjMMpc4uIVxIMpijP/HFvR/k7a7nK9NZ6EtLbB6utLi9vlkQyqSZVI2Oe4BoLnONgBrcSeAcZXWbUVi9iRob1mgwDE6RpNU/Rp3C7YHHSeHat8PFi3BfXxDh8Fp+7sq8lzKxms5LYn6/Es0oyWZpa84TFSzgZWtoIi1hBneN6PwA9+7/Siq1NVd5XuK6px2ZnnNngjqel3SUHdpyXvvtsSdEHm1/5JRjhHF7zFtTcYYvNlvUpZM5zv+C+m+UvRaA959PyQ1dxdMm+5Kb9CH4bVxbz2ip8z+5LHJEkq5kIAgCAIAgCAIAgCAIAgCAIAgOPFIpnM/l3tbIDcaYux35X21gHjGsatuxS0XTUv6ixXdn8UYeO4r9Nl1CyTcK5jqSfikIMT9drxSD7wvxgK/LRdSUOdt3rx7s18Vu8zTnFjg9hZ4Klkmtj2u/tcD+y5soSj+5YEmJ9VqDxJK1ou4gDjJsPespN5Ajq3KKjhF5amFo5ZB1qxTs69R4Qg39DVySK1iWdjCoQdGV8p4o2E3/ydYe9dKjyevqmcdX4v/maurFFXxPPe238tSuvxyPA9zb/ALrqUeSsve1PBepG6/BFNxbOjilRcCYRNPBE3RPS1kcxC7FDk/ZUtrjrPv8ATI0dWTKjV1ksx0pZHyHje4uPrJXXp0oU1hCKXwWBHjiflLSySuDYmOe48DWlx9QSpUhTWtN4LvBomTWZ+sqLOqnCCM2NvvSkHgtsbznmXnrzlLQpYxorWfgv9ksaLeZrmTWRVDh4G4QjT8Y/fSczj93zCy8leaTubt/1JbOC2LwJ4wUcixLnm5Ucs8uIaEFjLSTkamjYzVtkPB5tpUVSqo/Er1rhU9izM/yJwWXFat09SS5jCHPJ793exjk5OIKCnFzliynQpurPWkbaBbYrh1D9QGc53/BfTfKXotAe8+n5Iau4umTfclN+hD8Nq4t57RU+Z/cljkiSVcyEAQBAEAQBAEAQBAEAQBAEAQBAR2N4HTVrNzqYmyN4LjWOVp2jmVi3uqtvLXpSwZhxTzMwxnM1I1xdQVRaNuhISLcQD27ecL01vymi1hc08e9ejIXR4MqNdkLjkV97K8C+tkxI5ta6tPS2i58F8URuE0Q8uTGKnU6mqj/i4q7G/sFlOPka6suB82ZF4kbWo59f5COTh2LZ6Vs171DUlwO2LNxizvBHjzuaP9qGWnLBe8+5nm5cCWpMz+Jvtpbiwcr7kcwCqT5S2ccsX9DbmZE5QZj5CRu9WwDhEcZJPmLiLeoqjV5Vxw/p0/F+hsqD3stmEZo8Ng1va+Y//o7V0WgBcqvyivKuyLUfh/s3VGKLnhmFQUzdCCJkbeJrQPXxrjVq9StLWqSbfeSJJZHYojJE4zlJSUgO7StBHeg3efM0LWU4xzI51YQzZmeU+c6aYFlI0ws1jTJ+0Pm/B7yq067eRRq3blsjsKpk9gk+IT7nHck63vdrDQe+ceE/uooxc3gV6dOVSWCN9wLCIqOFsMQ3rdp4XOO1zuUq9GKisEdeEFCOqiQWxuEBnOd/wX03yl6LQHvPp+SGruLpk33JTfoQ/DauLee0VPmf3JY5IklXMhAEAQBAEAQBAEAQBAEAQBAEAQBAEAQBAEAQBAEBUsr8uYsOkbGYnyPLdLUQ0AaxtPmUVSqobCvWuFTeGBTq3O1UO/pU8bOVzi8+4NUTuHuRWd7LciuYnlviFQCHTua08DN57xr96jdWT3kEripLeV7W48JJ5yetRkJccmc3dVVWdKDBFxuG/I/Kz/ZUsKLlmWaVrOe17EbDgmDQUcYjgZot4eNx43HhKtxiorBHShCMFhEkFsbhAEBnOd/wX03yl6LQHvPp+SGruLpk33JTfoQ/DauLee0VPmf3JY5IklXMhAEAQBAEAQBAEAQBAEAQBAEAQBAEAQBAEAQBAEBlGdXBamoq4zDBJIDGBdrCQCHHUTawVWtFuWxHPu6cpTWCIWgzaYhJ99rIh+ZwJ9TbrVUJMijaVHnsLNh2aWIWNRUPdyRgNHrNypFbreyeNkv5MueD5MUdJbcYWgjviLv8+kVNGEY5FqFKEMkTC2JAgCAIAgM5zv8AgvpvlL0WgPefT8kNXcXTJvuSm/Qh+G1cW89oqfM/uSxyRJKuZCAIAgCAIAgCAIAgCAIAgCAIAgCAIAgCAIAgCAIAgCAIAgCAIAgCAIDOc7/gvpvlL0WgPefT8kNXcXTJvuSm/Qh+G1cW89oqfM/uSxyRJKuZCAIAgCAIAgCAIAgCAIAgCAIAgCAIAgCAIAgCAIAgCAIAgCAIAgCAIDOc7/gvpvlL0WgPefT8kNXcfTBM4tJHTwMMc92xRtNmstcMA1b9a3Oha8605Jra3x4/AyqiwO3tmUfi5+iz61B1HccY+foZ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FLzj5Y09VuG5slGjut9Jre+3PZZx4l2tEaMq0NfWa24ZY9/cR1Jp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EQEhUUERMVFhUXGBUZGRcYFR0aFhcYFxcYFxoVFBgaHigsGRwnHBcaITEhJSkrLi4uGB8zODMuNygtLysBCgoKDg0OGhAQGzcmICUsNywsLC43NywtLCwsLDUsLCwsLCw0LC8sLCwsLCwsLCwsLCwsLCwsLCwsLCwsLCwsLP/AABEIALYBFQMBEQACEQEDEQH/xAAcAAEAAwEBAQEBAAAAAAAAAAAABQYHBAIDAQj/xABIEAABAwIBBQgPBgYCAwEAAAABAAIDBBEFBgcSITETIkFRYYGS0RUXNEJEU1Rxg5GTobPD0iMyUmJzsRQkM3KCwUPhdKLxY//EABsBAQACAwEBAAAAAAAAAAAAAAADBAECBQYH/8QAOhEAAgECAgUJBwMFAQEBAAAAAAECAwQRMQUSIUFRBhMUFVNhkaHRNENxcoGxwSIyQiMzUuHwYvEW/9oADAMBAAIRAxEAPwDT8nsDpHUtOTTQEmGIkmJhJJY3WTZdC7u66rzSm/3Pe+JpGKwWwkOwFH5LB7FnUq/TLjtJeLNt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dgKPyWD2LOpOmXHaS8WNVcB2Ao/JYPYs6k6ZcdpLxY1VwHYCj8lg9izqTplx2kvFjVXAz/OvhdPH/DbnDEy+7X0Y2i9tztew5V6DQdxVnzmtJvLNvvIqqWw0DJvuSm/Qh+G1efvPaKnzP7ksckSSrmQgCAIAgCAIAgCAIAgCAIAgCAIAgCAIAgCAIAgCAIAgCAIAgCAIAgCAznO/4L6b5S9FoD3n0/JDV3F0yb7kpv0IfhtXFvPaKnzP7ksckSSrmQgCAIAgCAIAgCAIAgCAIAgCAIAgCAIAgCAIAgCAIAgPEkrW20nAXNhc2ueIcZ5FlRbyQPawAgCAIAgCAznO/wCC+m+UvRaA959PyQ1dxdMm+5Kb9CH4bVxbz2ip8z+5LHJEkq5kIAgCAIAgCAIAgCAIAgCAIAgCAIAgCAIAgCAIAgCAIDjxfDmVMTopL2cNRGpzXDW17DwOBsQeRS0K0qM1OO7z7n3Mw1isCByJygfOZaWpP81TO0ZDawkb3srRwXFrjlV7SNnGmo16X7J7V3PevoawljseZalzDcIAgCAIDOc7/gvpvlL0WgPefT8kNXcXTJvuSm/Qh+G1cW89oqfM/uSxyRJKuZCAIAgCAIAgCAIAgCAIAgCAIAgCAIAgCAID8JttQFCypzkxU79zpgJXA2c4/cFiLhp747RfYFSrXii8I7T0mj+TtWvHXrPVTy4/6LhguKR1cLJojdrhzg8LTygq1CanHWRw7q2nbVXSqLav+xO5blcIDy94aCSQAASSdgA2krKTbwQMDwDKoSZQbvGSIp5Nz87SNFpI84B5F7u60e4aI5uX7orW/L8iqpf1MTfl4MtBAEAQBAZznf8ABfTfKXotAe8+n5Iau4umTfclN+hD8Nq4t57RU+Z/cljkiSVcyEAQBAEAQBAEAQBAEAQBAEAQEZlLW7hSzSXALWOt57WHvUdWWrBst2NHnriFPi0fPJKvFRRwPBudBodr2OaLG/OFijLWgmbaRoOhdVIPi/DcS6lKQQH45wAuTYcqGUscis49l1RUlxp7pIO8Zr9btgVepc04b9p1rPQl3c4NRwjxezyzMwyny6qq27Qdyi/A063f3u4fNsXPq3M6mzJHsNH6Dt7X9T/VLi93wRB4RhE9XII4GFzuHiA43HgUMKcpvCKOjdXdG2hr1ZYLzfwNtyIyX7HxEOeXPfYv17wEcDB/vhXXoUeajmfPNLaT6dVxUcEsuP1LKpzlBAYznczhtcHUdG++0TSDZxGJh4eU83GvY6B0K01c118q/L/BXq1NyKVmrwx1RidPYXbG7dHcgZrH/tZdrTldUrKeOb2L6/6I6axkj+m180LgQBAeI5A4XabjX7jY+8IniZcXF4M9oYM5zv8AgvpvlL0WgPefT8kNXcXTJvuSm/Qh+G1cW89oqfM/uSxyRJKuZCAIAgCAIAgCAIAgCAIAgCAICpZ0mOOHyaIvvoy7+0OGv12KrXf9pnZ5PtK/hj3/AGMjyfykqaFxMD9R2sdrY7lI4+ULmU60qb/Se5vdG0LyOFVbeKzLYzOvUga4IyeO5HuVnp0uBxXyVo47Js5avOhXPBDGxR8obpEes29y1le1HkTUuTNrHbJt+RWcTx+rqf60738l7N6IsFXnVnP9zOvb6Ptrf+3BLzfizloaCWd2hDG57uJov6+Jaxi5PBImrXFKjHWqSSXeXzJzNfK8h9Y4Rt/A03ef7jsbzXVylZN7Znmr7lNTitW2WL4vL6cTTsJwqClZucEYY3k2k8bjwldGEIwWEUeQuLmrcT16ssWdq2IDkxPE4aWMyTyNjYOFxtzDjPIFLRoVK0tSmsX3GG0szDcvs6ktYHQ0elFCdRfskkHN91vvXt9F8n4UMKlf9UuG5erK06rexGeUFFLPI2OFjnvcbBrRcleiq1oUoOdR4JbyJLHI/o/NrkW3C4Dp2dUSWMjhsFtkbTxD3lfONL6Td9V/Tsgsl+WW6cNVFxXIJAgCAgMlMQEpqWA33OolA8zjpfuSoaU8dZcGdHSFu6SpSf8AKCfhsJ9THOM5zv8AgvpvlL0WgPefT8kNXcXTJvuSm/Qh+G1cW89oqfM/uSxyRJKuZCAIAgCAIAgCAIAgCAIAgCAID51ELZGljwHNcCCDsIPAVhpNYM2hOUJKUXg0Z1i2aljnF1NMWA949ukB5nA3/dUZ2Kb/AEs9TbcqakY4Voa3ethGDNNUX7oit5nKPoMuJc//AFVHs34o7KbNJ4yq1cTY/wDZd/pbqx4yIKnKt/wpeL/0WLD83OHxW0mOkP53ajy2FlPG0prdicqvygvamUtX4FmoqGKFujFGxjeJrQ0e5WFFRyRyKtapVetUk2+/adCyRnHieKwUzS+eVkbRwucB6hwqWjQqVpatOLb7jDaWZmWU2eeFmkyhjMjtgkfqZ5w3a7nsvS2XJipPCVw8FwWfoQyrLcZJj+UFTXSGSplc83NhfeN5GN2AL11pZULWOrSjh3738WQSk3mS+SGQNZiRBY3c4eGV4Ibb8g7/AJtXKqekNMW9nsbxlwX54G0abkbzkdkXS4Yy0LdKQgB8rvvu5B+EcgXhNIaTr3ssZvZuW5FmMFEsi5xuEAQH442FygSxM9zWVOnLWnVYy6Q5y7/SpWksZS+J6flBT1KdBf8AnA0NXTzBnOd/wX03yl6LQHvPp+SGruLpk33JTfoQ/DauLee0VPmf3JY5I+OM5SU9JNTwzFwdUO0IyGktLrtbZzu91vG1VzJ8qXK2kkqpaRrzu0LS54LSG2ba9ncNtIID65OZSU9fAaiBx3IOLdJ7SzW21zvuDXtQEqJWkaQcLcd9XrQH6JG2vcW476kAc8AXJAHHdAfrXA6xrQFSxzOJQ0cz4Z92DmEAkQuLCS0OAa61jqPByoCYwDKGCtjMsWm1ocW/aMMbrgA6g62rWNaAldIWvfVxoD8Mgte4tx31IBpi17i3HfUgDJGnYQfMUB6QBAEAQBAEBAZRZZUNAdGpmDX20tAAufY3sbDzK9aaNubpY0o4rjuNZTUcyiYvnuhbqpaZ7z+KRwY3mDbk+5d2hyVqvbWml8NvoROutyKXjWdbE6i4ZIIGngjGvpHWu1b8nbOl+5az7/QjdWTKXV1Ukri6V7nuO1znFx9ZXap04U1qwWC7iMn8mMh67ELGGLRjP/K/es5jw8y597pe1tNk5YvgtrN4wcsjYMlM01FS2fUfzEthfSH2bT+VnD5z7l5C+5Q3Nf8ATT/RHuz+r9CeNJLM0JjQAAAABqAGwAcAXAbx2slP1YAQBAEBX8u8YFJRyPB37hoM/udqvzC55lDcVNSDZ0tEWjubqMNy2v4IrGZiH7Gd3CXgX8zf+1XsV+ls7HKqX9anHu/Jo6vHlTOc7/gvpvlL0WgPefT8kNXcXTJvuSm/Qh+G1cW89oqfM/uSxyRVc8lCX0TZ2Df000co5jY/uDzKuZMuxGKogpmYoLh9Y6uY8C+9ZMwsjt5rPcOPerBktWLYOylpcGiq2/yTXOdVCxLN0e0vaZbd7puO1ZMEJi0UZpMS/hG/yLqqk3AWIjLtJok0Ae9vxLBk9upmwQYzDIxlPK6KEtpowdxLG6P20RJ39ydfF+2TBP5Y47RVWFQRxysk3KSh3ZtjvW3AdpAjZqcOZASGQEcPZOpOGhwoNxbpWDhAajSFtyB4dG97c/AgGfnuOl/8tnwZ0B7zsUZnqsMjbFHMXPqrRy/03kRNNnkbNl/OAgKlSVtsIFBCHuqKiqfHJTgAOhF9N8TGudqaGtsCSASTfhWAflTOW4VLRVEbmfw1bBZkli4U8kmm0P0SQbAuBsSLWWQfetih0MWOGtIw80jbhoIiNRpa9yB/KBeyAsmaCGmbpbk6jL9yj0hBG5so492LtTtfFwgoDTEAQBAEAQBAfzvntF8UIGs7lFqHmK+g8m9lji/8mVa37iu4TkdiFUfsaWUjVvnN0G9J1r8y6VfSlpQ/fUXwW1+RooSeSLpg2ZWrkN6maOIcTRpu2cwGtcW45U0Y/wBmDl8di/JIqL3mjZN5t8PorER7rIO/l3xvxhuwepecvNN3dzscsFwWwljTii3gW1BckkPjWVkcLC+V7WNG1zjYLDaWZhySWLM8xfOvGyQNpod0YDvnudo3/sFveVBK4wexFKd6k/0rEvWB4xDWRCWF12naOFp4WuHAVNGSksUW4TjNYokFsbhAfOonbG1z3uDWtBJJ1AAaySsNpLFm0ISnJRisW8jC8vMqDiE291Qx3DBwnjeeU8XAFx7ivzktmR9G0NoxWVLGX75Z93cafm1w4wUEWkLOk0pD/kd7/wCoC6NrDVpo8fp24Va9m1ktnhn5lpVg45nOd/wX03yl6LQHvPp+SGruLbhVRuWHxSWvoUzHW49GIG3uXFvPaKnzP7ksckZdgmG1GIYdPic1fUtqGiZ7BHKWQs3EF2iWDgNjw7CNuu9c2JClzi1YpsOJdTMdUNq90lqA7RBpnhjTvHC2l+5CGCRiy/qpaWk0KeIVNXLJGzT0tw0I73nsbOLSNYF+coDtpctXRUdXPLLSTfw7W6DqYu0XOdqax7XE6JLyBt4UBzU+XlScMqah8UTaumkDHx2due+ewAkaV/uu/FtCAYFl/PWTwU7GRMldDUbs17XXinisALaWphNzY67cKA+2CZTYjU0UtSXUMe5yPbd7ZQxrIi9sjnb/AGkhtuS6A+WG5c1Ywyevq4omgaqcNa8CW+9aSHOJsXEW2IDrwfKeuq6KR8bKeOqp5ZI545Gv0G7mCd4A69yNGxuRtQEfHldipww4gW0WjoNkazQlvok2IO/26x70B2z5T1756eigbTfxMlP/ABEsjg/cWMLiGtY29yTbXc/9ARddnGrGUwcyniNS2rdTSR75zHEN0gYrOBF9mu9kBYsjsseyM8zY9DcWRwPYRfT0pGkvZJrtdrgRsCAtruTagOPCsTZUNJbqc1xa9h+8x42tcPfyhYTxNYyUsjtWTYIAgCA53UURfuhjYX6hpFo0rDZrW/OTUdXHZwMYI6FoZCA5q/EIadulNIyNvG5wHqvtWG0szWUlFYtlDygzpwx3bSM3R2zTdqYOUDa73KCddLIqVLyK2Q2mZ43jtRWO0qiQu4Q3Yxv9reBV5TcsyjUqSntkzvyayPqq43jboR8MjwQ3/H8XMswpykb0qE6mWRr+R2SMWGtdoOc979HTcdQOje2i3gGs8qt06agdKjQVJbCxqQmOLF8WhpIzJO8NaPWTxNHCVpOcYLGRYtrWrcTUKSxZjGWeWstedBo0IAdTOF35nn/S5Ve5dTYsj32itC07Na8ts+PD4HHkXk86vqGtt9m2zpHcAaO98561rQpOpLDcT6W0hGzoOX8nsS/P0N+Y0AADYNQ5l2j5m3i8WekMGc53/BfTfKXotAe8+n5Iau4umTgvR09/EQ/DauLee0VPmf3JY5IqE2auH7SOCsqoaaV2k+nYW6HBqaS02GrhvwcAsq5kmpsh6Rz6Q2+zpY5o2xEAse2Zoa7TvrJ1XvxlAcDc3MQgZCKmoG4ymSnku3dKe/8AxtJadJnI4c6A8MzaQlj2yVE0gknZNKCGASGMWDLNaLN4TZAfSozb0p/iWwvfDHUMia+NltEGJ4eHtuDY6rHzoDsmyJh/jTWxyPjlMTozohtiS3R3XWPvgW5NQQESc2LTSPpDW1JifKJTqZt35cNTdYc5wceVoQHZNkFuzI46msnnijkZII3BjWnQaWhh0Gje77ZyDiQHdhGRkFJJUugc5jKhjWuiFtBpaHDTZwg2cUBz1OQ7XYdHh7aiVkbAGlzQ3Se0X3rri1r2OriQHmpyFD9wkbVzsqYGbkKhuhpvjuToSNLbEa9WoIBS5v6eJkDWyyl0VSKpz3FpfNLw7obahwarbEB3ZP5JQ0NRUzwud/MFpLDbRYRcnQsNhJJ1oCwoCj5b0VRSyfx9D98ACdlriRg2OLRttsvtsoaiaetEq14yi+ch9Rg2c2imA3a8L+G4uzpBI14vMQu4PPYWeDHaR/3KiF3mlb1qTWjxJ1Ug8mfZ+KU42zRDzyN61nWRnXjxOKqypoIvv1UI5BICfUCVq6kVvNXWprOSIiozkYczZI539rD/ALWrrQI3dUlvIHEM7bBqgp3O5Xu0R6gCtHcLciGV6v4orOIZycRluA9kYPi2a/W4lROtNkEruo+4q1TVSTOvI9z3HhcS4+YKNtvMrtuT2k9geQ1dV2IjMbD38m9FuQbSt40pSJadvUnuwNJydzb0lNZ8t55BY3dqYD+VvXdWIUYxzL1O1hHa9rLo1oAsBYDgCmLR4mmawFz3BrRtLiAB5yVhtLM2jCUnhFYsoeUucyGIFlIBK/8AGf6beX83N61Tq3kY7IbT0lhybq1WpXH6Y8N79DLcWxWark3Sd5e7YL7AOJo4AudOpKbxkeytbSjbQ1KSwR2ZM5Nz18gbG0hnfSEb1o8/CeRb0qMqjwRX0hpKjZw1pvbuW9/6NzyewSKhhEUQ1bXOP3nO4XOXXp01Tjqo+dXt5Uu6rq1P/i4EmpCoEBnOd/wX03yl6LQHvPp+SGruLpk33JTfoQ/DauLee0VPmf3JY5IklXMhAEAQBAEAQBAEAQBAEAQBAfhF0BnuU+bGKZxkpHCJxJJYdcZJ/D+H9lBOgntRTq2iltjsKFW5BYjGSDTOeL2uwtcDyixv6woHSmtxTlbVFuI92TNaNtJN7J3UteblwNOYn/ie48l647KSf2ZH7pzcuBnman+J2QZD4k/ZSvH9xa393LKpTe42VvVf8SZoc1la+26Oij5y4jmGr3qRUJbyWNnN57Cw4bmmgbY1Ez3/AJWDQHr1lbq3W8mjZR/ky34RkvR0n9GBgP4jvndJ1ypowjHJFmFGEP2omFsSERimU1HTf1p2A/hB0nbL/dF1HOtCGbLtvo65uP7cG+/d4lIxrOsLEUkWv8cmzzhoP7lU6l9/gj0NryXb23EvovUoOM4/U1ZvPK5w/DsYPM0alSnVnP8Acz09ro+3tVhSjh37/Ejoo3OIa0Ek7ABcnzALRLHItSkorGTwRoGS2bSWWz6y8TLj7MW03DlPej3+ZXaNm3tnsPMaR5SQp/otv1PjuXw4/Y1Wgoo4GCOJgYwbABq/+roxiorBHi61adabnUeLe86FsRhAeQ8EkAi4tccV9l0Bned/wX03yl6LQHvPp+SGruLpk33JTfoQ/DauLee0VPmf3JY5IklXMhAEAQBAEAQBAEAQBAEAQBAEAQBAEAQBAc1biEMAvLIxg43ODf3WspKObJaVCpVeFOLfw2lbxHOLh8Nw2QykcDGkjpGw9V1BK7px34nVocn72rtcdVd/pmVTE868puKeBreJzzpHoi37qtO+f8UdqhyWgttaePcvVlTxLK6vqARJUPseBtmD1NAVaVxUlmzt0NEWdDbCmse/b9yEJvtUJ0VsPvR0ckztGJjnu4mgn9ltGLlsSI6tanSjrVJJLvLtgObCpl31S4Qt/CCHSH1agrdOyk/3bDzt5ymo09lBaz45L1ZpOA5L0tEPsYxpcL3a3nnOzzBX6dGFP9qPJ3mkri7eNWWzhkiZUpRCAIDlxOuZTxPlkNmsaXHm4BynYsN4LE1lJRTbObJ2N+4h8v8AUl+0cPw6WsM/xbYcxWI5bTFPHDF7ymZ3/BfTfKXpNAe8+n5NKu4umTfclN+hD8Nq4t57RU+Z/cljkiSVcyEAQBAEAQBAEAQBAEAQBAEAQBAEAQBAEBjeeN962McUDfe+Rcu+/uL4HvOS8cLWT/8AX4RRFSPSnfh2CVNR/Rhkfyhur1nUpI05yyRVr31vQ/uTSLThWbGsl1zFkLeU6TvU3V71YhZTeew41xymtaeymnJ+C8/QuOF5sqKKxl05nD8Rs3otVqFnTWe04Nxyku6mKhhFd2fiy3UVDFC3RijYwcTWgD3KzGKjsSOHVrVKr1pybfedC2Iyu4xlxh1I8RzVLA8m1hdxbyv0QdEeddC30Xd1461ODw8PDHM0c4rMn4ZWvaHMIc0gEEG4IPCCqEouLweZue1gBAUjGKzshXsoo9cMDhLUHvXObYtjvyEjn8yhk9aWrwzKs5c5U1FktrLupi0Zznf8F9N8pei0B7z6fkhq7i6ZN9yU36EPw2ri3ntFT5n9yWOSJJVzIQBAEAQBAEAQBAEAQBAEAQBAEAQBAEAQFZx/ImmrZxNMX3DQ3RBsLAk32X4VXqW8aktZnWs9M17Si6VLDPHE7MNyUoacgx07A4bHEaTuYuvbmW8aFOOSIK+k7uusJ1HhwyXkTLWgbBZSlFvE/UMHJiGJQU7dKeVkbeN7gB71LSo1Kr1acW33GG0szP8AKDPJRQ3bSsfO/jtoR+s6zzDnXfteTNzU21Worxf/AH1IpVksjMMpc4uIVxIMpijP/HFvR/k7a7nK9NZ6EtLbB6utLi9vlkQyqSZVI2Oe4BoLnONgBrcSeAcZXWbUVi9iRob1mgwDE6RpNU/Rp3C7YHHSeHat8PFi3BfXxDh8Fp+7sq8lzKxms5LYn6/Es0oyWZpa84TFSzgZWtoIi1hBneN6PwA9+7/Siq1NVd5XuK6px2ZnnNngjqel3SUHdpyXvvtsSdEHm1/5JRjhHF7zFtTcYYvNlvUpZM5zv+C+m+UvRaA959PyQ1dxdMm+5Kb9CH4bVxbz2ip8z+5LHJEkq5kIAgCAIAgCAIAgCAIAgCAIAgOPFIpnM/l3tbIDcaYux35X21gHjGsatuxS0XTUv6ixXdn8UYeO4r9Nl1CyTcK5jqSfikIMT9drxSD7wvxgK/LRdSUOdt3rx7s18Vu8zTnFjg9hZ4Klkmtj2u/tcD+y5soSj+5YEmJ9VqDxJK1ou4gDjJsPespN5Ajq3KKjhF5amFo5ZB1qxTs69R4Qg39DVySK1iWdjCoQdGV8p4o2E3/ydYe9dKjyevqmcdX4v/maurFFXxPPe238tSuvxyPA9zb/ALrqUeSsve1PBepG6/BFNxbOjilRcCYRNPBE3RPS1kcxC7FDk/ZUtrjrPv8ATI0dWTKjV1ksx0pZHyHje4uPrJXXp0oU1hCKXwWBHjiflLSySuDYmOe48DWlx9QSpUhTWtN4LvBomTWZ+sqLOqnCCM2NvvSkHgtsbznmXnrzlLQpYxorWfgv9ksaLeZrmTWRVDh4G4QjT8Y/fSczj93zCy8leaTubt/1JbOC2LwJ4wUcixLnm5Ucs8uIaEFjLSTkamjYzVtkPB5tpUVSqo/Er1rhU9izM/yJwWXFat09SS5jCHPJ793exjk5OIKCnFzliynQpurPWkbaBbYrh1D9QGc53/BfTfKXotAe8+n5Iau4umTfclN+hD8Nq4t57RU+Z/cljkiSVcyEAQBAEAQBAEAQBAEAQBAEAQBAR2N4HTVrNzqYmyN4LjWOVp2jmVi3uqtvLXpSwZhxTzMwxnM1I1xdQVRaNuhISLcQD27ecL01vymi1hc08e9ejIXR4MqNdkLjkV97K8C+tkxI5ta6tPS2i58F8URuE0Q8uTGKnU6mqj/i4q7G/sFlOPka6suB82ZF4kbWo59f5COTh2LZ6Vs171DUlwO2LNxizvBHjzuaP9qGWnLBe8+5nm5cCWpMz+Jvtpbiwcr7kcwCqT5S2ccsX9DbmZE5QZj5CRu9WwDhEcZJPmLiLeoqjV5Vxw/p0/F+hsqD3stmEZo8Ng1va+Y//o7V0WgBcqvyivKuyLUfh/s3VGKLnhmFQUzdCCJkbeJrQPXxrjVq9StLWqSbfeSJJZHYojJE4zlJSUgO7StBHeg3efM0LWU4xzI51YQzZmeU+c6aYFlI0ws1jTJ+0Pm/B7yq067eRRq3blsjsKpk9gk+IT7nHck63vdrDQe+ceE/uooxc3gV6dOVSWCN9wLCIqOFsMQ3rdp4XOO1zuUq9GKisEdeEFCOqiQWxuEBnOd/wX03yl6LQHvPp+SGruLpk33JTfoQ/DauLee0VPmf3JY5IklXMhAEAQBAEAQBAEAQBAEAQBAEAQBAEAQBAEAQBAEBUsr8uYsOkbGYnyPLdLUQ0AaxtPmUVSqobCvWuFTeGBTq3O1UO/pU8bOVzi8+4NUTuHuRWd7LciuYnlviFQCHTua08DN57xr96jdWT3kEripLeV7W48JJ5yetRkJccmc3dVVWdKDBFxuG/I/Kz/ZUsKLlmWaVrOe17EbDgmDQUcYjgZot4eNx43HhKtxiorBHShCMFhEkFsbhAEBnOd/wX03yl6LQHvPp+SGruLpk33JTfoQ/DauLee0VPmf3JY5IklXMhAEAQBAEAQBAEAQBAEAQBAEAQBAEAQBAEAQBAEBlGdXBamoq4zDBJIDGBdrCQCHHUTawVWtFuWxHPu6cpTWCIWgzaYhJ99rIh+ZwJ9TbrVUJMijaVHnsLNh2aWIWNRUPdyRgNHrNypFbreyeNkv5MueD5MUdJbcYWgjviLv8+kVNGEY5FqFKEMkTC2JAgCAIAgM5zv8AgvpvlL0WgPefT8kNXcXTJvuSm/Qh+G1cW89oqfM/uSxyRJKuZCAIAgCAIAgCAIAgCAIAgCAIAgCAIAgCAIAgCAIAgCAIAgCAIAgCAIDOc7/gvpvlL0WgPefT8kNXcXTJvuSm/Qh+G1cW89oqfM/uSxyRJKuZCAIAgCAIAgCAIAgCAIAgCAIAgCAIAgCAIAgCAIAgCAIAgCAIAgCAIDOc7/gvpvlL0WgPefT8kNXcfTBM4tJHTwMMc92xRtNmstcMA1b9a3Oha8605Jra3x4/AyqiwO3tmUfi5+iz61B1HccY+foZ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DtmUfi5+iz606juOMfP0HOodsyj8XP0WfWnUdxxj5+g51FLzj5Y09VuG5slGjut9Jre+3PZZx4l2tEaMq0NfWa24ZY9/cR1Jp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infojustice.org/wp-content/uploads/2011/11/wto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5575" y="6324600"/>
            <a:ext cx="3581400" cy="457200"/>
          </a:xfrm>
        </p:spPr>
        <p:txBody>
          <a:bodyPr/>
          <a:lstStyle/>
          <a:p>
            <a:r>
              <a:rPr lang="en-US" sz="800"/>
              <a:t>Prepared by: Colleen Gleason and Katie Sheridan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964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232648" cy="4572000"/>
          </a:xfrm>
        </p:spPr>
        <p:txBody>
          <a:bodyPr>
            <a:normAutofit/>
          </a:bodyPr>
          <a:lstStyle/>
          <a:p>
            <a:r>
              <a:rPr lang="en-US" dirty="0"/>
              <a:t>What was the </a:t>
            </a:r>
            <a:r>
              <a:rPr lang="en-US" i="1" dirty="0"/>
              <a:t>Plessy v. Ferguson </a:t>
            </a:r>
            <a:r>
              <a:rPr lang="en-US" dirty="0"/>
              <a:t>case about?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It legalized segregation (separate but equal) in America until </a:t>
            </a:r>
            <a:r>
              <a:rPr lang="en-US" i="1" dirty="0"/>
              <a:t>Brown v. Board of Education </a:t>
            </a:r>
            <a:r>
              <a:rPr lang="en-US" dirty="0"/>
              <a:t>in 1954.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36256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232648" cy="4572000"/>
          </a:xfrm>
        </p:spPr>
        <p:txBody>
          <a:bodyPr>
            <a:normAutofit/>
          </a:bodyPr>
          <a:lstStyle/>
          <a:p>
            <a:r>
              <a:rPr lang="en-US" dirty="0"/>
              <a:t>Civil Rights Act 1866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Passed over Johnson’s veto, grants freemen rights to citizenship, and overturns black codes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46491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#1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event was the catalyst for the secession of the first seven Southern states? </a:t>
            </a:r>
          </a:p>
          <a:p>
            <a:pPr marL="0" indent="0">
              <a:buNone/>
            </a:pPr>
            <a:r>
              <a:rPr lang="en-US" dirty="0"/>
              <a:t>	A. Passage of a higher protective tariff</a:t>
            </a:r>
          </a:p>
          <a:p>
            <a:pPr marL="0" indent="0">
              <a:buNone/>
            </a:pPr>
            <a:r>
              <a:rPr lang="en-US" dirty="0"/>
              <a:t>	B. Issuance of the Emancipation Proclamation</a:t>
            </a:r>
          </a:p>
          <a:p>
            <a:pPr marL="0" indent="0">
              <a:buNone/>
            </a:pPr>
            <a:r>
              <a:rPr lang="en-US" dirty="0"/>
              <a:t>	C. The election of Abraham Lincoln</a:t>
            </a:r>
          </a:p>
          <a:p>
            <a:pPr marL="0" indent="0">
              <a:buNone/>
            </a:pPr>
            <a:r>
              <a:rPr lang="en-US" dirty="0"/>
              <a:t>	D. the shipment of Union supplies to Ft. Sumter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2893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Anaconda Plan  - “So as to envelope the insurgent States and bring them to terms, with less bloodshed then by any other plan”.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was the main objective of the plan described in General Scott’s letter?</a:t>
            </a:r>
          </a:p>
          <a:p>
            <a:pPr marL="0" indent="0">
              <a:buNone/>
            </a:pPr>
            <a:r>
              <a:rPr lang="en-US" dirty="0"/>
              <a:t>	A. To attack and bring under control a few key </a:t>
            </a:r>
            <a:br>
              <a:rPr lang="en-US" dirty="0"/>
            </a:br>
            <a:r>
              <a:rPr lang="en-US" dirty="0"/>
              <a:t>		Southern cities </a:t>
            </a:r>
          </a:p>
          <a:p>
            <a:pPr marL="0" indent="0">
              <a:buNone/>
            </a:pPr>
            <a:r>
              <a:rPr lang="en-US" dirty="0"/>
              <a:t>	B. To disrupt Southern supply lines by controlling 			and railroad junctions in the South</a:t>
            </a:r>
          </a:p>
          <a:p>
            <a:pPr marL="0" indent="0">
              <a:buNone/>
            </a:pPr>
            <a:r>
              <a:rPr lang="en-US" dirty="0"/>
              <a:t>	C. to sign treaties with Britain and France to prevent</a:t>
            </a:r>
            <a:br>
              <a:rPr lang="en-US" dirty="0"/>
            </a:br>
            <a:r>
              <a:rPr lang="en-US" dirty="0"/>
              <a:t>		 them from assisting the South.</a:t>
            </a:r>
          </a:p>
          <a:p>
            <a:pPr marL="0" indent="0">
              <a:buNone/>
            </a:pPr>
            <a:r>
              <a:rPr lang="en-US" dirty="0"/>
              <a:t>	D. To suffocate the South by controlling the Mississippi </a:t>
            </a:r>
            <a:br>
              <a:rPr lang="en-US" dirty="0"/>
            </a:br>
            <a:r>
              <a:rPr lang="en-US" dirty="0"/>
              <a:t>		River and the southern 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551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#3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4038782"/>
              </p:ext>
            </p:extLst>
          </p:nvPr>
        </p:nvGraphicFramePr>
        <p:xfrm>
          <a:off x="301625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phrase completes the diagram on the left?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UcPeriod"/>
            </a:pPr>
            <a:r>
              <a:rPr lang="en-US" dirty="0"/>
              <a:t>Discriminated against African Americans</a:t>
            </a:r>
          </a:p>
          <a:p>
            <a:pPr marL="457200" indent="-457200">
              <a:buAutoNum type="alphaUcPeriod"/>
            </a:pPr>
            <a:r>
              <a:rPr lang="en-US" dirty="0"/>
              <a:t>Required racial segregation in all public places</a:t>
            </a:r>
          </a:p>
          <a:p>
            <a:pPr marL="457200" indent="-457200">
              <a:buAutoNum type="alphaUcPeriod"/>
            </a:pPr>
            <a:r>
              <a:rPr lang="en-US" dirty="0"/>
              <a:t>Provided American’s of all races equal rights under the law</a:t>
            </a:r>
          </a:p>
          <a:p>
            <a:pPr marL="457200" indent="-457200">
              <a:buAutoNum type="alphaUcPeriod"/>
            </a:pPr>
            <a:r>
              <a:rPr lang="en-US" dirty="0"/>
              <a:t>Denied African Americans freedom of movement and basic civil rights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4290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5663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8119872" cy="442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excerpt below is from the Supreme Court’s decision in </a:t>
            </a:r>
            <a:r>
              <a:rPr lang="en-US" i="1" dirty="0"/>
              <a:t>Plessy v. Ferguson </a:t>
            </a:r>
            <a:r>
              <a:rPr lang="en-US" dirty="0"/>
              <a:t>(1896).</a:t>
            </a:r>
          </a:p>
          <a:p>
            <a:pPr marL="0" indent="0" algn="ctr">
              <a:buNone/>
            </a:pPr>
            <a:r>
              <a:rPr lang="en-US" b="1" dirty="0"/>
              <a:t>Laws permitting, or even requiring, the separation of the races do not place a badge of inferiority upon one group over another.  Thus, it is not a violation of the Fourteenth Amendment. </a:t>
            </a:r>
          </a:p>
          <a:p>
            <a:pPr marL="0" indent="0">
              <a:buNone/>
            </a:pPr>
            <a:r>
              <a:rPr lang="en-US" dirty="0"/>
              <a:t>What practice is this ruling uphold?</a:t>
            </a:r>
          </a:p>
          <a:p>
            <a:pPr marL="0" indent="0">
              <a:buNone/>
            </a:pPr>
            <a:r>
              <a:rPr lang="en-US" dirty="0"/>
              <a:t>	A. Job training for freedom </a:t>
            </a:r>
          </a:p>
          <a:p>
            <a:pPr marL="0" indent="0">
              <a:buNone/>
            </a:pPr>
            <a:r>
              <a:rPr lang="en-US" dirty="0"/>
              <a:t>	B. Free public schooling for all races </a:t>
            </a:r>
          </a:p>
          <a:p>
            <a:pPr marL="0" indent="0">
              <a:buNone/>
            </a:pPr>
            <a:r>
              <a:rPr lang="en-US" dirty="0"/>
              <a:t>	C. Racial segregation in public places </a:t>
            </a:r>
          </a:p>
          <a:p>
            <a:pPr marL="0" indent="0">
              <a:buNone/>
            </a:pPr>
            <a:r>
              <a:rPr lang="en-US" dirty="0"/>
              <a:t>	D. African-American participation in politics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6536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/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Sectional Issues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42238"/>
              </p:ext>
            </p:extLst>
          </p:nvPr>
        </p:nvGraphicFramePr>
        <p:xfrm>
          <a:off x="533400" y="2209800"/>
          <a:ext cx="7620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/>
                        <a:t>Supported the rights of the federal</a:t>
                      </a:r>
                      <a:r>
                        <a:rPr lang="en-US" baseline="0" dirty="0"/>
                        <a:t> govt.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Protective tariff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Prevent spread of slavery west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Industrial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/>
                        <a:t>Supported</a:t>
                      </a:r>
                      <a:r>
                        <a:rPr lang="en-US" baseline="0" dirty="0"/>
                        <a:t> states rights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Lower tariffs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/>
                        <a:t>Support</a:t>
                      </a:r>
                      <a:r>
                        <a:rPr lang="en-US" baseline="0" dirty="0"/>
                        <a:t> popular sovereignty to solve slavery issue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Agricultural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http://mex-uswarsectionreflections.weebly.com/uploads/1/4/7/3/14734354/702221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009025" cy="2300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3581400" cy="365760"/>
          </a:xfrm>
        </p:spPr>
        <p:txBody>
          <a:bodyPr/>
          <a:lstStyle/>
          <a:p>
            <a:r>
              <a:rPr lang="en-US" sz="1050"/>
              <a:t>Prepared by: Colleen Gleason and Katie Sheridan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63181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were the goals of the Populist Party?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Known as People’s Party, this political party formed in 1891 to advocate for a larger money supply (coinage of “free silver”), and government ownership of railroads.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6866" name="Picture 2" descr="Alliance and Populist 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962399"/>
            <a:ext cx="3409950" cy="263996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were some 19</a:t>
            </a:r>
            <a:r>
              <a:rPr lang="en-US" baseline="30000" dirty="0"/>
              <a:t>th</a:t>
            </a:r>
            <a:r>
              <a:rPr lang="en-US" dirty="0"/>
              <a:t> century inventions?</a:t>
            </a:r>
          </a:p>
          <a:p>
            <a:pPr>
              <a:buFontTx/>
              <a:buChar char="-"/>
            </a:pPr>
            <a:r>
              <a:rPr lang="en-US" dirty="0"/>
              <a:t>Elevators – James Otis </a:t>
            </a:r>
          </a:p>
          <a:p>
            <a:pPr>
              <a:buFontTx/>
              <a:buChar char="-"/>
            </a:pPr>
            <a:r>
              <a:rPr lang="en-US" dirty="0"/>
              <a:t>Bessemer Process – Carnegie </a:t>
            </a:r>
          </a:p>
          <a:p>
            <a:pPr>
              <a:buFontTx/>
              <a:buChar char="-"/>
            </a:pPr>
            <a:r>
              <a:rPr lang="en-US" dirty="0"/>
              <a:t>Sky scrapers </a:t>
            </a:r>
          </a:p>
          <a:p>
            <a:pPr>
              <a:buFontTx/>
              <a:buChar char="-"/>
            </a:pPr>
            <a:r>
              <a:rPr lang="en-US" dirty="0"/>
              <a:t>Mass transit</a:t>
            </a:r>
          </a:p>
          <a:p>
            <a:pPr>
              <a:buFontTx/>
              <a:buChar char="-"/>
            </a:pPr>
            <a:r>
              <a:rPr lang="en-US" dirty="0"/>
              <a:t>Light bulb - Edison</a:t>
            </a:r>
          </a:p>
          <a:p>
            <a:pPr>
              <a:buFontTx/>
              <a:buChar char="-"/>
            </a:pPr>
            <a:r>
              <a:rPr lang="en-US" dirty="0"/>
              <a:t>Telephone - Bell</a:t>
            </a:r>
          </a:p>
          <a:p>
            <a:pPr>
              <a:buFontTx/>
              <a:buChar char="-"/>
            </a:pPr>
            <a:r>
              <a:rPr lang="en-US" dirty="0"/>
              <a:t>Railroad – Vanderbilt, </a:t>
            </a:r>
            <a:br>
              <a:rPr lang="en-US" dirty="0"/>
            </a:br>
            <a:r>
              <a:rPr lang="en-US" dirty="0"/>
              <a:t>Rockefeller, Carnegie </a:t>
            </a:r>
          </a:p>
          <a:p>
            <a:pPr>
              <a:buFontTx/>
              <a:buChar char="-"/>
            </a:pPr>
            <a:r>
              <a:rPr lang="en-US" dirty="0"/>
              <a:t>Automobile / Assembly Line –</a:t>
            </a:r>
            <a:br>
              <a:rPr lang="en-US" dirty="0"/>
            </a:br>
            <a:r>
              <a:rPr lang="en-US" dirty="0"/>
              <a:t>Henry Ford 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2779604"/>
            <a:ext cx="9144000" cy="555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088" tIns="9522" rIns="3808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  <a:hlinkClick r:id="rId2"/>
              </a:rPr>
              <a:t>  </a:t>
            </a:r>
            <a:r>
              <a:rPr kumimoji="0" lang="en-US" sz="3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 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                               </a:t>
            </a:r>
          </a:p>
        </p:txBody>
      </p:sp>
      <p:pic>
        <p:nvPicPr>
          <p:cNvPr id="34818" name="Picture 2" descr="File:Empire State Building from the Top of the R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3028950" cy="4038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448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were the impacts of industrialization?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Time Zones</a:t>
            </a:r>
          </a:p>
          <a:p>
            <a:pPr>
              <a:buNone/>
            </a:pPr>
            <a:r>
              <a:rPr lang="en-US" dirty="0"/>
              <a:t>Mass Production</a:t>
            </a:r>
          </a:p>
          <a:p>
            <a:pPr>
              <a:buNone/>
            </a:pPr>
            <a:r>
              <a:rPr lang="en-US" dirty="0"/>
              <a:t>Farmers move to cities to work in factories</a:t>
            </a:r>
          </a:p>
          <a:p>
            <a:pPr>
              <a:buNone/>
            </a:pPr>
            <a:r>
              <a:rPr lang="en-US" dirty="0"/>
              <a:t>Pollution </a:t>
            </a:r>
          </a:p>
          <a:p>
            <a:pPr>
              <a:buNone/>
            </a:pPr>
            <a:r>
              <a:rPr lang="en-US" dirty="0"/>
              <a:t>Rise of big business- monopolies </a:t>
            </a:r>
          </a:p>
          <a:p>
            <a:pPr>
              <a:buNone/>
            </a:pPr>
            <a:r>
              <a:rPr lang="en-US" dirty="0"/>
              <a:t>Beginning of the labor movement</a:t>
            </a:r>
          </a:p>
        </p:txBody>
      </p:sp>
      <p:pic>
        <p:nvPicPr>
          <p:cNvPr id="9218" name="Picture 2" descr="Mass p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68268"/>
            <a:ext cx="4628189" cy="357053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were vertical and horizontal integration?</a:t>
            </a:r>
          </a:p>
        </p:txBody>
      </p:sp>
      <p:pic>
        <p:nvPicPr>
          <p:cNvPr id="2050" name="Picture 2" descr="http://historywithwoods.wikispaces.com/file/view/Vertical%20and%20Horizontal%20Integration.png/375897470/640x313/Vertical%20and%20Horizontal%20Integ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096000" cy="2981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539203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Government Regulation</a:t>
            </a:r>
          </a:p>
          <a:p>
            <a:r>
              <a:rPr lang="en-US" dirty="0"/>
              <a:t>Sherman Anti-trust Act </a:t>
            </a:r>
          </a:p>
          <a:p>
            <a:pPr marL="0" indent="0">
              <a:buNone/>
            </a:pPr>
            <a:r>
              <a:rPr lang="en-US" dirty="0"/>
              <a:t>	Break up monopolies, failed, used against labor 	unions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Interstate Commerce Commission</a:t>
            </a:r>
          </a:p>
          <a:p>
            <a:pPr marL="0" indent="0">
              <a:buNone/>
            </a:pPr>
            <a:r>
              <a:rPr lang="en-US" dirty="0"/>
              <a:t>	Regulated interstate railroads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76516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Child Labor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Textile mills</a:t>
            </a:r>
          </a:p>
          <a:p>
            <a:r>
              <a:rPr lang="en-US" dirty="0"/>
              <a:t>Coal Mines </a:t>
            </a:r>
          </a:p>
          <a:p>
            <a:r>
              <a:rPr lang="en-US" dirty="0"/>
              <a:t>Paid less than adults </a:t>
            </a:r>
          </a:p>
          <a:p>
            <a:r>
              <a:rPr lang="en-US" dirty="0"/>
              <a:t>1 out of 5 worked </a:t>
            </a:r>
          </a:p>
          <a:p>
            <a:r>
              <a:rPr lang="en-US" dirty="0"/>
              <a:t>Deprived of education</a:t>
            </a:r>
          </a:p>
          <a:p>
            <a:pPr marL="0" indent="0">
              <a:buNone/>
            </a:pPr>
            <a:r>
              <a:rPr lang="en-US" dirty="0"/>
              <a:t>and nutrition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thinkprogress.org/wp-content/uploads/2011/01/child_la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031747" cy="2381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6079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Political Bosses/Machines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political machine is an organization controlled by a boss that gets citizens to vote for its candidate on election day</a:t>
            </a:r>
          </a:p>
          <a:p>
            <a:r>
              <a:rPr lang="en-US" dirty="0"/>
              <a:t> People worked for the machine in exchange for political favors and rewards </a:t>
            </a:r>
          </a:p>
          <a:p>
            <a:r>
              <a:rPr lang="en-US" dirty="0"/>
              <a:t>Ex. Boss William Tweed ran Tammany Hall, NYC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thumb/e/e2/Boss_Tweed,_Nast.jpg/553px-Boss_Tweed,_N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013751" cy="218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630497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Social Darwinism?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belief that the best and most qualified will survive in business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What is the government policy of hands-off business regulation?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Laissez Faire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/>
          <a:lstStyle/>
          <a:p>
            <a:r>
              <a:rPr lang="en-US" dirty="0"/>
              <a:t>Who were </a:t>
            </a:r>
            <a:r>
              <a:rPr lang="en-US" dirty="0" err="1"/>
              <a:t>nativists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person who favors native born Americans over immigrants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Portrayed hostility, hatred, and distrust of new immigrants</a:t>
            </a:r>
          </a:p>
        </p:txBody>
      </p:sp>
      <p:pic>
        <p:nvPicPr>
          <p:cNvPr id="7171" name="Picture 3" descr="external image TheOnlyWaytoHandleItpolitcartoon.jpg?t=1236911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836" y="1295400"/>
            <a:ext cx="4506738" cy="54102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What was the Chinese Exclusion Act?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1882 law that prohibited the immigration of Chinese laborers 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What was the Gentlemen's Agreement with Japan?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Law limiting how many Japanese immigrants were allowed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differenttogether.files.wordpress.com/2012/06/chinese-exclusion-act.jpg?w=6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3276600" cy="439627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Northern 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Southern 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- Larger</a:t>
                      </a:r>
                      <a:r>
                        <a:rPr lang="en-US" sz="2800" baseline="0" dirty="0"/>
                        <a:t> Military</a:t>
                      </a:r>
                    </a:p>
                    <a:p>
                      <a:r>
                        <a:rPr lang="en-US" sz="2800" baseline="0" dirty="0"/>
                        <a:t>- Transportation- Railroads</a:t>
                      </a:r>
                    </a:p>
                    <a:p>
                      <a:r>
                        <a:rPr lang="en-US" sz="2800" baseline="0" dirty="0"/>
                        <a:t>- Industrial Resources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 Generals- Robert E. Lee, Stonewall Jackson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/>
                        <a:t>Fighting on</a:t>
                      </a:r>
                      <a:r>
                        <a:rPr lang="en-US" sz="2800" baseline="0" dirty="0"/>
                        <a:t> their own soil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/>
                        <a:t> Fighting to preserve their way of life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http://www.patriottoursnyc.com/graphics/northsou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408441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524000"/>
          <a:ext cx="861377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Old Immigrants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Immigrants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Northern and Western Europe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Came in small numbers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Mostly Protestant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Farmers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Spoke English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Easily Assimilated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/>
                        <a:t>Southern and Eastern Europe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/>
                        <a:t>Came in large numbers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/>
                        <a:t>Varying religions (Jews, Catholics,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Orthodox)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/>
                        <a:t>Construction workers/</a:t>
                      </a:r>
                      <a:r>
                        <a:rPr lang="en-US" sz="2000" baseline="0" dirty="0"/>
                        <a:t> factory jobs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Few spoke English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/>
                        <a:t>Not easily assimilated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http://cti.itc.virginia.edu/~hius202/images/lecture03/bigg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12038"/>
            <a:ext cx="3733800" cy="2534317"/>
          </a:xfrm>
          <a:prstGeom prst="rect">
            <a:avLst/>
          </a:prstGeom>
          <a:noFill/>
        </p:spPr>
      </p:pic>
      <p:sp>
        <p:nvSpPr>
          <p:cNvPr id="5" name="Explosion 2 4"/>
          <p:cNvSpPr/>
          <p:nvPr/>
        </p:nvSpPr>
        <p:spPr>
          <a:xfrm>
            <a:off x="0" y="3733800"/>
            <a:ext cx="3505200" cy="2895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4648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Both came for economic reasons!!!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736848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Who came up with the term “Gilded Age”?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Mark Twain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What does it mean?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Post- Reconstruction era characterized by a façade of prosperity</a:t>
            </a:r>
          </a:p>
        </p:txBody>
      </p:sp>
      <p:pic>
        <p:nvPicPr>
          <p:cNvPr id="4098" name="Picture 2" descr="gilded20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0"/>
            <a:ext cx="4762500" cy="309562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Muckrakers </a:t>
            </a:r>
          </a:p>
          <a:p>
            <a:pPr marL="274320" lvl="1" indent="0">
              <a:buNone/>
            </a:pPr>
            <a:r>
              <a:rPr lang="en-US" dirty="0"/>
              <a:t>Journalists who exposed problems of the Gilded Age</a:t>
            </a:r>
          </a:p>
          <a:p>
            <a:pPr lvl="2"/>
            <a:r>
              <a:rPr lang="en-US" dirty="0"/>
              <a:t>Ida Tarbell – “History of the Standard Oil Company”</a:t>
            </a:r>
          </a:p>
          <a:p>
            <a:pPr lvl="2"/>
            <a:r>
              <a:rPr lang="en-US" dirty="0"/>
              <a:t>Upton Sinclair – The Jungle, meat packing</a:t>
            </a:r>
          </a:p>
          <a:p>
            <a:pPr lvl="2"/>
            <a:r>
              <a:rPr lang="en-US" dirty="0"/>
              <a:t>Jacob Riis – How The Other Half Lives </a:t>
            </a:r>
          </a:p>
          <a:p>
            <a:pPr lvl="2"/>
            <a:r>
              <a:rPr lang="en-US" dirty="0"/>
              <a:t>Jane Addams – Hull House and Settlement House movement</a:t>
            </a:r>
          </a:p>
          <a:p>
            <a:pPr marL="594360" lvl="2" indent="0">
              <a:buNone/>
            </a:pPr>
            <a:endParaRPr lang="en-US" dirty="0"/>
          </a:p>
          <a:p>
            <a:r>
              <a:rPr lang="en-US" dirty="0"/>
              <a:t>Gifford Pinchot controversy</a:t>
            </a:r>
          </a:p>
          <a:p>
            <a:pPr lvl="1"/>
            <a:r>
              <a:rPr lang="en-US" dirty="0"/>
              <a:t>Chief of US Forestry Service, resulted in conservation of forests</a:t>
            </a:r>
          </a:p>
          <a:p>
            <a:pPr lvl="1"/>
            <a:r>
              <a:rPr lang="en-US" dirty="0"/>
              <a:t>Pres. Taft fired him, launched attacks, resulted in rift between T. Roosevelt and Taft, split of Republicans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797650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2871346"/>
              </p:ext>
            </p:extLst>
          </p:nvPr>
        </p:nvGraphicFramePr>
        <p:xfrm>
          <a:off x="301625" y="1527175"/>
          <a:ext cx="8504238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Booker</a:t>
                      </a:r>
                      <a:r>
                        <a:rPr lang="en-US" baseline="0" dirty="0"/>
                        <a:t> T Washington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W.E.B. </a:t>
                      </a:r>
                      <a:r>
                        <a:rPr lang="en-US" dirty="0" err="1"/>
                        <a:t>DuBois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dirty="0"/>
                        <a:t>Gradual</a:t>
                      </a:r>
                      <a:r>
                        <a:rPr lang="en-US" sz="2400" baseline="0" dirty="0"/>
                        <a:t> Change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/>
                        <a:t>Blacks should earn their rights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/>
                        <a:t>Vocational job training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/>
                        <a:t>Economic gains rather than legal ones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dirty="0"/>
                        <a:t>Immediate</a:t>
                      </a:r>
                      <a:r>
                        <a:rPr lang="en-US" sz="2400" baseline="0" dirty="0"/>
                        <a:t> Change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/>
                        <a:t>Given Rights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/>
                        <a:t>Higher Education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/>
                        <a:t>Founded the NAACP, National Association for Advancement of Colored Peoples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http://lcweb.loc.gov/exhibits/odyssey/archive/06/0602001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0"/>
            <a:ext cx="1905000" cy="2864662"/>
          </a:xfrm>
          <a:prstGeom prst="rect">
            <a:avLst/>
          </a:prstGeom>
          <a:noFill/>
        </p:spPr>
      </p:pic>
      <p:pic>
        <p:nvPicPr>
          <p:cNvPr id="3076" name="Picture 4" descr="W. E. B. Du Bo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0"/>
            <a:ext cx="2214561" cy="23622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Who built the Florida East Coast Railroad? </a:t>
            </a:r>
          </a:p>
          <a:p>
            <a:pPr>
              <a:buNone/>
            </a:pPr>
            <a:r>
              <a:rPr lang="en-US" dirty="0"/>
              <a:t>Henry Flagler                                       John D. Rockefeller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38719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1.bp.blogspot.com/-kdkZ4nCknRk/T0RBIW6lPNI/AAAAAAAACsc/4hIzIB4nAIA/s400/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2014347" cy="2590800"/>
          </a:xfrm>
          <a:prstGeom prst="rect">
            <a:avLst/>
          </a:prstGeom>
          <a:noFill/>
        </p:spPr>
      </p:pic>
      <p:pic>
        <p:nvPicPr>
          <p:cNvPr id="1028" name="Picture 4" descr="http://www.freeinfosociety.com/media/images/98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590800"/>
            <a:ext cx="2248281" cy="28003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Which group favored the passage of the Chinese Exclusion Act of 1882?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dirty="0"/>
              <a:t>Imperialist in Congress 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dirty="0"/>
              <a:t>Nativists on the West Coast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dirty="0"/>
              <a:t>Progressives from the Midwest </a:t>
            </a:r>
          </a:p>
          <a:p>
            <a:pPr marL="788670" lvl="1" indent="-514350">
              <a:buFont typeface="+mj-lt"/>
              <a:buAutoNum type="alphaUcPeriod"/>
            </a:pPr>
            <a:r>
              <a:rPr lang="en-US" dirty="0"/>
              <a:t>Anarchists who immigrated from Europe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2204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6.  The cartoon at the right by Thomas Nast was published in 1871.  Which problem is addressed in the cartoon? </a:t>
            </a:r>
          </a:p>
          <a:p>
            <a:pPr marL="514350" indent="-514350">
              <a:buAutoNum type="alphaUcPeriod"/>
            </a:pPr>
            <a:r>
              <a:rPr lang="en-US" dirty="0"/>
              <a:t>New citizens were often </a:t>
            </a:r>
            <a:br>
              <a:rPr lang="en-US" dirty="0"/>
            </a:br>
            <a:r>
              <a:rPr lang="en-US" dirty="0"/>
              <a:t>unable to exercise voting </a:t>
            </a:r>
            <a:br>
              <a:rPr lang="en-US" dirty="0"/>
            </a:br>
            <a:r>
              <a:rPr lang="en-US" dirty="0"/>
              <a:t>rights </a:t>
            </a:r>
          </a:p>
          <a:p>
            <a:pPr marL="514350" indent="-514350">
              <a:buAutoNum type="alphaUcPeriod"/>
            </a:pPr>
            <a:r>
              <a:rPr lang="en-US" dirty="0"/>
              <a:t>City governments were</a:t>
            </a:r>
            <a:br>
              <a:rPr lang="en-US" dirty="0"/>
            </a:br>
            <a:r>
              <a:rPr lang="en-US" dirty="0"/>
              <a:t>providing inadequate </a:t>
            </a:r>
            <a:br>
              <a:rPr lang="en-US" dirty="0"/>
            </a:br>
            <a:r>
              <a:rPr lang="en-US" dirty="0"/>
              <a:t>services to residents</a:t>
            </a:r>
          </a:p>
          <a:p>
            <a:pPr marL="514350" indent="-514350">
              <a:buAutoNum type="alphaUcPeriod"/>
            </a:pPr>
            <a:r>
              <a:rPr lang="en-US" dirty="0"/>
              <a:t>Political machines were </a:t>
            </a:r>
            <a:br>
              <a:rPr lang="en-US" dirty="0"/>
            </a:br>
            <a:r>
              <a:rPr lang="en-US" dirty="0"/>
              <a:t>profiting from kickbacks </a:t>
            </a:r>
            <a:br>
              <a:rPr lang="en-US" dirty="0"/>
            </a:br>
            <a:r>
              <a:rPr lang="en-US" dirty="0"/>
              <a:t>on public contracts </a:t>
            </a:r>
          </a:p>
          <a:p>
            <a:pPr marL="514350" indent="-514350">
              <a:buAutoNum type="alphaUcPeriod"/>
            </a:pPr>
            <a:r>
              <a:rPr lang="en-US" dirty="0"/>
              <a:t>The deadlock between political parties</a:t>
            </a:r>
            <a:br>
              <a:rPr lang="en-US" dirty="0"/>
            </a:br>
            <a:r>
              <a:rPr lang="en-US" dirty="0"/>
              <a:t>was costing tax payers money</a:t>
            </a:r>
          </a:p>
        </p:txBody>
      </p:sp>
      <p:pic>
        <p:nvPicPr>
          <p:cNvPr id="3074" name="Picture 2" descr="http://upload.wikimedia.org/wikipedia/commons/9/9e/Tammany_Ring,_Nast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42478"/>
            <a:ext cx="3876096" cy="2511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4654291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Who stole the people’s money? </a:t>
            </a:r>
            <a:r>
              <a:rPr lang="en-US" sz="1600" i="1" dirty="0" err="1">
                <a:solidFill>
                  <a:srgbClr val="FF0000"/>
                </a:solidFill>
              </a:rPr>
              <a:t>Twas</a:t>
            </a:r>
            <a:r>
              <a:rPr lang="en-US" sz="1600" i="1" dirty="0">
                <a:solidFill>
                  <a:srgbClr val="FF0000"/>
                </a:solidFill>
              </a:rPr>
              <a:t> him.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2282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How did the “New Immigrants” differ from the “Old Immigrants”?</a:t>
            </a:r>
          </a:p>
          <a:p>
            <a:pPr marL="0" indent="0">
              <a:buNone/>
            </a:pPr>
            <a:r>
              <a:rPr lang="en-US" dirty="0"/>
              <a:t>	A. Most of them were protestant </a:t>
            </a:r>
          </a:p>
          <a:p>
            <a:pPr marL="0" indent="0">
              <a:buNone/>
            </a:pPr>
            <a:r>
              <a:rPr lang="en-US" dirty="0"/>
              <a:t>	B. Most of them spoke very little English </a:t>
            </a:r>
          </a:p>
          <a:p>
            <a:pPr marL="0" indent="0">
              <a:buNone/>
            </a:pPr>
            <a:r>
              <a:rPr lang="en-US" dirty="0"/>
              <a:t>	C. They came seeking new economic </a:t>
            </a:r>
            <a:br>
              <a:rPr lang="en-US" dirty="0"/>
            </a:br>
            <a:r>
              <a:rPr lang="en-US" dirty="0"/>
              <a:t>		opportunities </a:t>
            </a:r>
          </a:p>
          <a:p>
            <a:pPr marL="0" indent="0">
              <a:buNone/>
            </a:pPr>
            <a:r>
              <a:rPr lang="en-US" dirty="0"/>
              <a:t>	D. They were generally accepted by native born 	</a:t>
            </a:r>
            <a:br>
              <a:rPr lang="en-US" dirty="0"/>
            </a:br>
            <a:r>
              <a:rPr lang="en-US" dirty="0"/>
              <a:t>		Americans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2204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 startAt="4"/>
            </a:pPr>
            <a:r>
              <a:rPr lang="en-US" dirty="0"/>
              <a:t>The excerpt below is from William Jennings Bryan’s speech at the Democratic Convention in 1896.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Having behind us the producing masses of this </a:t>
            </a:r>
            <a:br>
              <a:rPr lang="en-US" i="1" dirty="0"/>
            </a:br>
            <a:r>
              <a:rPr lang="en-US" i="1" dirty="0"/>
              <a:t>	nation and the world, supported by the </a:t>
            </a:r>
            <a:br>
              <a:rPr lang="en-US" i="1" dirty="0"/>
            </a:br>
            <a:r>
              <a:rPr lang="en-US" i="1" dirty="0"/>
              <a:t>	commercial interests, the laboring interests, and </a:t>
            </a:r>
            <a:br>
              <a:rPr lang="en-US" i="1" dirty="0"/>
            </a:br>
            <a:r>
              <a:rPr lang="en-US" i="1" dirty="0"/>
              <a:t>	the toilers everywhere, we will answer their </a:t>
            </a:r>
            <a:br>
              <a:rPr lang="en-US" i="1" dirty="0"/>
            </a:br>
            <a:r>
              <a:rPr lang="en-US" i="1" dirty="0"/>
              <a:t>	demand for a gold standard by saying to them: </a:t>
            </a:r>
            <a:br>
              <a:rPr lang="en-US" i="1" dirty="0"/>
            </a:br>
            <a:r>
              <a:rPr lang="en-US" i="1" dirty="0"/>
              <a:t>	“You shall not press down upon the brow of </a:t>
            </a:r>
            <a:br>
              <a:rPr lang="en-US" i="1" dirty="0"/>
            </a:br>
            <a:r>
              <a:rPr lang="en-US" i="1" dirty="0"/>
              <a:t>	labor this crown of thorns; you shall not crucify </a:t>
            </a:r>
            <a:br>
              <a:rPr lang="en-US" i="1" dirty="0"/>
            </a:br>
            <a:r>
              <a:rPr lang="en-US" i="1" dirty="0"/>
              <a:t>	mankind upon a cross of gold.”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Based on this speech, what did Bryan demand in his subsequent campaign for Presidency? </a:t>
            </a:r>
          </a:p>
          <a:p>
            <a:pPr marL="514350" indent="-514350">
              <a:buAutoNum type="alphaUcPeriod"/>
            </a:pPr>
            <a:r>
              <a:rPr lang="en-US" dirty="0"/>
              <a:t>The acquisition of colonies to increase employment opportunities </a:t>
            </a:r>
          </a:p>
          <a:p>
            <a:pPr marL="514350" indent="-514350">
              <a:buAutoNum type="alphaUcPeriod"/>
            </a:pPr>
            <a:r>
              <a:rPr lang="en-US" dirty="0"/>
              <a:t>The creation of a national park system to protect the nations wildlife </a:t>
            </a:r>
          </a:p>
          <a:p>
            <a:pPr marL="514350" indent="-514350">
              <a:buAutoNum type="alphaUcPeriod"/>
            </a:pPr>
            <a:r>
              <a:rPr lang="en-US" dirty="0"/>
              <a:t>A policy of bimetallism that would help farmers by raising crop prices </a:t>
            </a:r>
          </a:p>
          <a:p>
            <a:pPr marL="514350" indent="-514350">
              <a:buAutoNum type="alphaUcPeriod"/>
            </a:pPr>
            <a:r>
              <a:rPr lang="en-US" dirty="0"/>
              <a:t>Higher tariffs to protect American manufacturers from foreign competition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2204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18048" cy="4572000"/>
          </a:xfrm>
        </p:spPr>
        <p:txBody>
          <a:bodyPr/>
          <a:lstStyle/>
          <a:p>
            <a:r>
              <a:rPr lang="en-US" dirty="0"/>
              <a:t>What was the Monroe Doctrine? </a:t>
            </a:r>
          </a:p>
          <a:p>
            <a:pPr>
              <a:buNone/>
            </a:pPr>
            <a:r>
              <a:rPr lang="en-US" dirty="0"/>
              <a:t>Foreign policy that discouraged European intervention in the Western Hemisphere</a:t>
            </a:r>
          </a:p>
        </p:txBody>
      </p:sp>
      <p:pic>
        <p:nvPicPr>
          <p:cNvPr id="52226" name="Picture 2" descr="http://www.infosecisland.com/uploads/remoteimg/7936555f95c93b35feb8f61ae7250d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4407608" cy="368769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/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Anaconda Plan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Northern plan to</a:t>
            </a:r>
            <a:br>
              <a:rPr lang="en-US" dirty="0"/>
            </a:br>
            <a:r>
              <a:rPr lang="en-US" dirty="0"/>
              <a:t>blockade Southern ports, </a:t>
            </a:r>
          </a:p>
          <a:p>
            <a:pPr marL="0" indent="0">
              <a:buNone/>
            </a:pPr>
            <a:r>
              <a:rPr lang="en-US" dirty="0"/>
              <a:t>seize the Mississippi, divide</a:t>
            </a:r>
          </a:p>
          <a:p>
            <a:pPr marL="0" indent="0">
              <a:buNone/>
            </a:pPr>
            <a:r>
              <a:rPr lang="en-US" dirty="0"/>
              <a:t>the Confederacy and </a:t>
            </a:r>
          </a:p>
          <a:p>
            <a:pPr marL="0" indent="0">
              <a:buNone/>
            </a:pPr>
            <a:r>
              <a:rPr lang="en-US" dirty="0"/>
              <a:t>capture Richmond </a:t>
            </a:r>
          </a:p>
        </p:txBody>
      </p:sp>
      <p:sp>
        <p:nvSpPr>
          <p:cNvPr id="4" name="AutoShape 2" descr="data:image/jpeg;base64,/9j/4AAQSkZJRgABAQAAAQABAAD/2wCEAAkGBhQSERUUExQWFRUWGBgYGBYYGBwYGhwXHBgXGxgYGBcaHyYfGB0jGhwcHzAgIygpLCwsGx8xNTAqNSYrLSkBCQoKDgwOGg8PGiofHCQpLCkpLCwpKSksLCkpLCksLCwsKSksLCwpLCkpLCwpLCksLCksLCwpLCkpLCwsKSkpLP/AABEIALcBEwMBIgACEQEDEQH/xAAcAAACAgMBAQAAAAAAAAAAAAAEBQMGAAIHAQj/xABNEAACAQIEAgYFBgoHCAIDAAABAhEAAwQSITEGQQUTIlFhcQcygZGhQnKxwdHSIyQzNFJigpKy8BQXVJOis+EWJUNTc4PC8TVEFWPi/8QAGQEAAwEBAQAAAAAAAAAAAAAAAQIDAAQF/8QAJREAAgIBBAIDAQEBAQAAAAAAAAECEQMSEyExMlEUQWEicQSh/9oADAMBAAIRAxEAPwBN0Bwth7mFtO9oFmUEnta/GjzwVhf+Svvb7aK4UH4lY+YKas1eVLJJSfJ2xiq6E6cC4Qr+QWfNvtoQcF4UkgWl0OurfbVwtjsGoMlDcl7DpXor3+w2FH/AX3t9tYOB8Kf/AK6/4vtqyBOXdUqgUdc/YKRWG4Fwn/IX/F9teJwLhCfyCf4vtqfEceWZMWrpUEDPAiTMDfSQCYJBjlROL4tsWcjHM2dQ4CgeqdiSSAPjsaesv6JqgTWvR1go/Nk/xfbQuK9H+DU/m6e9vtp30ZxjYu2rlwZ16pczKQJjYEQYMnQDTcciCVdnjazibgtqrox2zAQTr2dCYbTY+HhOrLz2DVAiHo/wRj8XTUfrfbRVr0a4Hnh097feoO56SLIj8Fd07wo5bQW/kijrvpFtIE/AXu0uYSAumveddt9jR05f0DnA9PoywP8AZk97/erw+jPA/wBmX3v96obnpKDQ1uw+RSpuO0RkJykKQwAuZiIB00Pdod0Nx9av3UtG1cttcBKFohoDHQj5raiRKkTW05V7NqgKrvo7wYP5unvf71E2fRrgSPzdfe/3qsmJInuoHpjim1glQ3AzF5hVjYRJJO2486nGU5Ok2O9KVtC5fRlgf7Mnvf71bf1Z4H+zJ73+9ReC49s3LF28FcdSFL2zAbtGF5xvPiIOlC4L0j2rj21a1dtrcJVXaMpbNkiZ17UCRMSJiqacv6I5QNH9GeB5YZPe/wB6oj6MsFH5unvb71S4r0j27d17XUXXKMyypUzlmTAkgfaO+p8Zx7btWLVxrV0G6Xy22AVgEIDMfDUR376VtOX9NrgCr6NMD/Z097feqdfRjgf7Mnvb71FY3i9beHt4hLT3luwAqbg6yG3gggrA50stelS2WgYa62uyEO3mFAk/Cio5X7M5QCv6scB/Zk97ferz+rLAf2ZPe33quAadf591U/pT0iravPbWw9wWtHYMBHaCExBgBiNWIBkUsdybpNmbiuyL+rXAz+bJ/i+2tx6N8D/Zrf8Ai+2vL/pEsretIFYpcW23WSBlFwAglfCddeTbxqTgON7dw4kMjJ/RwxJJBzKCQSBpBkDQ/pCjpy1fJlKBCPRtgf7Nb+P217/Vvgf7Nb+P21L0Rxyt6xfudWVNhczJmDSuVipBgb5TuNPbQV70m2lw9u71TF3Zl6oMpICkAsDENMgAQJMjka2nLdch1QJD6OMDP5tb+P21GfRzgp/N0+P21r0r6RDav3LCYV7joSOy0kxuciIxA8fEVZ+jsSbqI5Q28yZijeurGOyfjPPbTelluR5b/wDQxcZdFfT0cYHb+jW/cftrY+jfBf2a37j9tW5V1r0ik1y9jaV6KRd9H2CH/wBa37v9aGucD4OPze3+7V2xFul+KtaVtcvZqR86dM2guIvKoAVbtwADYAMQAKytuIB+NYj/AK1z+NqyvWXRyPs6zwsPxPDn9QTTeKU8I/mVj5g+k02JryZ+TO2PSDbK9g0POp50RZHYqFQNTy1pEFkhFakjY+6txyrVkncUwCjYjAhLTi06vaL2gyNmBMtlR9YOumqtGh07vLmS5fwDquRGXDlVn1Qt0SsncAnfnFO73BzFuxdEAodUJ0QkqCA4Vo8vpoh+CluLYCNkNlVUZhOZVOaGgggzJkd58K6VkXsk4fgHjujrAXGPadmZnVXUrGXPfliD8oFlIB7l5zNAYvCKLeCdZ7AYiI1/GwRy8TVz6N4VVbd0XH6xryqGZVyxlLMGAYt2s7FpPONO8DCcEC0VZ7mcJGVQuUEhs4Jlm+X2oEAsZM6zt1ezaF6AOI7AHSGFadVbDj2G5dnf2VZOKkzYRgdQzWgR/wB1KEx3QnWXrV5g69XkbJ2DmKFiuubQAtJnfKNtZa47CNftNbKMuqkE5D6rZhs+3Zg7aN7p6+uQqIj6Et236IVL0lFRkbL60o7AFe4jKGFKLFm3hb1m42R7Y7SGCCoa8EJUTKlTeEoSywCRDEmrVhugMmDGHAcyDLg2w2diSWy5o0JiJOg57kDC8HsCnWkuimRbUKsxcDhWLXXhQyh8iwNInUgsprnkFDzF6GqzxHBv2ZGubDjbvxSz5cqseOuPMZCdREsonXff6aX9L9E9eEGUgqYnRgVBRtRnB3UQZBEHvqEHpkUfKFb4DD9XjGR2dnAzhlCgDrXbSFGbtFu0SScopIyIOrbq+xbu5lWdIXFYa1dgfJ/CB203kToYq1YPhllF5WLHrUVZ7AiCxLCCZ1cnWO7XevG4Rz27dshxBfO0p2g95bzgDN2e2og6kCdzrXQsiT7JuP4K+j8Owx4NkKH6zEhyYA6oXrYeeZbbLHjOlScZZLmKtqy9Y9tRlTKXzMzBgmUH5UAE8hJ5UxxvCtxrjXFOXMzmCqsQXIZ8ri4IBYbQfbFSYHhMpiEvEu4trC5ivrZchdiP1SYAGk+AFHWk7sFfgDwFihbe5heQHWW5kGNEugq2q9vK0cs5qDg2BjbpAA6xLsxp6l5Pvn3U/wAPw7kxZxIVpIbsZkgFolp3ggTl7yfCJOiuGupxD3grEuCApZIQO4d9hJ1+AjnNByXP6EdxpXPOJujLD3b7JnW4BcZzrlIUWxcKwf0ntkqwgw0axN9e5c0/BefbX3eP8+VVnpjoEXb+n4NnzmJRp0QMVDaqTlXkRMmN6THKmZpFLxi2nKMbSqAq2yomFFvKjZdSY7LHmYJ3M1thLfVB1aC1yyVdojMweWJ/cJ9tXe1wrbtsj5XUWtlB6zOZnMwC5pLQxA3PhINSxOKwNwXDbu3g4U/gwqsVSSWUTAnWZLEjTfnZZLBpQNw662mdREXrd5D2cssba3U0O6wtyOXbEaHWToq7YTEq7oOrRkLNlEC51T3Eu+KIjDMBsSjaxrbrXCNm+uHuKWVUS0QqkMGCJCS0HUAwSN4HdReH4NtJZNvMzEtm6w5cwYW1tgiFj1FA211neleVG0/gpw9v/emZMvaVw501tl7hkEbnOLccozeFXC3Z1mq7ieBbbaC46jLkgqj/ACbikiVkE52Oh3iAIEHWuHFDWGz3JsTl1AzTM5gBtqdFgRA2FRm4yrkdWh6orxlr1a9ipDAt5aWYqYppeFLMWNKxj514kH45iP8ArXP4zWVnEx/HMR/1bn8RrK9iPRyPs63wf+ZWPmfWabm1NJ+Dj+JWPmf+TU5FyvKyeTOyPSCbSdn21qF+NS2dVrVbY8zU0FnteKNa9t6gGIr1hrpRATFedbYVu1r3VtGlZhx2qxg6wMwB8NvHn8a0xhgRFTJGbXYgMPAjQ/SD7TQ3SOkEa6gR7QJHvrGJHGg05UZapZcxRgwhJUgAbT7SPad4BB8KINvrlCNbbK4OYzGUgjKDzkifLQc6NCnl7p+yjZWfv1AkeRj+dDU+Gxq3VlDvtIK9/IiaQLwUASxcnuW2Ak683NSdH4IWzmt2Xzd56xuz5uEUc++J8KpUa4ETY0vvIB8q2w6gjTU+RrxjvA0DMPrPuJI9hqXDXl9WROmniZAHtIOlRrkpfAtHSjGTzEgiBuN6O6KvlwxJ2OXl3A/XUXSHRZZwVbLmOuk78x4zy8eVHWcMFULrA5yQfEkiNzVXVcEknZKoFbgUNYytOViYOU9ptDPif50r3CoCik6yqkySeQnc0o5tjMWtsdqddgBJNBYrpPNAtkjvYiD5CfbrHL3FYnD2yO0AI5zljb5Q25VDbwlmCQ2YDUnOTpr+ifCnjS5Elf0LL19jALs0mIneTA7tJPMxU1no9kKvkmDoqkbkEZnbaBOwnzO1MUtLB6sABgDMfosQwObWeWu1Kel7qYdOsuucsqsJbWSYMxHgM37J5GKbVfCF0fbDc11s05U2yx2jECQ4230kH/Vff6AsMQ1wIxBc6IgJVuTaGSBz315Vli9bckRdAynUnIIYAHVSADopEaySRuaFXipA1lkbNau3DbYswXJ2WZXGaCQ0gazoBGsyiT+iloA6ZNy/YbD2bOIthCnV3BbGjIwhxc6zXSdgN96e4PG3LNicRnYqPXYW1ZzsBktmASfrphdtBhpEmOZE6jcjvGntqudIWLTvpIIaYLswzHNDgE5SNPbppyLL+uGaTSXCMtq9xizk6kFhqB4COXLTkBr62jW3i2XSar+I6NvG0i9b2lBDZVAzaESP0TB+PvG6PwTJN28xjt5lcJpJ1MjQideU91V0I5rZdcPj53Mjvo4mapvR2FD3Bet37pWfyfZCaAjL6sgCe/uq3AaVHIki+Ntml2l2Jo27NCXxpUSx85cTH8cxE/8ANufxGsrbi38+xP8A1X/iNZXsRfBxvs6twcfxKx83/wAmmniqN4pLwO34nY+YR/ianztptXlz8mdcekS4eYit7Y33rTC3pBEVitr5VNDMljWJ23+r660iT3VIwoe9fCgsxAUaknYDvJpgBvyRSi5xbhLLZXv2wRuJLe/KDXPOKuPLmJY27RKWBp3Nc8W7l/V987ALongzFYlQ1tFVDs1w5QfECCxHjEVeOFJXJ0Sc/R2XCcVYS7+TxFlmGy9YqnygkHXy7qIv4pWAYaggH2ET7K5He9FGNAkGy/k5H8agVJgeGsbh4VrDazGVlgnuJRo9m9F4oPpmUn9nXLuNUDUqBzJYD660t8R4Yb37A/7q71zd+hb7FS9rJmYKGuG36x2GbW4NtxPLvpjieGMUlrrLb27mkkLcuEwP0WMT8PCl24/bHfB0eziA4lSrDkQZHLYisv5gBBHrAHvAJjTx+qa5L0H021m6DGVxqeYdYJKsd3lQ2Vmlw6gZiDC9W6zOisuvqtHeOeu23xilnj0MF2A9P4lrOHd7YBZF7IJgTy1J8zvrFc5s8U3nfrQ5C51ZkmAAL05T3CCRvsBOwrpeJtI/a1IO45SJBBU7HwofDcPWBqLazIMwJ0MjWJ8++lUkgOLf2a9AdIXbuGS5eUBywOgjs5hBiTBy/wAitOlumgiE3QyqdkHrvqJmJGU8wdSMwynSnD2zG45bgnmPGlNzhZG1e7ff1pm84GvLLMAAaCKyaDQnt8XXRfsW7NgDDyFdgtyFGaJDMECiDOq666nk3udK4dFl71oDtL66zHaSB2tiIMd48ayxwZhR61kMf1+3qJgwZEx9NS4PojC2yyi1aXtDL2VHyV0XTWGzCBTNpmFeOX+n4e7bwt+ybbHLcLq7GciEEGQQYAIOonyrbhjhrEYW11WaxkOYk5WPrRyBWfhFWVMIiwAijyUD6BUt+6FUt3ch9AoN2qAuHZD6htidyyk66lgXJ1JPrLO53pZ0zwuuJPavXwJnKH7M6/JIMb0FieJFGM6u72baDKWIYAXmZDbQMJGYocxg9w5GWHSdpjbD2grbsVYsCVysuh5ETMHw1BrU1QExMeAbEEG5dYHkXE/vEZhsOfKlXFnC9lMOq2ElmuCZaSQqXCTrtA7qi6P4ibMQ9rNaAIa6jMyiBBiH1GYafK99Lb/Ed2/iosXVw7B1VFcFzcuPackw05EkZBAgZvfSEZXZnK0HcDcRvDYZzKIha0w1OQOF6sMNCMrdk8u8iIcBC14sAFBZjHPSI5Kw0jQjYkAmDQXBeNtYtXu5Vt4h06pgoyglDnzrykysjl1fMURhmulxItqoPiWNvkNyUM6wSfAxEO61MnJuhnB76xrAPrCQRBBkgjujatMwr1W8axIN6HwKJCIoVRrAEe/v5a06IpX0UO0fL66ZPUMnZ041wRXjQeIbQ1PcNCXhvUip878Zfn+I/wCo1ZXnG35/iP8AqH6q9r2I9I432dY4FtzgrPzT/E1P1HLvNV3glj/QbIX1srfxtTgXXXcA+XLUd9eVk8mdkekH2Er0W9a9w9sxXp3pEFm1zbw5jw765z6Qeny7f0ZT2VM3I5toQnkNz4x3Va+LuIThMOzgDOeyk/pEGDHMAAn2eNciwKveuKi9q5caATzZjuT8Sa6sML/pkZyrgf8AB3DAxF4s4/BWwC36x5J9Z8POun2Ol7K/8RBA2kDYbAGB7Kj6C6MGHsLbQAxMmfWb5ROnfp4AAcq1/wDwqMRKBvnJbbv7x4/Ad1TyT1MaKpE+I4nQoOqnUiWjlIkDfUiRJqax0zaxGikFoBK9wmNSNP8A3Qn+zVnMCUmNxA2ygAABuzqM23eNttbvQdlSDldBI9UXZ5c5Ybju2pXVBQ7ODUsS0naAxkCQQdOfmZ+mfP8A8XHatNkPaMD1WJ7xqNwBMGAIEV5aeWjX1V3DToW/SEnemKrIjbTly8RSp0ZnIOklZH6yATbYg+wgqx8ARPkR4xdOD+K7N22tkXlW4gChDEsvyYZtHIGhA5g7gg0HZ4bcYkW2K6y0nXNbmGgH1iQYI5ZteVU256NcbafKyIbcgC6HkcgGj1l15lfPvrs/mSpsj/SZ13GWmAZlYzExlBkgaad+gHu3gVBjel1tqgzqGuMAu7SIkkROkczoJ1r1ceEsh7zDMqqLhXbrMq5gvfJOgE7ihx0aLl06iLZldNmcAkjURBEgHYkkjauSlfJb6HOMugLrpqok6fKXvrBjVOgOY9y9r3kaD2kULctOrHq7SaDsse/KYBM5h2oE66GsYXiILom8xuNTEE6aD4juNagBQuMdoUd5gnnyGnvPs70PTXTYw9q7dt/hVSUupGaH1h2AjmIYSBBU8tSelnK2W6u72zGoMmdiQqgkSB3Rp4knnt3oLFXXYEv2yGLMziWXKe1AzSBEEjl4U8Fyb6L3w509avWbUuVuXMxyrmQetdJgSBlXIVzd4EwWEu2QKwYszLHMyFPJtOXjy30kmuYdG8A3lKBTbyjNObPAB8Cg2Mbd3nV56D6MuImVr2dAAFABA05AzJX6Ygab6VXx0ZJV+nvTvQy3gDduDIrdYVFoGYiMxDHOAAOXIUZiukAiq5e2loHtMxgFSJBRthryP2T69hey1wpmXUdqAGggwdDlIiQaoHFPQOJxz9k2wqHQByQdAB2dhziO+iueGL/g86HxmHxV+4rWRnXKQWt25MBczqyTEllOp1nTYgWB+jbR+QoI0DBRmXxDRINVHhjoC9hyFe+oE/k1BmSpiJIA0BI30BNXXrT3e8gfRJpZd8BX6cg4f6QGBLYbEA2rtu5nS5BI2VTMalCFDBhoRI0mrjb6VF6XXLqRsdJAAMd4mSPOrB0r0JbxK5b1u245SCSPmsCCp8q5L010E2De5dwrkojMGUkEgBjqeVxfiNe4kdEWp/6SmqL/AGcVJ1FHJHKqzw90wMRazgQwOVhI0MDbQ6Eaj291PLLZvZ4Cs1RIfdGaN7PspgRSrorceR+qmT1zZOzpxdEVyKX4mNd+7eKKcmaAxd2PtP8A6qZZHz9xyP8AeGI+f9Qr2s44/P7/AM4fwrWV7EekcL7Oo8At+KW4HyT787U/e0HIBmN9O/uPvpB6PmAwlv8AWzD3M31Vao9hrycnkztj0gqxtUdxu7epbe1aOIOkeM0qCznvpaQ9Xh/0c7g+ZVY+AakXASKMbamNnj5xRo+sVfeM+jGxGEuJll1/CJl1OZfCOYJHtrlPRt+HDgwykEeY1B94ruxvVjo558Ss7dcUW2zT2WgNJEA6BTqdBpAA5nYzI8uYnKzawoA1J0Ginu55vcDWdF44X7Fu6vygDHceYnwYEeyhcb0Nmae12j6ynUagag6EasZ5AQBXJ/pVvjgLxHSyWTddzlUQJ/WEZV0BM9qOeooTo/pwXLaFmUkL2pIEkaGSOysmAO8+FL8Xwm91QrYxwCQ2VrYiSDvJOsA/XUnQfCLWJNrFtDRmyosHSVmT+i0+2najpMrLSrh0tuNJjY8mBG6nXWD7KlTH2lkFyIzSJc+qFLe4MNvtrTqCtrUgkQdguxB2HlyphaWpoLAcbeta9vK+sMQWjqyC0T3BviSKExpuXexbKOAjdYrSAWzZQAOQkPrPJO+St4r4tuYdAeqbLcuBbThhByshzGGzLIB7JEEFZIkirLgcWbinMjW2DQVaJjdToWEEHv5HaqNUrEXPBT7ODuW2JSLQEvctFnb1QFAQPJUMDroY2zEERYcBhLoY5ioBAMjNOfaMpiFAA08Dr3y9KrJRAJzNLD9QDtSY0GYoIG8gbE0UgO0afOI+qlcrCkKMH0g7Yl7DJay2lD3HJJJLaqYb1QddCWiO6KOXFl3ZLVvRdC7DKJnVAN9gQdJEqQCJjXD9CW1uvcFuXuKAzM5JOWMu45aR5e87qSAFCqFAiATtyGi6D/131uAAC4fXVp3BbQLsAdO+FnTYlu+KD6fx3V9QloJnvXOrH4MMACpOfuAUwdd52NMuksIty2VuIrKIMSeXMdnkJOlI7XCuHtGEVBdBQhjoQc0j1FWSSNFkTGkRTRozG1hxncZLbKDC5QM0iMwYbDU77DbeKMVANSFB8gAB3DuHP2eUBJavICdLhymeTM09k7xAWRlHsA2ohLt0qYtW5yiCX7Jcg5hopOXbvnXbmHz0YHv4y23ZALmJhACdyNNhuCPZ4ivRhLraM2RBPYSZO27eJnaNG2BEjwLctiEtIgBEKpXUGM2pG+mgjXs6jWNMVjiEbMDEgKQVTNpm0JLL6oY6wYU6QQTufoxTun+mr1vE3EXKkHRsozESrqxYgEmZnvzMDQ/+1AdLF9XNoq5JUuWVifXVFY6bkGYHdMU4xnCyX56pwGXUhlOxLAEMMpAOUkd4gxBFJ8NwA66NdComrKoYMBl1I3zEiT3T5GmTVc9g0pPl2iy2+KLbBs4Zg0DqyFAEaaZmCtm00mkGPuK967lUohCKUK5dlhpWIG8eypLeJIPYhANBGr92rsJnygeFVviHpLqLbIh/CXJ8wDoXPd3D/Q1XFBp8i5JRfiBcBXyt5kE5WQnl8kgg6+BPvrouFbU7e6PjXP8AgLA6vdJiBkUeerH3R7z3VfsFdHj7T9lUmQY/6ObtDyP1UxpV0dcJJju+sUeWrin2dWPxIrxoDFHSjL80vxTwKQscD44/P7/zh/CtZXnG/wCf3/nD+Ba9r2I+KOF9nU/R9+Z2/wBrl+s1Wlbv87VUuCb4TAW2M/KG06522HvqzYW/nXMPcfjXlZPJnZDoPttpWl1q8tXKiuGdOdTQx51h9vd/PjXF+IsOExt9UiOsJAG2vaj4117EuEV3cwACSe4AGT8K4zisZ1157pEZ2JA7hyHjpA9ldn/PfLOfLR0D0YYgtauoWYFGVgQdO2DIK7HVZ79au/XmRoG+bof3SSP8VVP0aYArh3ukflW078iAgH2tmq1dURlycyMxgTzJY95O3t8Kll8mPDoOF5Y7SkDvIBHdrExpzMDevSV2Ur5CPAcvD+dq1S8M6rqSQTptAIGvmT9NZcyttDHUe7QiRqNjt3VJ9DIJxGqEDXQj2xSvpbpTFJrYspdU6gy5PLcAaaHvNMTaMaFvPMT7IMzXmBuRmBEhSIIgSCBG5EGZEeXkMjMo3SfSOMvO3W4ULmtNaBKki2GJzOAc0u20nYDxM2foTpO8RbtjD5UAVSRmAVQI0LetHduafrcn5LfD6jQmNxZJFtTkZlc5mGwXKJVTGYgsOcd/cWdyCnFLoEXHgjrSJLwqKAQcoJ01E6kztzXumjcHaYasxJ8IA2jb4+/UilT/AIv27kaDKoUNAtjRQBJJMb67z30Nc45sKdSw8SpA18Tt/wC4rNehUyxX77AgqubTXWIHt5yNvOtRfune2ANPljvcH3AKf2iOVB9FdLpeMocwgSdYnXmfOvemunlwyyUuXGgsERZ0USzMx7KqBuSffNGndA/QzDZz66KhgaBs2usiYG3fznlQuLRFtyyy2ZbUjstBY2wcw10R2P7R76pfBvFAN4/grhFy2Lkq4fq16xgetUsC5HZJuRmGYyIqycV3VNgEzkuPYndTBu2gw5EShA5HSn0OMqYqaaDWwvUyVvhVkCLhlASYAGojQgAfqr4gkdIYRTqSwUSXAfJI/SYgiY8SN/CuZ3EXPyYEXTJ1JbLAYs06mPZyolYeMwzSqAxyQBZAEGRv4eBp9v8AQahxxBeu2LmYWkewzAjIDnBWTBaCA0kmHUjfYjRU3TjXlu2gLeFfs9WrDqzADTFwEJnNwLIIAAaByq+YK0TaRtDKwwYQDBPhy1ERt3bUrx3RmEty7WRPq5BpE81BIjbddInupE64C/0LTE9RYti+wLhFDR8pwADA3OtVTpLpV7zSZHKAYETt4+2tbzkxMt84yd9BJ1IEwP5mqcT9OmTYTTT8IRvB+QO7x93fVoY/v7JOTZp0vxMqkrZgnYvuo8v0j8POlmD6Cu3XzNPagl3nXx12Ed/snQF/wvw8Mov3Fkf8NW2+e3f4D291WN7gHf5yY9hmq3QgPg7ItIqaQoA0A9p20JOvOmOFcaaCTQymeUe0a/H4+FHYGySdyB7RSsBYuh038AKYFBQnRSdkny+ujylcU+zqx9ICxK0Bil0pnfWgrq6eVIVR878crGPvjxX+BaypOPx/vG/5r/Ate168PFHG+zo/BOHW5gLQOwLnTTXO1WXB4EWxoTDQYmdefl/pVd4AH4lbMCfwg9nWNVpuHwrysnmzsj4omsk1GcQAdAd6jW4dR3aa0QdQNI51MLVFS9ImJa3gnA/4jKnsJlh7Qse01zGzbzQBuSAPMmBXT/SJhOswTFd0ZXPkJDe4NPsNcvw7kagwQZHmNa9DD4HNPs7Tg+kbdjDrJIS2BbJA2gqhJmCBMD2+2i7nSqIyLJzXPUEHWQdRygQSZ8O+qx/Srd/D5rdssGHaUyVDzPayklTIG45KfEq1xGIDKrBSimVRpdQMpWJPaXQ7DwjaudpN8lqdcHTbWKVtOcxHPYE+yPorxsODAU6BpIHPWSI5VVcLxMyjt2R85HM+J7QJJnWZJorCcWpcJWyT1hmEbL62u8lSB5z7am16G0v7Lgj6STzivbdhWzg6gkfwLrpt7KrXC3TN27cxKXYBtPlC9kxoZgqBIkHUj6asFwEjQlQSJIMQdADPsjWRqNN51OLpiXasJwh+SZldJiAdOXLbuJ5eVI+LeHBimtCYbLcidoBtydjG+455aaWbxzhLhytPZYQCwBnLPiASVHsP6MWLZhctdYoYdsShIOc6iFmTFtW2JknQbU1UwJlRxHBN85h1oIPc7yZgGdNNNeeoG1DpwE5YduN9ZnL6u06nmffvVut4gPcIHqQYbO2pi2dIaCO2R5j3E4cfhCASeyu5J5t3+VC5DqXsD6JwF20CLt3rBlWDlgiJkEKNeUb0Hi+NLaO9trOIYCRmW3nRjBJGhnYcx308XHISIdTuNx4fYaWdH3rd63cfJbDSQ0CJGh115gkancT4U8fbJydlQ4G6rDXFc23QNhraO5tkfhlcs4BPLKy6/qrPKrvfw1nF9lwtxIMidiCkHsmQdTz5UsxnTWEtsAbuoEabQZMT6p3Pvqfozp3DllyvcHyQSAQcxXTNDcwNzG9NJN80BNLgHxfo5wreopRu/M7fAvUOC9G9ldXJJ2hSQPKSTI9gqz43Gpa1uXCPDslvMALPjUeExue2jBi+YwSogDeSZEiIjUbkbTpN3Q6nXBD0f0BZsx1dvKRpMtPKZM86q/S3SDXWkk6jRQJhd4mff4juAiw4/ijCrcFlsQquytrnEKRAhiD2WkyB4GqqUXUqZ5QII0+EeUyNarji1yyM3Yu6XxxtWnuTqAIHeSQF+JqldC4cPeUuCwzqXnnLAGfPU+w1YuMA39HI1y5kkzPPuG2sVp6PbCt1sgFlNsqTPLPr766VwrJlvykHQ6co0+gbVEXIE5t+WrfTtRVt4MEEHz0+n6qkW2YggfGp2ADUcwD4wPqjxprhEAXb6PqrxbYHI/z4TU1vz+FBsA36MPZPn9VFlvOhMEvYPLU/QK9tWgDJY/H3VwZHUjuxL+Te8KAvk0fduyNKBxA0JohPn3j/AP8AkL/mn+WlZW3Hw/3hf/Y/y0rK9ePijkfZ0r0eqP6Ha8S/+Y4+k1a8v/qqv6PPzKz53P8AMarWgry8nmzqj0jZrYIrUER3DuqYLpUTAfz7/ppBmwO7bGUhoIJObuM9451zbiXgG7ZJfDg3LevYA7a+EfLA7xr399dKu2cx0/mCI+2iur561XHkcHwJKKaOEYDpW5ZfNbd7bjQlSR7CPqIq59C8Y9cVtYqNSAt0AKQx0GcbQf0hEfEWTjHgq3irbOi5cQBKsNM0D1X752BOoMcpFcjw/dXWtOVEOYM6d05wbdPasuQY8YJ17JicvLUiN9o1U4Hoi8Qc5ClHj8KE3gkGcwg5VMnwq98G9IG/g7TsQWy5WP6ykqfaYB9tN7yLuY9oEDQ6+GhOs8zXK3pWkupc2Ujh3oC7Ze5dW6G6x5y2usca6lSQMsSO/T21fjqh3GYRruM2m3tpa/TqjRZfxG2u2p1HuoO90o59ZgAPGNeWv8/YdLk7YkppE+LwrNis73FAWXXNlAE6LkkEkjQ78j31lh0Ga3cxDX0bclS0aHZs7QflaAwY20pRicWiKHdkRf0pAH0az4UixXG9jZQ7+KiB7MzKfhVtuyW56LhimRpDMl2RIYQl3lMhhDkwP0Z28aVYvLbaVJIga6CZgDbUDzmqjieNxr+BY7jtOI+hqVYriu86lTkCk7FQ53ndtN/CmjjaA5WWfG9K2+r6w3AFkgdqZI5KB63sqq4/iJ3B6sZF5tsxGvLZfp13FA2sJcxN0BZdzoCx89JO0DWPhVv6I4OS0QbhF25oR+ip8FPreZHsFW4QhT7PQN+6My2iZ1zMQJ8QWIJ869TC3cK/aV7L8u47+auPDWuopZObXXv7/iKG6Z4eXEMpae4nmVBJjbfUwY0knzGowg4f4ma7cCOygncQAGAGpWBo3Mqd9wREVZrPSOQMFPZYEMu4IIgz7NJ38a5j0zgHw18oSZWGR9pWeyw7jyPcQatXQXShvoHJ7Q0YdxHMAAmCNffWlEw+6L4DwV8+q6spl1Nw6ppBXbKOXPz2lj0p0Tas2kuWAptL+DaDnEZjBmdSCYmdNB5E8JqM7GY7IEE75m0gEAn1f55P71lHD2mKEFSCg3CmNxPiNYHLvrmlJqRVRTRzfpvBM+Huod8hKg66p2hBJ0mKq/A/SBS9AP5RSo0nUHMNPYR7auF/EMh6t5JQlDrEkRqe+RB8ZmqBZb+j4neBbugjyDaH92uiPKJHRrlxgZMAnZoA+BNGWXzAEEE/qqI+NCW7oPZYAewif3TFMLNpRtrHtPskg0jMb3Ebmde+NPd51NYtnnXqXUPeT3QZ91EofCKQDQ06Pt/gvaef8xW7p2v53rbo8RbHtPxNTNXJNJs7IcRBGAG2lDYrVSAYMGmLLQWKTQ0tD2fPnH//AMhe/wC3/lJXlT8fJ/vC9/2/8pKyvWj4o5G+To3o6P4hb+dc/wAxqs6b1VPR5+Yp865/Gaswma83J5M6odIMe4FA8aigV6BIgitKkhjU+tuPAe6TW115aFO08/j41G6GtkTWaZgDSdB4DU1xjiXovqcbdSIVmLr81pPwMj2V2VU0qr8b8PLibYYHLdSchI9Yc0Ma76g8teU1bDPSyWRWhFwHxQuFz2b2iuc6HbthdUPdmhY8atWMxLXYOcRI0G3hA+sia5BjhcttkuKVPcw+I5EeIkUXhenb6KAt1so0CkBo8swMeQrqljT5I6mdTz6xqfKPoqs8WcQohCI8tJzKpjujM40U+Gp8t6qGN6auuO3ecg7qIUe0LFTdDcN3sQRA6u3+mwiR+oNMx9w8aMYVyxSJ7l/EOqwztoEQawsaBR3QN/aTVn6O9HlwibtxbZ7lHWN75Cj2TTXobhxMO2ZQWYbOYkDtDYaaqR8adC+fP3H69KLl6AVt/R3Z+VdvN4yo/wDE1thuDMLbE5C5HNyW/wAPq+8U/e73Dx7/AK6jfEwdZ186S2YDwvRVu2eymUTPqweWzezbxpmBtA8+1v7t6gu32PqwBrqdPprFxR/VY+Z39h+itdgNxakyNtt5+uD7qmsWYBDExOkz9QoFcYR66hT7QPcTRCsMsyp9g+9WCJeOehResF1Az2QWHeU+Wuo107Q+b41SuGMWbV9dezchD3a+qT4ZoHtrqSsuh7LewR8TXMeJuhf6PfYKQbbdpCDMA/JMcxqPLWni/ox0rh64EvAvG5STyY6DXz0/aq24tnXtIFOgEZTMzvmBGgHL+Tx/hjiIFDbuHt6ASdG3+Pf310Dh/p9FTI8iDoZLaEkxMaR7tajkh9lIv6F3F2GylLjKMzoA8HTOvnOsMBvyFc06eQG+/iE/gFdP4/6as2kUFpYEnKDLRlYADuMkfTXJ8Ph3v3f1mOp7lG5PgB9VUxeIsuy/dB44dTazgeoNdmkaTM/Gmy4pBqXKidsx3PMzVTXEC3ATNAERm0+g1G2LzaarH7Q37tIpqFLvhLqsfWX98n3ifrpspFUnobGhrgJJzciZPhsIFXRGqMlQR3gx+DXyqaa8t6AeQrDXIzrRHefSl2Iv9mjrwoLGJ2TQsJwrjgk467/2/wDLSsqbjG1+OXd/kf5aVlepHpHK1yXP0ffmNv576ftmrWo2qq+jrXBJO2dz/jNWYYr6/hXnZfNnVHpB9s1q51rLb6VDcva1MY0fc/VW1u4KGuXpMd4P0Vrhbh9mvvmiYa5tKGuYYEyTqf5jX6qw3NB79q3t3JoXQGrIMT0AlxYdUcdzKD8CDSPFejXDE6W8vgruB7pirZau15eEka6Dl3n/AEFVWWRN40V7AcFWLXq2Un9JhmPsLExTVOhJO30H6aYgeNS2X1rbrfYHjQtPQrjbb9mvG6JcgaR+0B9FPs8V41HcYNtFefoi4ViBr3mPtpfZ4evLplVh876mq2Ma8z1t1h2kVI8N3ZlMq66gx/47Vo3C9+ZRLa+Vw/EldauSAVsqRR3ZA20VFujcQCA1tSORmfoitzgL2X1YPsiPeT76t2burZW31/091HeYHiKevRzn1gT+0R9EigumeF1xAXOsHYlSoMchtB3Maad+pm9g61KIjWjvMG0cG6R4IxFhjltm8neglh4MgM+6aDs3byDLN5CNgA4Ps0keyvoRlHdWuWNtKb5H4baOC4HhHGYhgRZuQx1uXQVHnLan2TVzwvo1NtAqspY+s+sz3QGgKI28q6G4FR3LcxuI7qV52+grGvs583A4RstzEIpI25wZA38QfcaN6P4JwinM90PqD6yjz1UCmvTWMC3GVrbXAyW4i31igh7pkhiAdD38/Ko7GMQJ+TgRt1AGvbGwbXSPYfGA2uTQNKTGeH6PsDsKAfDNmPKYzEmj/wCiryAqt9C9Kq9xUUFSouM028gObJBAzHUBYM+FWTro3qE206KpJoKtpWxFRq1e5qQYguv3Uvxt/Q0xekvSbQD4/wAisZHJeLROLuH5n+WtZXnFZP8AS7mvJP8ALSsr049I5muRlwdxDZs4VVe4FYM+hVzuZHqqRTdOMMKP+MP3Ln3KyspJYYtthjkaQWnH+EA/LD9y59yhbvHmGJ/K+3K/3KyspfjwG3ZEQ42w0/lQP2bn3K8s8bYVR+WG5+Rc0H7tZWVtiBllYS3pAwn/ADf8D/drRPSDhQdbvuV/u1lZW+PA24wi16RMJv1hjb1X+7WzeknB87n+B/u1lZR+PAV5ZGN6UMH/AM0/uP8AdrE9J+EB/KH9x/u1lZQ+PA26yYelnBTq7fuN9laXPS5gzpnb9xvsrKyjsRNuMjb0t4OfXb9xvsrVvS3g/wBNv3G+ysrKb40DbrN09L2DHy2/cb7K3HphwX6b/uNXlZW+ND9BuskX0yYH9J/3DWzemTAfpv8A3ZrKyt8aBt1mn9cmB/SufuGtv658Dza5/dmsrKPxoG3WZ/XTge+7+5/rWH00YHvu/wB3/rWVlD40AbjIW9MuC77n93/rWD0y4Lvu/wB3/wD1WVlH40DbrNP648F33v7sD/yrG9MuD/8A3fuD71ZWVvjQNuyBm9MGFJ/437g+/Ui+mPCR6t4/sL9+vayt8aBt2Rv/AFz4T9G9+4v363X00YQfJv8A7i/frKyt8bGHckDYn0xYY+qt8eORe75/lQWJ9K2HY+reK67qs840zfXzNZWVl/zwNuSKb09xLbvX3uKrhTliQAdEUcie6srKyulY1R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herndonapush.wikispaces.com/file/view/anaconda_plan.jpg/112864573/576x384/anaconda_p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273425" cy="2182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863100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051048" cy="4572000"/>
          </a:xfrm>
        </p:spPr>
        <p:txBody>
          <a:bodyPr/>
          <a:lstStyle/>
          <a:p>
            <a:r>
              <a:rPr lang="en-US" dirty="0"/>
              <a:t>What was Manifest Destiny?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Belief that westward expansion of the US was not only inevitable but a God-given right</a:t>
            </a:r>
          </a:p>
        </p:txBody>
      </p:sp>
      <p:pic>
        <p:nvPicPr>
          <p:cNvPr id="51204" name="Picture 4" descr="http://uppitynegronetwork.files.wordpress.com/2011/06/manifest-destin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5600700" cy="436854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13048" cy="4572000"/>
          </a:xfrm>
        </p:spPr>
        <p:txBody>
          <a:bodyPr>
            <a:normAutofit/>
          </a:bodyPr>
          <a:lstStyle/>
          <a:p>
            <a:r>
              <a:rPr lang="en-US" dirty="0"/>
              <a:t>What was the Roosevelt Corollary?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America can intervene when it seems necessary to maintain stability in the Western Hemisphere.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glogster.com/media/1/6/30/48/6304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495800" cy="285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xplosion 2 4"/>
          <p:cNvSpPr/>
          <p:nvPr/>
        </p:nvSpPr>
        <p:spPr>
          <a:xfrm>
            <a:off x="4343400" y="4038600"/>
            <a:ext cx="4495800" cy="2667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4495800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 extension of the Monroe Doctrine!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/>
          <a:lstStyle/>
          <a:p>
            <a:r>
              <a:rPr lang="en-US" dirty="0"/>
              <a:t>What was the Open Door Policy?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Established equal trading rights in China for all nations.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Helped increase American trade in China. </a:t>
            </a:r>
          </a:p>
        </p:txBody>
      </p:sp>
      <p:pic>
        <p:nvPicPr>
          <p:cNvPr id="49154" name="Picture 2" descr="http://regentsprep.org/Regents/global/themes/imperialism/images/spher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566310" cy="40386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11352"/>
          </a:xfrm>
        </p:spPr>
        <p:txBody>
          <a:bodyPr/>
          <a:lstStyle/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52400" y="1447800"/>
            <a:ext cx="8763000" cy="914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400" dirty="0"/>
              <a:t>Where were American imperialistic efforts focused in the Pacific?</a:t>
            </a:r>
          </a:p>
        </p:txBody>
      </p:sp>
      <p:pic>
        <p:nvPicPr>
          <p:cNvPr id="6146" name="Picture 2" descr="http://www.transpacificproject.com/wp-content/uploads/2011/06/US-Possessions-in-the-Pacif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943600" cy="3692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221849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/>
          </a:p>
          <a:p>
            <a:r>
              <a:rPr lang="en-US" dirty="0"/>
              <a:t>China, Japan, Hawaii, Philippines, Panama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308684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572000"/>
          </a:xfrm>
        </p:spPr>
        <p:txBody>
          <a:bodyPr/>
          <a:lstStyle/>
          <a:p>
            <a:r>
              <a:rPr lang="en-US" dirty="0"/>
              <a:t>What was yellow journalism?</a:t>
            </a:r>
          </a:p>
          <a:p>
            <a:pPr>
              <a:buNone/>
            </a:pPr>
            <a:r>
              <a:rPr lang="en-US" dirty="0"/>
              <a:t>Sensational headlines and exaggerated stories in order to sell newspapers or support a cause.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Who are examples of yellow journalists?</a:t>
            </a:r>
          </a:p>
          <a:p>
            <a:pPr>
              <a:buNone/>
            </a:pPr>
            <a:r>
              <a:rPr lang="en-US" dirty="0"/>
              <a:t>Joseph Pulitzer, William Randolph Hearst</a:t>
            </a:r>
          </a:p>
        </p:txBody>
      </p:sp>
      <p:pic>
        <p:nvPicPr>
          <p:cNvPr id="48130" name="Picture 2" descr="http://mediamythalert.files.wordpress.com/2010/06/journal_spam_s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436" y="1524000"/>
            <a:ext cx="3525964" cy="45720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4495800" y="4191000"/>
            <a:ext cx="3048000" cy="2209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4648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“You furnish the pictures and I’ll furnish the war.” </a:t>
            </a:r>
          </a:p>
          <a:p>
            <a:r>
              <a:rPr lang="en-US" dirty="0"/>
              <a:t>              </a:t>
            </a:r>
          </a:p>
          <a:p>
            <a:r>
              <a:rPr lang="en-US" dirty="0"/>
              <a:t>             William Randolph </a:t>
            </a:r>
          </a:p>
          <a:p>
            <a:r>
              <a:rPr lang="en-US" dirty="0"/>
              <a:t>              Hearst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event led to the Spanish-American War? </a:t>
            </a:r>
          </a:p>
          <a:p>
            <a:pPr>
              <a:buNone/>
            </a:pPr>
            <a:r>
              <a:rPr lang="en-US" dirty="0"/>
              <a:t>The sinking of the USS Maine</a:t>
            </a:r>
          </a:p>
          <a:p>
            <a:pPr>
              <a:buNone/>
            </a:pPr>
            <a:r>
              <a:rPr lang="en-US" dirty="0"/>
              <a:t>Imperialist beliefs that stronger nations should control weaker ones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What were the results?</a:t>
            </a:r>
          </a:p>
          <a:p>
            <a:pPr>
              <a:buNone/>
            </a:pPr>
            <a:r>
              <a:rPr lang="en-US" dirty="0"/>
              <a:t>America gained the Philippines, Puerto Rico, and Guam </a:t>
            </a:r>
          </a:p>
        </p:txBody>
      </p:sp>
      <p:pic>
        <p:nvPicPr>
          <p:cNvPr id="4" name="Picture 2" descr="http://staff.tamhigh.org/chamberlin/chamberlin%20period%205%20website/online%20news%20paper/Images/main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181600" y="1066800"/>
            <a:ext cx="3657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upload.wikimedia.org/wikipedia/commons/thumb/7/7e/GreaterAmericaMap.jpg/300px-GreaterAmericaMa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91000"/>
            <a:ext cx="3429000" cy="238887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was Roosevelt’s “Big Stick” policy? </a:t>
            </a:r>
          </a:p>
          <a:p>
            <a:pPr>
              <a:buNone/>
            </a:pPr>
            <a:r>
              <a:rPr lang="en-US" dirty="0"/>
              <a:t>“Speak softly and carry a big stick.” US sends troops to the Caribbean, known as “America’s lake”.   Resented by Latin Americans</a:t>
            </a:r>
          </a:p>
        </p:txBody>
      </p:sp>
      <p:pic>
        <p:nvPicPr>
          <p:cNvPr id="4100" name="Picture 4" descr="http://upload.wikimedia.org/wikipedia/commons/1/1f/Tr-bigstick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9430"/>
            <a:ext cx="4119702" cy="3325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Panama Canal / Yellow Fever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 supports Panamanian independence from Columbia; granted 10 mile</a:t>
            </a:r>
            <a:br>
              <a:rPr lang="en-US" dirty="0"/>
            </a:br>
            <a:r>
              <a:rPr lang="en-US" dirty="0"/>
              <a:t>strip of land to build the </a:t>
            </a:r>
            <a:br>
              <a:rPr lang="en-US" dirty="0"/>
            </a:br>
            <a:r>
              <a:rPr lang="en-US" dirty="0"/>
              <a:t>canal </a:t>
            </a:r>
          </a:p>
          <a:p>
            <a:r>
              <a:rPr lang="en-US" dirty="0"/>
              <a:t>Mosquitos carried malaria</a:t>
            </a:r>
            <a:br>
              <a:rPr lang="en-US" dirty="0"/>
            </a:br>
            <a:r>
              <a:rPr lang="en-US" dirty="0"/>
              <a:t>and yellow fever </a:t>
            </a:r>
            <a:br>
              <a:rPr lang="en-US" dirty="0"/>
            </a:br>
            <a:r>
              <a:rPr lang="en-US" dirty="0"/>
              <a:t>More than 10 years to </a:t>
            </a:r>
            <a:br>
              <a:rPr lang="en-US" dirty="0"/>
            </a:br>
            <a:r>
              <a:rPr lang="en-US" dirty="0"/>
              <a:t>complete, thousands of lives,</a:t>
            </a:r>
            <a:br>
              <a:rPr lang="en-US" dirty="0"/>
            </a:br>
            <a:r>
              <a:rPr lang="en-US" dirty="0"/>
              <a:t>and $400 million</a:t>
            </a:r>
          </a:p>
        </p:txBody>
      </p:sp>
      <p:pic>
        <p:nvPicPr>
          <p:cNvPr id="4" name="Picture 2" descr="http://static.ddmcdn.com/gif/willow/panama-canal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975499"/>
            <a:ext cx="3076575" cy="300642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915464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Sussex Pledge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Germany agrees not to sink anymore merchant ships without prior warning(1916)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British continued to use </a:t>
            </a:r>
            <a:r>
              <a:rPr lang="en-US" b="1" dirty="0"/>
              <a:t>convoys</a:t>
            </a:r>
            <a:r>
              <a:rPr lang="en-US" dirty="0"/>
              <a:t>, groups of merchant ships traveling together, protected by 1 or more battleships.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10369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Long Term Causes </a:t>
            </a:r>
          </a:p>
          <a:p>
            <a:pPr marL="0" indent="0">
              <a:buNone/>
            </a:pPr>
            <a:r>
              <a:rPr lang="en-US" dirty="0"/>
              <a:t>	M – Militarism </a:t>
            </a:r>
          </a:p>
          <a:p>
            <a:pPr marL="0" indent="0">
              <a:buNone/>
            </a:pPr>
            <a:r>
              <a:rPr lang="en-US" dirty="0"/>
              <a:t>	A – Alliances</a:t>
            </a:r>
          </a:p>
          <a:p>
            <a:pPr marL="0" indent="0">
              <a:buNone/>
            </a:pPr>
            <a:r>
              <a:rPr lang="en-US" dirty="0"/>
              <a:t>	I- Imperialism </a:t>
            </a:r>
          </a:p>
          <a:p>
            <a:pPr marL="0" indent="0">
              <a:buNone/>
            </a:pPr>
            <a:r>
              <a:rPr lang="en-US" dirty="0"/>
              <a:t>	N – Nationalism</a:t>
            </a:r>
          </a:p>
          <a:p>
            <a:pPr marL="0" indent="0">
              <a:buNone/>
            </a:pPr>
            <a:r>
              <a:rPr lang="en-US" dirty="0"/>
              <a:t>Immediate Causes </a:t>
            </a:r>
          </a:p>
          <a:p>
            <a:pPr marL="0" indent="0">
              <a:buNone/>
            </a:pPr>
            <a:r>
              <a:rPr lang="en-US" dirty="0"/>
              <a:t>	Assassination of Archduke Frantz Ferdinand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52029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Groups and People- </a:t>
            </a:r>
          </a:p>
          <a:p>
            <a:pPr lvl="1"/>
            <a:r>
              <a:rPr lang="en-US" dirty="0"/>
              <a:t>Abraham Lincoln – President of the Union (North)  </a:t>
            </a:r>
          </a:p>
          <a:p>
            <a:pPr lvl="1"/>
            <a:r>
              <a:rPr lang="en-US" dirty="0"/>
              <a:t>Radical Republicans – support rights of freedmen</a:t>
            </a:r>
          </a:p>
          <a:p>
            <a:pPr lvl="2"/>
            <a:r>
              <a:rPr lang="en-US" dirty="0"/>
              <a:t>Thaddeus Stevens, Wade Davis </a:t>
            </a:r>
          </a:p>
          <a:p>
            <a:pPr lvl="1"/>
            <a:r>
              <a:rPr lang="en-US" dirty="0"/>
              <a:t>Freedmen’s Bureau – helped Freedmen, built schools </a:t>
            </a:r>
          </a:p>
          <a:p>
            <a:pPr lvl="1"/>
            <a:r>
              <a:rPr lang="en-US" dirty="0"/>
              <a:t>Ulysses S. Grant – Union general, corruption scandal during Presidency </a:t>
            </a:r>
          </a:p>
          <a:p>
            <a:pPr lvl="1"/>
            <a:r>
              <a:rPr lang="en-US" dirty="0"/>
              <a:t>Hiram Rhodes Revels – first African American elected to Congress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/>
              <a:t>Prepared by: Colleen Gleason and Katie Sheridan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19364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did the US enter WWI?</a:t>
            </a:r>
          </a:p>
          <a:p>
            <a:r>
              <a:rPr lang="en-US" dirty="0"/>
              <a:t>German policy of unrestricted submarine warfare</a:t>
            </a:r>
          </a:p>
          <a:p>
            <a:r>
              <a:rPr lang="en-US" dirty="0"/>
              <a:t>Sinking of the Lusitania</a:t>
            </a:r>
          </a:p>
          <a:p>
            <a:r>
              <a:rPr lang="en-US" dirty="0"/>
              <a:t>Zimmerman Note</a:t>
            </a:r>
          </a:p>
        </p:txBody>
      </p:sp>
      <p:pic>
        <p:nvPicPr>
          <p:cNvPr id="45058" name="Picture 2" descr="http://www.titanicandco.com/lusitania/lusitani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971800"/>
            <a:ext cx="5238750" cy="34671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448" cy="49499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was America impacted during WWI?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u="sng" dirty="0"/>
              <a:t>Selective Service Act- </a:t>
            </a:r>
            <a:r>
              <a:rPr lang="en-US" dirty="0"/>
              <a:t>draft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u="sng" dirty="0"/>
              <a:t>War Industries Board-</a:t>
            </a:r>
            <a:r>
              <a:rPr lang="en-US" dirty="0"/>
              <a:t> committee to coordinate war industry production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u="sng" dirty="0"/>
              <a:t>Committee of Public Information- </a:t>
            </a:r>
            <a:r>
              <a:rPr lang="en-US" dirty="0"/>
              <a:t>government agency that encouraged support for the war</a:t>
            </a:r>
          </a:p>
          <a:p>
            <a:pPr>
              <a:buNone/>
            </a:pPr>
            <a:r>
              <a:rPr lang="en-US" dirty="0"/>
              <a:t>4. </a:t>
            </a:r>
            <a:r>
              <a:rPr lang="en-US" u="sng" dirty="0"/>
              <a:t>Espionage Act </a:t>
            </a:r>
            <a:r>
              <a:rPr lang="en-US" dirty="0"/>
              <a:t>– </a:t>
            </a:r>
            <a:r>
              <a:rPr lang="en-US" i="1" dirty="0"/>
              <a:t>Schenk v. United States</a:t>
            </a:r>
            <a:r>
              <a:rPr lang="en-US" dirty="0"/>
              <a:t>, clear and present danger established </a:t>
            </a:r>
          </a:p>
        </p:txBody>
      </p:sp>
      <p:pic>
        <p:nvPicPr>
          <p:cNvPr id="43010" name="Picture 2" descr="http://wigenweb.org/shawano/wwi_draftH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429125" cy="421957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5178552"/>
          </a:xfrm>
        </p:spPr>
        <p:txBody>
          <a:bodyPr/>
          <a:lstStyle/>
          <a:p>
            <a:r>
              <a:rPr lang="en-US" dirty="0"/>
              <a:t>What was the experience of African American soldiers during WWI?</a:t>
            </a:r>
          </a:p>
          <a:p>
            <a:pPr>
              <a:buNone/>
            </a:pPr>
            <a:r>
              <a:rPr lang="en-US" dirty="0"/>
              <a:t>Fought in segregated units</a:t>
            </a:r>
          </a:p>
          <a:p>
            <a:r>
              <a:rPr lang="en-US" dirty="0"/>
              <a:t>What was the Great Migration?</a:t>
            </a:r>
          </a:p>
          <a:p>
            <a:pPr>
              <a:buNone/>
            </a:pPr>
            <a:r>
              <a:rPr lang="en-US" dirty="0"/>
              <a:t>A great movement of African Americans from the rural south to the industrial north.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986" name="Picture 2" descr="http://www.lib.byu.edu/~rdh/wwi/comment/Scott/images/10p304/S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4343400" cy="299081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077200" cy="5178552"/>
          </a:xfrm>
        </p:spPr>
        <p:txBody>
          <a:bodyPr/>
          <a:lstStyle/>
          <a:p>
            <a:pPr>
              <a:buNone/>
            </a:pPr>
            <a:r>
              <a:rPr lang="en-US" dirty="0"/>
              <a:t>New Technology</a:t>
            </a:r>
          </a:p>
          <a:p>
            <a:r>
              <a:rPr lang="en-US" dirty="0"/>
              <a:t>Submarines (U-Boats)</a:t>
            </a:r>
          </a:p>
          <a:p>
            <a:r>
              <a:rPr lang="en-US" dirty="0"/>
              <a:t>Airplanes</a:t>
            </a:r>
          </a:p>
          <a:p>
            <a:r>
              <a:rPr lang="en-US" dirty="0"/>
              <a:t>Tanks</a:t>
            </a:r>
          </a:p>
          <a:p>
            <a:r>
              <a:rPr lang="en-US" dirty="0"/>
              <a:t>Flame Throwers </a:t>
            </a:r>
          </a:p>
          <a:p>
            <a:r>
              <a:rPr lang="en-US" dirty="0"/>
              <a:t>Poisoned Gas / Chemical </a:t>
            </a:r>
          </a:p>
          <a:p>
            <a:r>
              <a:rPr lang="en-US" dirty="0"/>
              <a:t>Trenches </a:t>
            </a:r>
          </a:p>
        </p:txBody>
      </p:sp>
      <p:pic>
        <p:nvPicPr>
          <p:cNvPr id="5122" name="Picture 2" descr="http://cristianaziraldo.altervista.org/wp-content/uploads/2013/11/the-trench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06424" cy="2692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689077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were Wilson’s 14 Points?</a:t>
            </a:r>
          </a:p>
          <a:p>
            <a:pPr>
              <a:buNone/>
            </a:pPr>
            <a:r>
              <a:rPr lang="en-US" dirty="0"/>
              <a:t>A list of terms for resolving WWI and future wars</a:t>
            </a:r>
          </a:p>
          <a:p>
            <a:pPr>
              <a:buNone/>
            </a:pPr>
            <a:r>
              <a:rPr lang="en-US" dirty="0"/>
              <a:t>- Included the creation of the League of Nations, freedom of the seas, disarmament </a:t>
            </a:r>
          </a:p>
        </p:txBody>
      </p:sp>
      <p:pic>
        <p:nvPicPr>
          <p:cNvPr id="44036" name="Picture 4" descr="http://www.nobelpeacelaureates.org/images/w_wil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2228850" cy="3123143"/>
          </a:xfrm>
          <a:prstGeom prst="rect">
            <a:avLst/>
          </a:prstGeom>
          <a:noFill/>
        </p:spPr>
      </p:pic>
      <p:pic>
        <p:nvPicPr>
          <p:cNvPr id="44038" name="Picture 6" descr="http://static.newworldencyclopedia.org/thumb/c/c0/League_of_Nations_Anachronous_Map.PNG/250px-League_of_Nations_Anachronous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86199"/>
            <a:ext cx="4114800" cy="261701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was the League of Nations? </a:t>
            </a:r>
          </a:p>
          <a:p>
            <a:pPr>
              <a:buNone/>
            </a:pPr>
            <a:r>
              <a:rPr lang="en-US" dirty="0"/>
              <a:t>A world organization to promote peaceful cooperation between countries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3250" name="Picture 2" descr="http://cyberschoolbus.un.org/unintro/images/leagu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076" y="2667000"/>
            <a:ext cx="3593748" cy="3581400"/>
          </a:xfrm>
          <a:prstGeom prst="rect">
            <a:avLst/>
          </a:prstGeom>
          <a:noFill/>
        </p:spPr>
      </p:pic>
      <p:sp>
        <p:nvSpPr>
          <p:cNvPr id="5" name="Explosion 2 4"/>
          <p:cNvSpPr/>
          <p:nvPr/>
        </p:nvSpPr>
        <p:spPr>
          <a:xfrm>
            <a:off x="1143000" y="4038600"/>
            <a:ext cx="3733800" cy="2362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4953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US never joins!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Affairs Through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was the Treaty of Versailles?</a:t>
            </a:r>
          </a:p>
          <a:p>
            <a:pPr>
              <a:buNone/>
            </a:pPr>
            <a:r>
              <a:rPr lang="en-US" dirty="0"/>
              <a:t>The treaty ending WWI that punished Germany</a:t>
            </a:r>
          </a:p>
          <a:p>
            <a:pPr>
              <a:buFontTx/>
              <a:buChar char="-"/>
            </a:pPr>
            <a:r>
              <a:rPr lang="en-US" dirty="0"/>
              <a:t>Germany had to accept responsibility for the war, pay heavy reparations, disarm</a:t>
            </a:r>
          </a:p>
          <a:p>
            <a:pPr>
              <a:buFontTx/>
              <a:buChar char="-"/>
            </a:pPr>
            <a:r>
              <a:rPr lang="en-US" dirty="0"/>
              <a:t>Rejected by the US Senate</a:t>
            </a:r>
          </a:p>
          <a:p>
            <a:endParaRPr lang="en-US" dirty="0"/>
          </a:p>
        </p:txBody>
      </p:sp>
      <p:pic>
        <p:nvPicPr>
          <p:cNvPr id="39938" name="Picture 2" descr="http://www.jewishvirtuallibrary.org/images/hitl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05200"/>
            <a:ext cx="3962400" cy="285623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9. Why is the Spanish American war of 1898 often considered a major turning point in US History? </a:t>
            </a:r>
          </a:p>
          <a:p>
            <a:pPr marL="731520" lvl="1" indent="-457200">
              <a:buAutoNum type="alphaUcPeriod"/>
            </a:pPr>
            <a:r>
              <a:rPr lang="en-US" dirty="0"/>
              <a:t>It revealed that the United States had become a world power</a:t>
            </a:r>
          </a:p>
          <a:p>
            <a:pPr marL="731520" lvl="1" indent="-457200">
              <a:buAutoNum type="alphaUcPeriod"/>
            </a:pPr>
            <a:r>
              <a:rPr lang="en-US" dirty="0"/>
              <a:t>It marked the first American victory over a European power </a:t>
            </a:r>
          </a:p>
          <a:p>
            <a:pPr marL="731520" lvl="1" indent="-457200">
              <a:buAutoNum type="alphaUcPeriod"/>
            </a:pPr>
            <a:r>
              <a:rPr lang="en-US" dirty="0"/>
              <a:t>It demonstrated the need for better communications in war time </a:t>
            </a:r>
          </a:p>
          <a:p>
            <a:pPr marL="731520" lvl="1" indent="-457200">
              <a:buAutoNum type="alphaUcPeriod"/>
            </a:pPr>
            <a:r>
              <a:rPr lang="en-US" dirty="0"/>
              <a:t>It showed American support for European economic interests in East Asia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3801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10.  The diagram below provides details about the United States involvement in the Philippines during the early 1900’s. 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phrase completes the diagram?</a:t>
            </a:r>
          </a:p>
          <a:p>
            <a:pPr marL="0" indent="0">
              <a:buNone/>
            </a:pPr>
            <a:r>
              <a:rPr lang="en-US" dirty="0"/>
              <a:t>	A. The US Senate refuses to annex the Philippines</a:t>
            </a:r>
          </a:p>
          <a:p>
            <a:pPr marL="0" indent="0">
              <a:buNone/>
            </a:pPr>
            <a:r>
              <a:rPr lang="en-US" dirty="0"/>
              <a:t>	B. Filipino leaders invite the US to annex the Philippines </a:t>
            </a:r>
          </a:p>
          <a:p>
            <a:pPr marL="0" indent="0">
              <a:buNone/>
            </a:pPr>
            <a:r>
              <a:rPr lang="en-US" dirty="0"/>
              <a:t>	C. American businessmen over through the local ruler of </a:t>
            </a:r>
            <a:br>
              <a:rPr lang="en-US" dirty="0"/>
            </a:br>
            <a:r>
              <a:rPr lang="en-US" dirty="0"/>
              <a:t>		he Philippines </a:t>
            </a:r>
          </a:p>
          <a:p>
            <a:pPr marL="0" indent="0">
              <a:buNone/>
            </a:pPr>
            <a:r>
              <a:rPr lang="en-US" dirty="0"/>
              <a:t>	D. US forces fight a three year war against Filipino rebels</a:t>
            </a:r>
            <a:br>
              <a:rPr lang="en-US" dirty="0"/>
            </a:br>
            <a:r>
              <a:rPr lang="en-US" dirty="0"/>
              <a:t>		 seeking independence.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398082"/>
            <a:ext cx="1828800" cy="98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Spain leaves Philippines under Treaty of Paris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72431" y="27420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3505200" y="2473357"/>
            <a:ext cx="12192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8768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6096000" y="2396602"/>
            <a:ext cx="1905000" cy="1447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United States establishes colonial government in the Philippines.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53560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11. Why did the United States ultimately fail to ratify the Treaty of Versailles in 1919?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Many Senators opposed the sever sanctions that the treaty placed on Germany.</a:t>
            </a:r>
          </a:p>
          <a:p>
            <a:pPr marL="514350" indent="-514350">
              <a:buAutoNum type="alphaUcPeriod"/>
            </a:pPr>
            <a:r>
              <a:rPr lang="en-US" dirty="0"/>
              <a:t>Many Senators feared the League of Nations would involve the US in foreign wars.</a:t>
            </a:r>
          </a:p>
          <a:p>
            <a:pPr marL="514350" indent="-514350">
              <a:buAutoNum type="alphaUcPeriod"/>
            </a:pPr>
            <a:r>
              <a:rPr lang="en-US" dirty="0"/>
              <a:t>Many Senators felt the League of Nations would interfere with American plans in the Philippines.</a:t>
            </a:r>
          </a:p>
          <a:p>
            <a:pPr marL="514350" indent="-514350">
              <a:buAutoNum type="alphaUcPeriod"/>
            </a:pPr>
            <a:r>
              <a:rPr lang="en-US" dirty="0"/>
              <a:t>Many Senators predicted that the membership in the new League of Nations would be too expensive.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3801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/>
              <a:t>Challenges to Reconstruction </a:t>
            </a:r>
          </a:p>
          <a:p>
            <a:pPr lvl="1"/>
            <a:r>
              <a:rPr lang="en-US" dirty="0"/>
              <a:t>Andrew Johnson – Vice President who succeeds Lincoln, Democrat from the South, against the Radical Republicans</a:t>
            </a:r>
          </a:p>
          <a:p>
            <a:pPr lvl="1"/>
            <a:r>
              <a:rPr lang="en-US" dirty="0"/>
              <a:t>Ku Klux Klan – terrorist group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upload.wikimedia.org/wikipedia/commons/c/ce/President_Andrew_John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a/a5/Kkk-carpetbagger-cartoon.jpg/800px-Kkk-carpetbagger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75986"/>
            <a:ext cx="4184073" cy="287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53516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12. The excerpt below is from Supreme Court Justice Oliver Wendell Holmes’ opinion in </a:t>
            </a:r>
            <a:r>
              <a:rPr lang="en-US" i="1" dirty="0"/>
              <a:t>Schenck vs. the United States</a:t>
            </a:r>
            <a:r>
              <a:rPr lang="en-US" dirty="0"/>
              <a:t>, 1919.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The question in every case is whether the words </a:t>
            </a:r>
            <a:br>
              <a:rPr lang="en-US" i="1" dirty="0"/>
            </a:br>
            <a:r>
              <a:rPr lang="en-US" i="1" dirty="0"/>
              <a:t>	used are used in such circumstances and are of </a:t>
            </a:r>
            <a:br>
              <a:rPr lang="en-US" i="1" dirty="0"/>
            </a:br>
            <a:r>
              <a:rPr lang="en-US" i="1" dirty="0"/>
              <a:t>	such a nature as too create a clear and present </a:t>
            </a:r>
            <a:br>
              <a:rPr lang="en-US" i="1" dirty="0"/>
            </a:br>
            <a:r>
              <a:rPr lang="en-US" i="1" dirty="0"/>
              <a:t>	danger that they will bring about the</a:t>
            </a:r>
            <a:br>
              <a:rPr lang="en-US" i="1" dirty="0"/>
            </a:br>
            <a:r>
              <a:rPr lang="en-US" i="1" dirty="0"/>
              <a:t>	substantive evils that Congress has a right to </a:t>
            </a:r>
            <a:br>
              <a:rPr lang="en-US" i="1" dirty="0"/>
            </a:br>
            <a:r>
              <a:rPr lang="en-US" i="1" dirty="0"/>
              <a:t>	prevent.</a:t>
            </a:r>
          </a:p>
          <a:p>
            <a:pPr marL="0" indent="0">
              <a:buNone/>
            </a:pPr>
            <a:r>
              <a:rPr lang="en-US" dirty="0"/>
              <a:t>Based on the excerpt, which statement would Oliver Wendell Holmes have agreed with?</a:t>
            </a:r>
          </a:p>
          <a:p>
            <a:pPr marL="0" indent="0">
              <a:buNone/>
            </a:pPr>
            <a:r>
              <a:rPr lang="en-US" dirty="0"/>
              <a:t>	A. Freedom of speech is not absolute </a:t>
            </a:r>
          </a:p>
          <a:p>
            <a:pPr marL="0" indent="0">
              <a:buNone/>
            </a:pPr>
            <a:r>
              <a:rPr lang="en-US" dirty="0"/>
              <a:t>	B. Prayer in public schools in unconstitutional </a:t>
            </a:r>
          </a:p>
          <a:p>
            <a:pPr marL="0" indent="0">
              <a:buNone/>
            </a:pPr>
            <a:r>
              <a:rPr lang="en-US" dirty="0"/>
              <a:t>	C. Immigration from other countries cannot be permitted </a:t>
            </a:r>
            <a:br>
              <a:rPr lang="en-US" dirty="0"/>
            </a:br>
            <a:r>
              <a:rPr lang="en-US" dirty="0"/>
              <a:t>	during wartime</a:t>
            </a:r>
          </a:p>
          <a:p>
            <a:pPr marL="0" indent="0">
              <a:buNone/>
            </a:pPr>
            <a:r>
              <a:rPr lang="en-US" dirty="0"/>
              <a:t>	D. Criticism of policies of allied countries must be temporarily </a:t>
            </a:r>
            <a:br>
              <a:rPr lang="en-US" dirty="0"/>
            </a:br>
            <a:r>
              <a:rPr lang="en-US" dirty="0"/>
              <a:t>	prohibited in war time.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3801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was the 19</a:t>
            </a:r>
            <a:r>
              <a:rPr lang="en-US" baseline="30000" dirty="0"/>
              <a:t>th</a:t>
            </a:r>
            <a:r>
              <a:rPr lang="en-US" dirty="0"/>
              <a:t> Amendment?</a:t>
            </a:r>
          </a:p>
          <a:p>
            <a:pPr>
              <a:buNone/>
            </a:pPr>
            <a:r>
              <a:rPr lang="en-US" dirty="0"/>
              <a:t>Granted women the right to vote, </a:t>
            </a:r>
            <a:br>
              <a:rPr lang="en-US" dirty="0"/>
            </a:br>
            <a:r>
              <a:rPr lang="en-US" dirty="0"/>
              <a:t>as reward for women’s efforts in </a:t>
            </a:r>
            <a:br>
              <a:rPr lang="en-US" dirty="0"/>
            </a:br>
            <a:r>
              <a:rPr lang="en-US" dirty="0"/>
              <a:t>the war.</a:t>
            </a:r>
          </a:p>
          <a:p>
            <a:pPr>
              <a:buNone/>
            </a:pPr>
            <a:r>
              <a:rPr lang="en-US" dirty="0"/>
              <a:t>Efforts made by the </a:t>
            </a:r>
            <a:br>
              <a:rPr lang="en-US" dirty="0"/>
            </a:br>
            <a:r>
              <a:rPr lang="en-US" dirty="0"/>
              <a:t>National Women’s</a:t>
            </a:r>
            <a:br>
              <a:rPr lang="en-US" dirty="0"/>
            </a:br>
            <a:r>
              <a:rPr lang="en-US" dirty="0"/>
              <a:t>Suffrage Association</a:t>
            </a:r>
            <a:br>
              <a:rPr lang="en-US" dirty="0"/>
            </a:br>
            <a:r>
              <a:rPr lang="en-US" dirty="0"/>
              <a:t>(NAWSA)</a:t>
            </a:r>
          </a:p>
        </p:txBody>
      </p:sp>
      <p:sp>
        <p:nvSpPr>
          <p:cNvPr id="40962" name="AutoShape 2" descr="data:image/jpeg;base64,/9j/4AAQSkZJRgABAQAAAQABAAD/2wCEAAkGBhMSERUUExQUFBUWGBgVGBYVGBcXFBgXFhgXGBUXFBcXHCYeFxkjHBQXHy8gIycpLCwsFx4xNTAqNSYsLCkBCQoKDgwOGg8PGiwkHCQsKSksKSkpKSwpLCwpKSwpKSwpLCwsLCwpLCksKSksKSwpLCwpKSwsKSksKSksKSkqLP/AABEIAOMA3gMBIgACEQEDEQH/xAAcAAABBAMBAAAAAAAAAAAAAAAGAwQFBwACCAH/xABJEAACAQIEAwUEBgYGCwADAQABAgMAEQQSITEFBkEHEyJRYTJxgZEUQlKhsdEVI1NiksElVHKy4fAIFyQzQ0SCk6LC0mNzsxb/xAAaAQABBQEAAAAAAAAAAAAAAAAEAAECAwUG/8QALREAAgICAgEDBAAFBQAAAAAAAAECEQMSBCExEyJRBTIzQRQjUmFxJEKBkaH/2gAMAwEAAhEDEQA/APOSewlGgLcRWRJWbwokgBVLaZ7XFyaHOYOxLFrjTHhYmfDsRklLLZVO/eHcEa9Kujk/nOHiUHfRBls2Rke11YAHcaEEHep4SU49FU8Z7AcKMM/0dpTiAl0DuMjMOm3XX5ihjkXsSmmkc8Qjlw8Siy2Kh2e/TfwgA61fmeszUuhUUJz72KSwPGeHxy4iMizi6s6vfTa3hI60QcC7AcO2GjOKkmSci7qjKUUnYbdBa9W3mrUtTD0c58I7GMa+NEM0Lxwh/HNpk7sdUPUnoPWiTnPsJWLDZ8D300oYXjYrcpY3yADVgbaVdJevM1IWpR3I3YaZ4Wkx/fYckgRoMofKN2cHbXaoXmvsbxcOL7vCQyzwvbu5NDa4GYSEaKQb610Wz1gelYtSpcT/AKPkH0c5JpTiBHoCV7sy2220W9xehLkrsaxOIxDLjIpcPCgOZjYMzfVEd9/O400robNXrSUrFqUNz52Jvh1jfAibEKbiRfCXU6ZSAu671K8p9g0cmGV8a00MzEkxqV8K/VDXB8XWrjV68LUrFqc4z9jmOGO+jrDI0OfSe36vur+2W2vbpvei/mbsDiTDO+DeaSddVRitmAOoFh7VtquDPpXl6Vi1KE5B7F5MT3jY5J8MgsEFgrs19dGHsgdab899jk2GlT6FHNiImAuQAzq99mCjQHoa6CZ6wPStC1Kl4P2AwNhkOIkmTEFLuqlcisdht00v8aC+A9kOMkxognhljiVv1k1rJkF9UY6MTpaujS9bZ6VoWpSvO3YYsOG7zAmaeRW8UbZSSnUqANSPKm3IfYkcRC8mO77DkkCNRYOR9YsrC4HlV5q9Yz09io5z5u7IMXBi+7wsMs8L27uQC++4kI0Wx86M5f8AR9h+jEiaX6R3d8t17vvcu17XtfSraV68DU1i1OdeS+x/E4nElMXFNh4UBzuRYlvqql/a16jSpPn7sSfDRpJgRNiRciRbAuv2WCqLkVfLSVivStCopblDsGWbDLJjGmglYk92uW4T6uYHZj5VXXO3Jc/DsQySI3dliIpCPDIu4IO17WuK6uzVRHbrzbh8S0WGiYs+Hd85t4LkAWU9SLa0rGotvlTlCHh0HcwlmBbMzPYszEDU20GnQUvxyQhVsSNenuob7JuYcVi8CXxRLMrlUkIsXWw1PnY6Xoh481lX3n8KG5TrE2X4O5oHOJ8xR4cAzTCO97Zidbb2A99RkXaFhHawxYv6llHzIrbjXL+HxTKZo85W4UEkAXNzoDqdKCe0HlTBwYbvI1EUgYAKG9oHfwnXTzrJxaZKi3K2HZNoXJJUWa/FMqZzL4LXLZvDbzzbWqJl7QcKuhxa/AlvvFB3Z5CZ+HzRTswhLWBvay2BcAnYXAraPkbCYmyYaJljv4sS7Mb2OohXQP8A2j4ffUljjGTjOT6G2bScUuw9wPMazi8M4kA3ytcj3jcU8+mP9pvmaojl5Wi4miYdiwE2QEfWS5BJHlluavG9Q5MHhaqTdksUlNdoU+lyfbb5mtvpkn22+ZpJWrwmhd5fJdrH4F/pz/bb5mt1xj/bb501tWymm9SXyPpH4HYxb/bb51sMY/2m+dNheloxS9SfyQcY/A5inf7TfOl0lb7R+dIxx048KrmYgAaknQAetWQc3+ymWqNgx8z869BbzNQk3OmFDZQ5Y3t4Rp99RvG+eGAy4SIyuRcswOVfWw9o/dRsMGZ/IO8kEFM8pUElrDzJsPnQ9jeboUNjiRf0Yn8L0ESLPM2bEO7nexvYegXYU+w/DFI2rRhwnXukDyzr9In4eZxIbJiLnyzEH76XbiUw/wCI/wAzULHwZLbUmcacObNdo7/FfUeY9Khl4kkrgyUOQm6aJs8Vm/av86TbjE37V/nSbEEAixBFwRsQdrUgxrMcpJ+WHRSf6PMVzU6GzYgqbFrFtbDc1Ics8cmlxMQMrMjXO9wQRcVX/NcMffx3jgLOjeKZmVbKRYeE7670Y8nLbEwWtt9X2fZ+r6UTC1q7fYzppqvBZwNc+dsvIiYKVcRG5K4l3Pdkao27WbqCTXQS1zV2p86YjGYl4ZFCRwSOqR28Q+qSx3JNq1jNZ0Vw7iEM0avh2R4jopjtl06ADb3Ux5iPgX3n8Ki+zfk2ThuEMUrq7u5kOXVVuALAnf1NSnMQ8Ke8/hQ3L/FIvwL3oEOO8K+kwPEHMZa3iG4sb6Cqz5r5GOEQTNiFl1HgkuGbzyi+oHWjHmfifEYZj9GhE0JUEeHMVb63sm9BcycSxIZPo0heTR5ChzFb3yAtYInotvWgOLGUVeyoJztPqnYR8mYpeIIVkVUihygYaIERNfXNJrd9fq7X8685+54ESnCYY+M+B2X6o27tLfWOx8tqzAcq4rAcPlMV2xUpUWj8RRdQQp+1ruNqFuB8Ex+GmE30F5WGo7xGIB+1puffVihjnkc7VLwiLlJRUa/yw57POR/oqd/MP17jQfs1PQ/vHr5UZFaC+Fc08UkmjSXB5EZgGfI4sp3NyaNxWdyXPe5tf8BOGtaiJ1l6UyVqRQ6ZcjW9eqda9EderH1phxRBTmNKaqacQtqKRBj6JKr3tA4+TiRh7kRxhSwBtmYi+voBVhfSlA3FVN2pYYDE98pusijbo66EH4AGtbgJep2AZraHeEnjtbw/dXmIUoQ8ZsfIGwPu8j6imPKXLSTwB3kIZicoDWOnkOtPeKcHlwgu5zxk2zgWKnoHHT3itmOaLlqDT40orYJuF4+PFRjOAWGhNrMCOhI6/jS0nAyuq6jex9r/ABoKwPEe5lEinwmwcenRvePPyqzMHP3iKR938qeVx7KasgzYDSoHjT3UiirjXDiQXUa2JIHX1HrQHxDHAg2qyDT7IVQ2wXHXSLJ9glfhuK1Xj0hbeorCEsZPgacYbDNmGhrOzY4qTNHE3Q/5h7wmFhF3i2N7IrnMdlObZetF3Jpbv4LgA21A0F8uoAGwoE5rC54A2S3dv/vC4S9x9jW9HfJg/XwWtt029npfpQ39Bd/UWVVM/wCkHDAPo5RYhOWfvCuXvStlyd5bX51dC1zP2ocoYnCYp5ZjnSeR2jlzAlhe9iNwQCBatMz2XjyDzp+ksKZSndurZHUG63ABBUnWxB6095jPhT+0ad8H5fgwcQhw6ZEGtrkkk7lidSaacxL4U95obl/iZfg+9FecocWllnxiyOWEcoVAbeEXbQUnDxzEfpPFQqS6Rwl44ztnyqQNr700wIm4fisSXw8ssU7Z1eEBiNTow/6rUrwDCTti8Tj3hdFZMqRNpI1rdOmi/M1mOKTlLqmlX+egvZ0l/c35JxOJxQEz4w5lciTD5AAoH1T1F/OpbnDjMsfcwYdrYjEOFU75UHtsfT8qH5i8+PglwuGnw73/AF7yLkRk65gNGNr60vheXjj8ZPPiVljjS0cK3aNrD61/I/8AtTyjHfeXhK66/wCv7jJy11RL8mcakmikSdrzwu0b+ZtfKbeRtRCq0FYLgTYDiS9ykrYfEJlYm75XHVm94++ji1CciMVK4+H2XY7qmeVpl1rdpLC5qG4jzAibamqoxcvBYTF61z0FYrmWQ7aUgnH5L71d/DTGsOZpsqk+QoXxfM73sulPcBxgSoQd7UN4iA5zYdasw40n7hNjyXjMjbk0j3ffAo4zKeh/EHofWkxhyBqDUtwiZEOZ1ZxbZbXv636UdFKPaKGtnQww3L6YRkMroEa4VpdWAGosNxc6XGpo8iwa4jDGNwSjqV67HqL6+uvlWmMKSxrmS4zA+MDpqLEb1KR4hdB1tcDranUrd2TnetUUxxjgk+Afu5btESRHKPZI+y3k1qI+VebTCgD3ZAcjEbgHVHHn5H3VI9rEmbBiNRmd5FIA3AW92qseCY4hjE+7DLr5/UJ9Qa0cTco9mZlST6LzlxgyhgcyMLgjqPMVXvOPD7Xmj9k+2B0P2h5X60lwXmUwjJISYm38426kenmKkON43KMgsS+g6ghtj6ixvVsY6g7bsYckcMDRSSOPabKL+S7/AH1P/Q0HQUOScSMCLEmgUW0+/wC+ksHxl2cC9ZXIjOcmzSxUka80wSpJmV8RkZCAIwrBZBbKCD9UijDk0n6RBm3y6+d8ut/jQfzWhaWElBIuRhkMvd673Ft7C9GPJy/7RDpbTa9wPD59agvECxf7iylrn3tm55ixsiQRK1sO7gyHZybA5QNgMu5roJaobtx5Pw+EeKeEMrYh5C63BQEWJKC2lyxrUM5lh9kcOLXAAYvODnPdiS/eBLDe+tr3teiDmIeFPefwFL8E5igxsQmw750NxsQwI3VgdjSPH/ZX3n8BQvL/ABSL8H3ogwK9r21ZmFc6apvevb1reofjPFjENKeMXJ0MTLSgDU0iuLVtjQJieMu/U1KcHmIjY3q94KVsaxTjvGrHIvxoZkYsa3xMmZiaVwEQZwD50bGKhEiIfRmtexpK1H+I4andWAG1AuISzGmx5d7GaHHDJbOKPsFwmMgMRvVeYc+IVZPCHvGvuofktrtDkZzRg1VNBQzhWsd7dKMuY1vF7qCBvV/He0CqXQXcG4hLPF4xH4Tl8Nw1xsSh2qH5tkxsJWfDWbICrLbMbE3vl6in3C+KpGDdXLG3srmuALDbrWYrjrHQIy32Lhl+V96tT1kEa+oqRU+O5wxEkpeU3fYi1gB9kD6tRmM4gXfPYA3vpVwf/wCKgxBzzICx6i6n423qUwfZ7gk/4CE+bDN+NGx5CoAycZp+Snp+IBgGGzb+jbN896meDcQcxAsLhcyxk7gHc/DUCpvm/k7DpMndp3ecNdUtlYjbwnr7q14BwxSchHsaWO4qyWb2bJFHppSpkHKGY9aX4bhznGlGR4VGPqitDh1XoBWdPkWGRgC/NUIZ4gpmz5G0jRX8F7HcixuTt50Z8nJaeEC4AFgDuAF2PrQXznhxnjkYxZVQrlkkZSSTe6qmpo15N/30PTTby8HrrSXiAv6iyUFcv9pnGcZNjZUxRYd27BIzoiLey5B1BABv1rqFapH/AEguLwSNh4o3RpYi/eKurLcLlDH56dK00ZzLJ5G5KXhmGMIfvGZs7tawvYABR0FhTvmV7Ip8ifwFRXZnzdLxHBmWZQHRyhKiyvYAggeetjUtzGl0Uep/ChuX+Jl+D70AuL5msbCo4cfcsLnSm/GMLkkNMAazo4otdGm2WJhZcyA0Oc17ipHlvFZksTtUbzV7QobGqyUP+gcAoh4fH+ob3VAAUW8Nh/2c+6isrpIigRkGppzw5rOvvpDECzGvcOfEKsfgYsVVvH8Kr/iKWkNHuBe8Y91BfHktIaD479zRJkem4qwuXZbxCq9WjnlN7x2qfKXtIok+MJeNvdQDl1NWTiYboar/ABEPjI9aXD8EJtC/B5isi621o+4lCJYDGdWZbqBqcw1U+mtC/L3LzOwY6KDv5+786MZp4oEJ0GmpP8zWn6Dm7YG82r6IPgAzRgncaH31MRxlvZ2G5/Ko/gmHuhfZGdmXoWUnTToKdcQxwQDWy7adDU8eDvsln5Fv2jbiZRNWCk2OpsSPd5fCq34viykueI5SPI3B9Gvv7jUxzJxJyCQSQPaGmdSOpHVfvoJxWPLHQ7+evyPl76O0qNASbbsJl5tDpsAw0YfzHpTVuYyTaoTCqbknb869jU5qz8uGKYdjm2iUx3LrvIMTCyGS6uUkAsSosArbqPSjXlQH6TFcWOtx5HKb0B8R4o6yIgbEoiqcxijzXbobnQrY0ecpE/SItSdOu/snU+tDd3Gy5VUqLGQVzR2q8jSYDEGRnDx4h3dDc59wSH9fFv1rpdK5s7Wee/0hOIxHkjw7yKpPttqAxYbDVdq00ZsjonA4OKKNUgVEjHsiO2W3mLb++mPHdl95/lUB2VcBxWEwPd4q6sXLLGTcxqbeE+VyL26VP8b2X3n8KF5n4ZF2D70AnNGC0zUJtVi8Ww+aMiq+xEdmIrNwStUabJrlnFWe1bc0P4qieGzZXBp7xybMwNPp/MsVkYu9GvDY/wBR8KDIBdh76PcDF+qA9KhyH4HQB49bOffSUZ1p3xeO0hpmtERdxGDzhEt4hQ1zKlpKlOB8SUJYnaobjeJDvcUJji1kZJsjkFHPJi+GgqFL1YfK2CKxjpVvIftoqbJyRLqaGIOD3na+wNz+VFM8wjjZz9UE1AYjiQRAxOvtH1vRf0/BdyAORlromJsasadFAHuodixH0l+8fSFD4VOgkbzPmo++1MYOIjFF2Y/qoxcjozfVW/l1pF+NXYMR4BfKNl08h7h99bUY0BbE/jOYAvoSAfWxNvhp+NDknGWlEihgMvj12I2IPzqD4pxYuyEnV0YC217k2/lUUnEmQ5/qtcEepsGHx0PzqSjQ5J8V4iVYbFGFr79PZPkRUDhoLubC9j929b5SxsGJQ7+7zHkRS+XuIy+5vYe/QD8amo2xroV4XIpl11QEqB5/vflRXhuExEZl1H+d6B8K9hbqtqIeC8Xt4Sbe+rOZwVkx+37l/wCiw8hwl34I7j0kf0ls0uJjQKIWaMDulJ8RHnaxudKP+U4wJ4gDcAaHrYKbGgfFcOnOLkljgiYaWMjsFfMoBbJexNtDR1yqP9oj2Gh0Gw8J0HpXOSWsoxZqxdxbLAQ1RPb3y/h4JYJYUCPP3jSEbMRl1t0Opq9VrlvtEjxgxsv0zvLl3yFr5Cl9O66ZbW2rRQAzozlnmuHiEAnhuBcqyt7SMNwbadd634zsvvNN+U+UouHYfuIizeIsztuzHS9hsNNqccZ2X40JzPxSLsH3oiJEuDQLx3C5ZDR9ah7mfA6ZqxcDqZptgggsaVmlzVgjrcwVpUV7GYGO7r7xVgww+Ae6g3g2GvIKPkj0FA8l9ompADzJhMsl7VDBasjinBxMLdaGMRyo4OlTxZVrTE2QK3FbrESdKnsPyo53qe4fy6ibi5qUs0V4GIjgPLpYhmGm9G+HhCgWrSGMAWGlLg0LKbm+yuRHc2E/RJcu9ht5XF6q/ifFmKBbm+l/drVwzwB0ZTsQQflVEcw49knMSKHbNlH7xOgHxNdD9MltBozuQvcmTne5MHEovZ2dnt6EAUwx+LuqZScqMP4Sv+FTHOeIhwMEEDH9aEzPbW7Nvp7+vpQng+ZMO1lJK+8aee9ayiCEl3RIC9AbqR+9e/8AL5U0mhuOti3XpenmGxkJOXvUtuLMPvreXExAHM6672Ya+optR7EuHYcaEfH37aU35kZQscf2pAfgtaycbihBIdTfpuflQ5ieKmefPsB7I8hV2NKyMkySabLMPJhb409STK1QmNf2T5EVIyS+EGtC+ykO+A48SJlO42ok5aitiVv6/gaqzhfEDG4O1WpyriA8qMOoP4Vzv1Lia5I5Yrz5NLjZXq4MOFqhe3TmaDFTQxQvnaDvFk0soYldATv7Jvar6Wube1fkf9H4gMsgdMQXdQR4k1BIbz1beoIiy4uzDmLEY3AiXEjxh2QPa3eKLeK3xIuKneLj2fjTzDYiJ0VoSjRn2DHbJb922lNOK/V+NB838Mi7D96GEcdNuLYTPGaeJSwizAisCFph0mA/D+B95mLMqAdW29Bp1pZuVmPsMj/2WUn5Xor4fAEkyjoCx+Oi/wA6W4o2UAiJXGzErmI8tBqa6GOKOibAfVltSBngvBHjku4IHqNPnReMOKG8bxvDxWZmkitobRELZ9Njv6VK4GcMgaGTOpFxn1H+FC5sMX4L1s1bHbQUm8VLCe+4yn36fPrSUj61n5MVPpE4y+RLKK2CWr1R60oFqnVk9kYFrYVirSqLVihZByGmPxPdwvITZVUn5DT+VVXyNw1ZcTNj5gTHhySAATdzrcAb5Rr8qNe07iHdYFgN3IHwG9IcB4csGFweGzSRySfr2KrcObZ3Rjaw0sK6Xg4/TwX+2zOzS2nRWvHo0xOMmmkJe7WUdAoGlDnFlS+VEA6aDWpnjs+WeQDqb/eaieHDNIW8v510CilFIEttkSME97ZW+Rpw/BnVMzaenWi0vpaoriz+G1ReGJK2Dr4ayBvO/wB1ZBJYg0/cA4cfH8ajFNVuKi1Q/klMU2ZKdYTEXit5VHQy3QilOHvoaIi7ZW10SkL6VY/ZdxLNMIz5Ej4DWqxw8utqN+yx/wCkIx+6/wDdNV8lKWNpksbakqLvWuZe0vnSXH4mzoESBnRFA8Vs1jmPn4a6aU1Rfb7w+CPEQNEiLJIrmXJbMTdbFx0O9YSC2WN2bcrTYDBCKdgXLlyoNwl7eEHrtc2qc4mfZ+NMuUObU4jhhOilDmKuh1ysNbA9RY70/wCJL7PxoTm/hZbh+5DFN6eQtTZVpQtlFz76xMXkMn4MwGpkbzbL/CPzNPKacLS0KeozfFyW/nTuumXijMYB884dpmCi5Gf/APmmgPpmc1GcvtNC+QMqD7Dk2Pqp6UfcMN0LfaZm+bG33WpefBI4IZFb0IFZufL/ADGjTwZVHHq0RsONLjxgW62N/wAK3ONCXAN1tcdbelV52jTfRJlGHvEoVcwQmxJN9vcKX4PxKQrK7SFlCra/7xuLfCjsGGVqQLnywaaQXyc1RC2aw9dvdY+tPYuPx3tmB9Dv8D1qn8XjS5Ktt4rH3HevIsc4y69B92g/mKMnx8c+mgJTkv2XZFxqAnL3iBvslgG+Rr3Ecbw8ZyvLGp3sWFUVj8WSy5r6i1zv6VGzY1kJBN/I0o/R8cltt0O+VLxQedqvHUlyLGwdVtqNQSTc/dRmnFgZlVZEyiHMYyvjHhGVg3RddfdVJ8dltGi+QB+6rNwuK/VtIWQgYVbADxrdRmDHcjSi54Y41GC/RTs32VTzLirzyfAf5+dK8HiyoPXWoeRzLKf3mJoji0AFFJ32Sj0xeR6iOKt+FP5pKicbJe9Sb6GYjCbwW9TUZtUhhjZCPWmDjWqsnaVDxN4pLXp5gR4TSsPBs2EecXvG6gj91tL/AAP41phl8IqWK7Iy8C19aOOyhr8Rj/syf3TQK4o07Ij/AEjGP3ZP7pqXIf8ALYoeUXyDXLfP3AcVhsXIcUGvI7srk3DrfdT8RpXUiiufO2bnCDGzxpBmIgzozEWViWF8npodawUFsvbgXLsGChEEClUBJNzdmY7sx6natuIj2fjQ/wBluMxcvD0bF5y+ZgjPo7RjZmvqdbi/WiPHL7PxoTmK8LLMX3DGkccw7tvUEfPT+dL47EJDE8rglUBYgb6eVBnFu0XDSIAglU3vqF/EHTpWZxsL3TfgJm3JNIP0GUAeQA+QtWuIksjHaysfkDVaR9qJG5Yn94Rn7xY0rL2oZ0ZcieIFb3y7i2mutbu0fkD9KfwHnCY8sKDyAH3CnW5oJwnabAqgGNifR0t8K3ftXww17uU+4rWVmxuWRyQVCMlGqBntdj/W6eQPyFRfBY3jwK5r+NswB6INFA95uadc3c04bGyxsElQCytcLrr01qSxJDqAosijKo8gBYWre47TigDNFx8gnPqD56j08VJCM662GVfhY1OTYAAa2H+etR7YIkX6X28xRDK0RHHZrJfqH/lrUZFN3roPMgUvzNPcqo6ammnBV/Wp6XP3UVik+kQkv2L8cnu5+VHz4sLw+Z/1Wb6NELof1hBAFpB5iq1xb3Y0c8wSOvD1/VhQ+HhGcWu/iGjdbi1RzdsZAVwRPGW6KKmjJTHg8NoyftH7hUj+h8Q6GRIZHS9syqSPuFW2oxVk12+hhiZqjpZL0vOhBsQQeoNwfjem+TWmtUM78HkfWmbb1M8W4JNhigmXIXUOouCcp2zAbH0qJEZZrAXPkN6rlJNJodJp0w/7OsGssE8T+y4APx/yPlUBzJwg4OUR5s9xmBAtpe2o86KeTMHNhsJPK8MgFsy+E3aw6De1BXFOIyYqUySNrsB0A8hVMHP1W0+h3rqapjRswo57JlB4lGR9iT+7QHEp2OtHXZDHbiaf2JP7tFZb9N38EIfcXwq1zr2w8kRYCdGhZis+d8jW8BB1AO5Fyd66MFctdoPNeJxuJYYjwiJnRI7WyC+3mToNTWGFs6a4XxmHFRCaBxJG2xH3gg6gjyrfEkaa1Dci8m/o3CiAyd4xYuzAWXM1tFB1tp1oW7aIpRHBIjMiKWDsDYAtbKD8jVeWO0aJ43TDfFRB0ZSRZlZTqPrAj+dc1TcvyqzDu20JF7N0NvL0pQYyT+sn+L/GsONf+tf+VD48UsYR7WN/0LIP+G38LV5+iZP2b/wtTgY+T+tW/wCql8NiZ3YKuKYljYAMfutV/uGeox/RUn7N/wCFvypNuES/Yk/hapXiuImjYFZ5hG4uucsGFtGVrgXIPlTReNS/1p/4jTtTXwN7Wh9yZy68mNgSVHyFxmuCBYAnc7bVbXEORCusEgt9mS1/gdjVNnjMv9ab+Os+nu3/ADDH/qpryJ2mRcIMsbG8CxN7dyxHpYg/wmtcJyji5DpFl/ekOVfzqR7IcA4ilmYs2chUYm4sPat0361YBaqsn1CcHrSILBGyjuJdkfEWdmyI/wDYdbelr1Hns/xmEBnniyIt1uWUklhpoNa6C7zyoY7TT/R0n9pf50RxfqMp5YxohlwJRbOd5NzR7zviP6Nw6bf7tfkt6An3NGnOTFosInmb/JRW41bAvAtyrweCYd1JK0b28Nkzhup22NFWA5PngJOEx6BtyjqVU+8X/lQDh5SNVJU30INiPcRtR3w/HcUWFZFWLGxEX+q0gHkSNb+8UJzYZU+mtfhhnHlBrtdk7h+HYiXw47B4edToZIspb3kGx+VQHM3Y4DeTBNZt+5kOn/Q/T3GibljmITMQcPNBIBZlYMEPqOl6JRNWUs0oMJlBMrLnjkybGYeCULlnjRY5IyQCelwdjY/dUnylyJh8CoZrST6Xci4BO4QdB670Q8wcU7sC/v8AlsKH14nmOY3O/wASfKjsDk8YDnrcI8Ri9N9Dpbzvff0qmudeWBDMJI/91Ldlt9Vr+JT8dqsAY12y30LG2m4AGp9NTSPEoO/h7tx4dgeoNgQffeicT1dspZUwiIo07Ih/Saf2JP7tDfGOHvC5RxY7g9CPMGiLshkvxNP/ANcn90UbnaeNtfA0L2L6AqiP9IGeBsRAIjGZFVxLky5r3GUSEdffV8gVy32i8lz8PxJ71g6ys7xuDqwzalh0bWsELZfnZ/ze3EsGJ3QI4ZkYLfKSttVvqBrtUB2yYwiGGHKrJIWZlYHUpbLYggjc1YGC4bFBGsUCLHGo8KoLC3n6386rrtnXTDe9/wD1pp+C3ErkVR9Cj/YIfd3n/wBV4cDH1w6D4yfnWnEBYXU63At02vUc2Pcb2+IqtWwiWsX2iSbBx/sF+cn517hZUjdXVBGysPEGa4F7Hc+RNRf6UfyX5Cs/Sj+SfwipJNFdwYQ47iYljCyN32WRioZmOUFV1XXbSo0wxn/gr83/ADqO/SL/ALvyFYeISelPK5OxQ0iqJEYeL9kP4m/Ol0hh6wqB6s/51DLjpCdhT3DuzXzEmwvbWwNRaf7JrV+EWr2W8yu8n0RURIUR3Ual73HUnzNWPIaqjshX/bJT/wDh/wDYVaja1kczqRKK7MzUN9ph/o2T+0n4miO1DfaXHfhstuhQ/fT/AE6X+oj/AJI5/sZz4etGHHnzfRB5RE/HQUIFd6KuJ69z6Qr95/wruIK5GMxvXiY6SJrxyOhv9UkVlN5BvRE4RkqY0ZNeAlwXabjY7B2WZRuHADfxCiLC9scFv1sUiH08QqsHGtJOlZ2TgYp+OgmPKmvPZZfE+dIMayrFnFgb5hYHytTf9OiMZQACdNdh63NV7w3EdzIH6DQ+6iXEAPlYG6na3X31D0lijqiMpbysIBxIM172v09BbL+F6efpUBEBGxNz1I0NDCSZQC2t/wCWwryTEE5idhsPuqtsWoRcXwMeIQRv9UkKw3FyTTzsr5T7icSubsQypb7O2Y++hbAzyHQXJcaddRtarL5Mw7IYg2+VifeReqc+dwior9stx47dhwK5p7Wee14jiFEaFUgzorE6vdvat02rpgVzx25cp4fB4iJ4FKd+Hd1vdcwYeyOg12odEmWt2V8IxWH4ekeLzB8zFUY3ZIzbKp8uunSnPOnL0WK7rvO88F7d2QLljYg5h6VK8ucyw4+BZ4CSjEixFmVhurAdRQ9P2uYBMb9ELPmzd2ZMo7oPtlve+5te1O+x067RD4LsswmJzAviEy5Tuuu4+z6U7PYVguss5+K/lRpx7j0WCgeec5Y0AvYXJJ0VVHUnpUVyZ2g4biYfuM6tHbMjgBrHZhYkEUqQ7nJvyQH+orA/tJv/AB/Ks/1FYH9pN/4/lUtzd2oYPh0qxTd40jAMVjUHIp2LXI+VEmG4nHJCJ1YGJk7wP0yWvc+Wn4U1IW7+QG/1F4H9pN/4/lWn+ovBftJv/D8qlOXe1fA43E/R4TIHN8hdbK+XU5Te97a2NSnNvOWH4dEJMQW8TZUVRd2IFzYeQG5ptULeXyCzdhWD6SzA+mT8qxOw/CC/6+fX0T8qLuWeZ4cfAJ8OWZLlSCLMrDdWHnrULxPtWwEGL+iO794GCMwW8asejNfpfXypUhbv5FOXOzmHBSNJHLIxZclmy2tcG+nXSiH6CPM15xXiMeHheaVsscYzM2+np5k9PfUHyn2gYTiJdcOz5kFyrrlbLe2Ya6iqp4cc3ckSWRr9k79BHmaZ8b5eTFYd4GZlD2uwAuLG+l6Yc18/YThxRcQzBnF1VFLNlGmY7WH5VM8M4lHiIkmhbPHIMyt6evltrTQwY4NSiuxpTclTK8bsEw/9Zm/gT86fTdj8TZf9ok8KqnsLsvxqUwPajgJsV9FSUmTMVBKkRsw+qrdTpUzx3mCHBwtNiHyIDa9iSSdgANSaNXIyLtMq0iBp7GYv6y/8C/nSL9ikZ/5l/wCAfnRhyzzdhuIRmTDOWCnKwIKup6XU+dM+P9omBwUwhxEuVzY2VWbKDsXt7NS/isvyL04gwexCP+tN/wBsf/VeHsOQ/wDNN/2x/wDVWOuLUpnDDJlzZr+HLa97+Vtag+BdoeBxczQwTZ5BfQqy5gNyhIs1L+Ky/IvTiCDdg6n/AJs/9sf/AFTzhfY53IynFd4u4Bjtb432oy5g5mw+CjEuJkEak2GhLMfJVGppXgnHocZCJsO4kjNxcXBBG4YHUH0qL5E5eWLSIHS9kgb/AJi3/R/jXqdkYClTiL365P5Xqf4h2g4GDEDDS4hVlJAy2JAJ2DsNFJ/nU7isWsSNI7BUUFmY6KAOpPlUPVkPqgW4T2cpAo/WZ2H1iv4C+lTGB5f7qQSZ81gRa1t/jSXLvO2DxxZcNMJGT2hYq1vtAHcetb8x84YXAqpxMojzeyLFmNtyFXWw86plBSls/JNSaVImRXJ3PmMxkmLk+mmTOrMArghVXMbCMHTLttXVOBxyTRrJEwdHF1ZdQQf87VQ/bzzBh8RiYUhkWRoVdJMuwbMNL9djUyLK0w+PlQWSR0G9lZgL+4GkDISb3N73v1v5386yspxmOJ+JyuuV5ZGHkzsR8ia0wuMkjuY3dCdCVYqT77VlZSEa4jEu5zOzO3mxJPzNLJxecLkE0oW1sodstvK17Wr2spCG8GIZGDIxVhsVJBHuI2pXF8Rllt3kjvbbOxa1/K50rKykI3wfFZohaOWRAdSEdlBPmQDTeSUsxYkknUkm5JOpJPnWVlIQ6n45iHTI80rKbXVnYqbbaE0jg8fJEc0Ujxk6EoxU28rjpXlZTCPcbxCWVs0sjyECwLsWNvK5pzhuYMTGgRJ5kQbKsjBRfewBtWVlIQzinZWDKxDA3DAkEEagg+dOsdx/EzKFlnlkUG4DuzC/nYmsrKQjXh3G58PfuZpIs2+Rit7bXtvSWPx8kzl5XaRzuzksxtoLk1lZSEPxzdjRH3QxM3d5cmTO2XLtlt5UwwHEJIJBJE7RuuzKbMPcRWVlIQ64vzFicUF+kTyS5b5c7FrX3tfbalOE82YzCqUw+IliUnMVRiATtesrKcYYYvHSSyNJI7O7HMzE3YnzJqXxnPOPliaKTFTPGwAKM11I00PyrysphDHg3HJ8LJ3mHleJyCpZDY2OtvurfjXMGIxbK2IleVlGUFzcgb2HxrKykOPOF884/DRiKHEyxxi9lU6C+ptUG7kkkm5OpPqd6yspCP/Z"/>
          <p:cNvSpPr>
            <a:spLocks noChangeAspect="1" noChangeArrowheads="1"/>
          </p:cNvSpPr>
          <p:nvPr/>
        </p:nvSpPr>
        <p:spPr bwMode="auto">
          <a:xfrm>
            <a:off x="0" y="-693738"/>
            <a:ext cx="141922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hMSERUUExQUFBUWGBgVGBYVGBcXFBgXFhgXGBUXFBcXHCYeFxkjHBQXHy8gIycpLCwsFx4xNTAqNSYsLCkBCQoKDgwOGg8PGiwkHCQsKSksKSkpKSwpLCwpKSwpKSwpLCwsLCwpLCksKSksKSwpLCwpKSwsKSksKSksKSkqLP/AABEIAOMA3gMBIgACEQEDEQH/xAAcAAABBAMBAAAAAAAAAAAAAAAGAwQFBwACCAH/xABJEAACAQIEAwUEBgYGCwADAQABAgMAEQQSITEFBkEHEyJRYTJxgZEUQlKhsdEVI1NiksElVHKy4fAIFyQzQ0SCk6LC0mNzsxb/xAAaAQABBQEAAAAAAAAAAAAAAAAEAAECAwUG/8QALREAAgICAgEDBAAFBQAAAAAAAAECEQMSBCExEyJRBTIzQRQjUmFxJEKBkaH/2gAMAwEAAhEDEQA/APOSewlGgLcRWRJWbwokgBVLaZ7XFyaHOYOxLFrjTHhYmfDsRklLLZVO/eHcEa9Kujk/nOHiUHfRBls2Rke11YAHcaEEHep4SU49FU8Z7AcKMM/0dpTiAl0DuMjMOm3XX5ihjkXsSmmkc8Qjlw8Siy2Kh2e/TfwgA61fmeszUuhUUJz72KSwPGeHxy4iMizi6s6vfTa3hI60QcC7AcO2GjOKkmSci7qjKUUnYbdBa9W3mrUtTD0c58I7GMa+NEM0Lxwh/HNpk7sdUPUnoPWiTnPsJWLDZ8D300oYXjYrcpY3yADVgbaVdJevM1IWpR3I3YaZ4Wkx/fYckgRoMofKN2cHbXaoXmvsbxcOL7vCQyzwvbu5NDa4GYSEaKQb610Wz1gelYtSpcT/AKPkH0c5JpTiBHoCV7sy2220W9xehLkrsaxOIxDLjIpcPCgOZjYMzfVEd9/O400robNXrSUrFqUNz52Jvh1jfAibEKbiRfCXU6ZSAu671K8p9g0cmGV8a00MzEkxqV8K/VDXB8XWrjV68LUrFqc4z9jmOGO+jrDI0OfSe36vur+2W2vbpvei/mbsDiTDO+DeaSddVRitmAOoFh7VtquDPpXl6Vi1KE5B7F5MT3jY5J8MgsEFgrs19dGHsgdab899jk2GlT6FHNiImAuQAzq99mCjQHoa6CZ6wPStC1Kl4P2AwNhkOIkmTEFLuqlcisdht00v8aC+A9kOMkxognhljiVv1k1rJkF9UY6MTpaujS9bZ6VoWpSvO3YYsOG7zAmaeRW8UbZSSnUqANSPKm3IfYkcRC8mO77DkkCNRYOR9YsrC4HlV5q9Yz09io5z5u7IMXBi+7wsMs8L27uQC++4kI0Wx86M5f8AR9h+jEiaX6R3d8t17vvcu17XtfSraV68DU1i1OdeS+x/E4nElMXFNh4UBzuRYlvqql/a16jSpPn7sSfDRpJgRNiRciRbAuv2WCqLkVfLSVivStCopblDsGWbDLJjGmglYk92uW4T6uYHZj5VXXO3Jc/DsQySI3dliIpCPDIu4IO17WuK6uzVRHbrzbh8S0WGiYs+Hd85t4LkAWU9SLa0rGotvlTlCHh0HcwlmBbMzPYszEDU20GnQUvxyQhVsSNenuob7JuYcVi8CXxRLMrlUkIsXWw1PnY6Xoh481lX3n8KG5TrE2X4O5oHOJ8xR4cAzTCO97Zidbb2A99RkXaFhHawxYv6llHzIrbjXL+HxTKZo85W4UEkAXNzoDqdKCe0HlTBwYbvI1EUgYAKG9oHfwnXTzrJxaZKi3K2HZNoXJJUWa/FMqZzL4LXLZvDbzzbWqJl7QcKuhxa/AlvvFB3Z5CZ+HzRTswhLWBvay2BcAnYXAraPkbCYmyYaJljv4sS7Mb2OohXQP8A2j4ffUljjGTjOT6G2bScUuw9wPMazi8M4kA3ytcj3jcU8+mP9pvmaojl5Wi4miYdiwE2QEfWS5BJHlluavG9Q5MHhaqTdksUlNdoU+lyfbb5mtvpkn22+ZpJWrwmhd5fJdrH4F/pz/bb5mt1xj/bb501tWymm9SXyPpH4HYxb/bb51sMY/2m+dNheloxS9SfyQcY/A5inf7TfOl0lb7R+dIxx048KrmYgAaknQAetWQc3+ymWqNgx8z869BbzNQk3OmFDZQ5Y3t4Rp99RvG+eGAy4SIyuRcswOVfWw9o/dRsMGZ/IO8kEFM8pUElrDzJsPnQ9jeboUNjiRf0Yn8L0ESLPM2bEO7nexvYegXYU+w/DFI2rRhwnXukDyzr9In4eZxIbJiLnyzEH76XbiUw/wCI/wAzULHwZLbUmcacObNdo7/FfUeY9Khl4kkrgyUOQm6aJs8Vm/av86TbjE37V/nSbEEAixBFwRsQdrUgxrMcpJ+WHRSf6PMVzU6GzYgqbFrFtbDc1Ics8cmlxMQMrMjXO9wQRcVX/NcMffx3jgLOjeKZmVbKRYeE7670Y8nLbEwWtt9X2fZ+r6UTC1q7fYzppqvBZwNc+dsvIiYKVcRG5K4l3Pdkao27WbqCTXQS1zV2p86YjGYl4ZFCRwSOqR28Q+qSx3JNq1jNZ0Vw7iEM0avh2R4jopjtl06ADb3Ux5iPgX3n8Ki+zfk2ThuEMUrq7u5kOXVVuALAnf1NSnMQ8Ke8/hQ3L/FIvwL3oEOO8K+kwPEHMZa3iG4sb6Cqz5r5GOEQTNiFl1HgkuGbzyi+oHWjHmfifEYZj9GhE0JUEeHMVb63sm9BcycSxIZPo0heTR5ChzFb3yAtYInotvWgOLGUVeyoJztPqnYR8mYpeIIVkVUihygYaIERNfXNJrd9fq7X8685+54ESnCYY+M+B2X6o27tLfWOx8tqzAcq4rAcPlMV2xUpUWj8RRdQQp+1ruNqFuB8Ex+GmE30F5WGo7xGIB+1puffVihjnkc7VLwiLlJRUa/yw57POR/oqd/MP17jQfs1PQ/vHr5UZFaC+Fc08UkmjSXB5EZgGfI4sp3NyaNxWdyXPe5tf8BOGtaiJ1l6UyVqRQ6ZcjW9eqda9EderH1phxRBTmNKaqacQtqKRBj6JKr3tA4+TiRh7kRxhSwBtmYi+voBVhfSlA3FVN2pYYDE98pusijbo66EH4AGtbgJep2AZraHeEnjtbw/dXmIUoQ8ZsfIGwPu8j6imPKXLSTwB3kIZicoDWOnkOtPeKcHlwgu5zxk2zgWKnoHHT3itmOaLlqDT40orYJuF4+PFRjOAWGhNrMCOhI6/jS0nAyuq6jex9r/ABoKwPEe5lEinwmwcenRvePPyqzMHP3iKR938qeVx7KasgzYDSoHjT3UiirjXDiQXUa2JIHX1HrQHxDHAg2qyDT7IVQ2wXHXSLJ9glfhuK1Xj0hbeorCEsZPgacYbDNmGhrOzY4qTNHE3Q/5h7wmFhF3i2N7IrnMdlObZetF3Jpbv4LgA21A0F8uoAGwoE5rC54A2S3dv/vC4S9x9jW9HfJg/XwWtt029npfpQ39Bd/UWVVM/wCkHDAPo5RYhOWfvCuXvStlyd5bX51dC1zP2ocoYnCYp5ZjnSeR2jlzAlhe9iNwQCBatMz2XjyDzp+ksKZSndurZHUG63ABBUnWxB6095jPhT+0ad8H5fgwcQhw6ZEGtrkkk7lidSaacxL4U95obl/iZfg+9FecocWllnxiyOWEcoVAbeEXbQUnDxzEfpPFQqS6Rwl44ztnyqQNr700wIm4fisSXw8ssU7Z1eEBiNTow/6rUrwDCTti8Tj3hdFZMqRNpI1rdOmi/M1mOKTlLqmlX+egvZ0l/c35JxOJxQEz4w5lciTD5AAoH1T1F/OpbnDjMsfcwYdrYjEOFU75UHtsfT8qH5i8+PglwuGnw73/AF7yLkRk65gNGNr60vheXjj8ZPPiVljjS0cK3aNrD61/I/8AtTyjHfeXhK66/wCv7jJy11RL8mcakmikSdrzwu0b+ZtfKbeRtRCq0FYLgTYDiS9ykrYfEJlYm75XHVm94++ji1CciMVK4+H2XY7qmeVpl1rdpLC5qG4jzAibamqoxcvBYTF61z0FYrmWQ7aUgnH5L71d/DTGsOZpsqk+QoXxfM73sulPcBxgSoQd7UN4iA5zYdasw40n7hNjyXjMjbk0j3ffAo4zKeh/EHofWkxhyBqDUtwiZEOZ1ZxbZbXv636UdFKPaKGtnQww3L6YRkMroEa4VpdWAGosNxc6XGpo8iwa4jDGNwSjqV67HqL6+uvlWmMKSxrmS4zA+MDpqLEb1KR4hdB1tcDranUrd2TnetUUxxjgk+Afu5btESRHKPZI+y3k1qI+VebTCgD3ZAcjEbgHVHHn5H3VI9rEmbBiNRmd5FIA3AW92qseCY4hjE+7DLr5/UJ9Qa0cTco9mZlST6LzlxgyhgcyMLgjqPMVXvOPD7Xmj9k+2B0P2h5X60lwXmUwjJISYm38426kenmKkON43KMgsS+g6ghtj6ixvVsY6g7bsYckcMDRSSOPabKL+S7/AH1P/Q0HQUOScSMCLEmgUW0+/wC+ksHxl2cC9ZXIjOcmzSxUka80wSpJmV8RkZCAIwrBZBbKCD9UijDk0n6RBm3y6+d8ut/jQfzWhaWElBIuRhkMvd673Ft7C9GPJy/7RDpbTa9wPD59agvECxf7iylrn3tm55ixsiQRK1sO7gyHZybA5QNgMu5roJaobtx5Pw+EeKeEMrYh5C63BQEWJKC2lyxrUM5lh9kcOLXAAYvODnPdiS/eBLDe+tr3teiDmIeFPefwFL8E5igxsQmw750NxsQwI3VgdjSPH/ZX3n8BQvL/ABSL8H3ogwK9r21ZmFc6apvevb1reofjPFjENKeMXJ0MTLSgDU0iuLVtjQJieMu/U1KcHmIjY3q94KVsaxTjvGrHIvxoZkYsa3xMmZiaVwEQZwD50bGKhEiIfRmtexpK1H+I4andWAG1AuISzGmx5d7GaHHDJbOKPsFwmMgMRvVeYc+IVZPCHvGvuofktrtDkZzRg1VNBQzhWsd7dKMuY1vF7qCBvV/He0CqXQXcG4hLPF4xH4Tl8Nw1xsSh2qH5tkxsJWfDWbICrLbMbE3vl6in3C+KpGDdXLG3srmuALDbrWYrjrHQIy32Lhl+V96tT1kEa+oqRU+O5wxEkpeU3fYi1gB9kD6tRmM4gXfPYA3vpVwf/wCKgxBzzICx6i6n423qUwfZ7gk/4CE+bDN+NGx5CoAycZp+Snp+IBgGGzb+jbN896meDcQcxAsLhcyxk7gHc/DUCpvm/k7DpMndp3ecNdUtlYjbwnr7q14BwxSchHsaWO4qyWb2bJFHppSpkHKGY9aX4bhznGlGR4VGPqitDh1XoBWdPkWGRgC/NUIZ4gpmz5G0jRX8F7HcixuTt50Z8nJaeEC4AFgDuAF2PrQXznhxnjkYxZVQrlkkZSSTe6qmpo15N/30PTTby8HrrSXiAv6iyUFcv9pnGcZNjZUxRYd27BIzoiLey5B1BABv1rqFapH/AEguLwSNh4o3RpYi/eKurLcLlDH56dK00ZzLJ5G5KXhmGMIfvGZs7tawvYABR0FhTvmV7Ip8ifwFRXZnzdLxHBmWZQHRyhKiyvYAggeetjUtzGl0Uep/ChuX+Jl+D70AuL5msbCo4cfcsLnSm/GMLkkNMAazo4otdGm2WJhZcyA0Oc17ipHlvFZksTtUbzV7QobGqyUP+gcAoh4fH+ob3VAAUW8Nh/2c+6isrpIigRkGppzw5rOvvpDECzGvcOfEKsfgYsVVvH8Kr/iKWkNHuBe8Y91BfHktIaD479zRJkem4qwuXZbxCq9WjnlN7x2qfKXtIok+MJeNvdQDl1NWTiYboar/ABEPjI9aXD8EJtC/B5isi621o+4lCJYDGdWZbqBqcw1U+mtC/L3LzOwY6KDv5+786MZp4oEJ0GmpP8zWn6Dm7YG82r6IPgAzRgncaH31MRxlvZ2G5/Ko/gmHuhfZGdmXoWUnTToKdcQxwQDWy7adDU8eDvsln5Fv2jbiZRNWCk2OpsSPd5fCq34viykueI5SPI3B9Gvv7jUxzJxJyCQSQPaGmdSOpHVfvoJxWPLHQ7+evyPl76O0qNASbbsJl5tDpsAw0YfzHpTVuYyTaoTCqbknb869jU5qz8uGKYdjm2iUx3LrvIMTCyGS6uUkAsSosArbqPSjXlQH6TFcWOtx5HKb0B8R4o6yIgbEoiqcxijzXbobnQrY0ecpE/SItSdOu/snU+tDd3Gy5VUqLGQVzR2q8jSYDEGRnDx4h3dDc59wSH9fFv1rpdK5s7Wee/0hOIxHkjw7yKpPttqAxYbDVdq00ZsjonA4OKKNUgVEjHsiO2W3mLb++mPHdl95/lUB2VcBxWEwPd4q6sXLLGTcxqbeE+VyL26VP8b2X3n8KF5n4ZF2D70AnNGC0zUJtVi8Ww+aMiq+xEdmIrNwStUabJrlnFWe1bc0P4qieGzZXBp7xybMwNPp/MsVkYu9GvDY/wBR8KDIBdh76PcDF+qA9KhyH4HQB49bOffSUZ1p3xeO0hpmtERdxGDzhEt4hQ1zKlpKlOB8SUJYnaobjeJDvcUJji1kZJsjkFHPJi+GgqFL1YfK2CKxjpVvIftoqbJyRLqaGIOD3na+wNz+VFM8wjjZz9UE1AYjiQRAxOvtH1vRf0/BdyAORlromJsasadFAHuodixH0l+8fSFD4VOgkbzPmo++1MYOIjFF2Y/qoxcjozfVW/l1pF+NXYMR4BfKNl08h7h99bUY0BbE/jOYAvoSAfWxNvhp+NDknGWlEihgMvj12I2IPzqD4pxYuyEnV0YC217k2/lUUnEmQ5/qtcEepsGHx0PzqSjQ5J8V4iVYbFGFr79PZPkRUDhoLubC9j929b5SxsGJQ7+7zHkRS+XuIy+5vYe/QD8amo2xroV4XIpl11QEqB5/vflRXhuExEZl1H+d6B8K9hbqtqIeC8Xt4Sbe+rOZwVkx+37l/wCiw8hwl34I7j0kf0ls0uJjQKIWaMDulJ8RHnaxudKP+U4wJ4gDcAaHrYKbGgfFcOnOLkljgiYaWMjsFfMoBbJexNtDR1yqP9oj2Gh0Gw8J0HpXOSWsoxZqxdxbLAQ1RPb3y/h4JYJYUCPP3jSEbMRl1t0Opq9VrlvtEjxgxsv0zvLl3yFr5Cl9O66ZbW2rRQAzozlnmuHiEAnhuBcqyt7SMNwbadd634zsvvNN+U+UouHYfuIizeIsztuzHS9hsNNqccZ2X40JzPxSLsH3oiJEuDQLx3C5ZDR9ah7mfA6ZqxcDqZptgggsaVmlzVgjrcwVpUV7GYGO7r7xVgww+Ae6g3g2GvIKPkj0FA8l9ompADzJhMsl7VDBasjinBxMLdaGMRyo4OlTxZVrTE2QK3FbrESdKnsPyo53qe4fy6ibi5qUs0V4GIjgPLpYhmGm9G+HhCgWrSGMAWGlLg0LKbm+yuRHc2E/RJcu9ht5XF6q/ifFmKBbm+l/drVwzwB0ZTsQQflVEcw49knMSKHbNlH7xOgHxNdD9MltBozuQvcmTne5MHEovZ2dnt6EAUwx+LuqZScqMP4Sv+FTHOeIhwMEEDH9aEzPbW7Nvp7+vpQng+ZMO1lJK+8aee9ayiCEl3RIC9AbqR+9e/8AL5U0mhuOti3XpenmGxkJOXvUtuLMPvreXExAHM6672Ya+optR7EuHYcaEfH37aU35kZQscf2pAfgtaycbihBIdTfpuflQ5ieKmefPsB7I8hV2NKyMkySabLMPJhb409STK1QmNf2T5EVIyS+EGtC+ykO+A48SJlO42ok5aitiVv6/gaqzhfEDG4O1WpyriA8qMOoP4Vzv1Lia5I5Yrz5NLjZXq4MOFqhe3TmaDFTQxQvnaDvFk0soYldATv7Jvar6Wube1fkf9H4gMsgdMQXdQR4k1BIbz1beoIiy4uzDmLEY3AiXEjxh2QPa3eKLeK3xIuKneLj2fjTzDYiJ0VoSjRn2DHbJb922lNOK/V+NB838Mi7D96GEcdNuLYTPGaeJSwizAisCFph0mA/D+B95mLMqAdW29Bp1pZuVmPsMj/2WUn5Xor4fAEkyjoCx+Oi/wA6W4o2UAiJXGzErmI8tBqa6GOKOibAfVltSBngvBHjku4IHqNPnReMOKG8bxvDxWZmkitobRELZ9Njv6VK4GcMgaGTOpFxn1H+FC5sMX4L1s1bHbQUm8VLCe+4yn36fPrSUj61n5MVPpE4y+RLKK2CWr1R60oFqnVk9kYFrYVirSqLVihZByGmPxPdwvITZVUn5DT+VVXyNw1ZcTNj5gTHhySAATdzrcAb5Rr8qNe07iHdYFgN3IHwG9IcB4csGFweGzSRySfr2KrcObZ3Rjaw0sK6Xg4/TwX+2zOzS2nRWvHo0xOMmmkJe7WUdAoGlDnFlS+VEA6aDWpnjs+WeQDqb/eaieHDNIW8v510CilFIEttkSME97ZW+Rpw/BnVMzaenWi0vpaoriz+G1ReGJK2Dr4ayBvO/wB1ZBJYg0/cA4cfH8ajFNVuKi1Q/klMU2ZKdYTEXit5VHQy3QilOHvoaIi7ZW10SkL6VY/ZdxLNMIz5Ej4DWqxw8utqN+yx/wCkIx+6/wDdNV8lKWNpksbakqLvWuZe0vnSXH4mzoESBnRFA8Vs1jmPn4a6aU1Rfb7w+CPEQNEiLJIrmXJbMTdbFx0O9YSC2WN2bcrTYDBCKdgXLlyoNwl7eEHrtc2qc4mfZ+NMuUObU4jhhOilDmKuh1ysNbA9RY70/wCJL7PxoTm/hZbh+5DFN6eQtTZVpQtlFz76xMXkMn4MwGpkbzbL/CPzNPKacLS0KeozfFyW/nTuumXijMYB884dpmCi5Gf/APmmgPpmc1GcvtNC+QMqD7Dk2Pqp6UfcMN0LfaZm+bG33WpefBI4IZFb0IFZufL/ADGjTwZVHHq0RsONLjxgW62N/wAK3ONCXAN1tcdbelV52jTfRJlGHvEoVcwQmxJN9vcKX4PxKQrK7SFlCra/7xuLfCjsGGVqQLnywaaQXyc1RC2aw9dvdY+tPYuPx3tmB9Dv8D1qn8XjS5Ktt4rH3HevIsc4y69B92g/mKMnx8c+mgJTkv2XZFxqAnL3iBvslgG+Rr3Ecbw8ZyvLGp3sWFUVj8WSy5r6i1zv6VGzY1kJBN/I0o/R8cltt0O+VLxQedqvHUlyLGwdVtqNQSTc/dRmnFgZlVZEyiHMYyvjHhGVg3RddfdVJ8dltGi+QB+6rNwuK/VtIWQgYVbADxrdRmDHcjSi54Y41GC/RTs32VTzLirzyfAf5+dK8HiyoPXWoeRzLKf3mJoji0AFFJ32Sj0xeR6iOKt+FP5pKicbJe9Sb6GYjCbwW9TUZtUhhjZCPWmDjWqsnaVDxN4pLXp5gR4TSsPBs2EecXvG6gj91tL/AAP41phl8IqWK7Iy8C19aOOyhr8Rj/syf3TQK4o07Ij/AEjGP3ZP7pqXIf8ALYoeUXyDXLfP3AcVhsXIcUGvI7srk3DrfdT8RpXUiiufO2bnCDGzxpBmIgzozEWViWF8npodawUFsvbgXLsGChEEClUBJNzdmY7sx6natuIj2fjQ/wBluMxcvD0bF5y+ZgjPo7RjZmvqdbi/WiPHL7PxoTmK8LLMX3DGkccw7tvUEfPT+dL47EJDE8rglUBYgb6eVBnFu0XDSIAglU3vqF/EHTpWZxsL3TfgJm3JNIP0GUAeQA+QtWuIksjHaysfkDVaR9qJG5Yn94Rn7xY0rL2oZ0ZcieIFb3y7i2mutbu0fkD9KfwHnCY8sKDyAH3CnW5oJwnabAqgGNifR0t8K3ftXww17uU+4rWVmxuWRyQVCMlGqBntdj/W6eQPyFRfBY3jwK5r+NswB6INFA95uadc3c04bGyxsElQCytcLrr01qSxJDqAosijKo8gBYWre47TigDNFx8gnPqD56j08VJCM662GVfhY1OTYAAa2H+etR7YIkX6X28xRDK0RHHZrJfqH/lrUZFN3roPMgUvzNPcqo6ammnBV/Wp6XP3UVik+kQkv2L8cnu5+VHz4sLw+Z/1Wb6NELof1hBAFpB5iq1xb3Y0c8wSOvD1/VhQ+HhGcWu/iGjdbi1RzdsZAVwRPGW6KKmjJTHg8NoyftH7hUj+h8Q6GRIZHS9syqSPuFW2oxVk12+hhiZqjpZL0vOhBsQQeoNwfjem+TWmtUM78HkfWmbb1M8W4JNhigmXIXUOouCcp2zAbH0qJEZZrAXPkN6rlJNJodJp0w/7OsGssE8T+y4APx/yPlUBzJwg4OUR5s9xmBAtpe2o86KeTMHNhsJPK8MgFsy+E3aw6De1BXFOIyYqUySNrsB0A8hVMHP1W0+h3rqapjRswo57JlB4lGR9iT+7QHEp2OtHXZDHbiaf2JP7tFZb9N38EIfcXwq1zr2w8kRYCdGhZis+d8jW8BB1AO5Fyd66MFctdoPNeJxuJYYjwiJnRI7WyC+3mToNTWGFs6a4XxmHFRCaBxJG2xH3gg6gjyrfEkaa1Dci8m/o3CiAyd4xYuzAWXM1tFB1tp1oW7aIpRHBIjMiKWDsDYAtbKD8jVeWO0aJ43TDfFRB0ZSRZlZTqPrAj+dc1TcvyqzDu20JF7N0NvL0pQYyT+sn+L/GsONf+tf+VD48UsYR7WN/0LIP+G38LV5+iZP2b/wtTgY+T+tW/wCql8NiZ3YKuKYljYAMfutV/uGeox/RUn7N/wCFvypNuES/Yk/hapXiuImjYFZ5hG4uucsGFtGVrgXIPlTReNS/1p/4jTtTXwN7Wh9yZy68mNgSVHyFxmuCBYAnc7bVbXEORCusEgt9mS1/gdjVNnjMv9ab+Os+nu3/ADDH/qpryJ2mRcIMsbG8CxN7dyxHpYg/wmtcJyji5DpFl/ekOVfzqR7IcA4ilmYs2chUYm4sPat0361YBaqsn1CcHrSILBGyjuJdkfEWdmyI/wDYdbelr1Hns/xmEBnniyIt1uWUklhpoNa6C7zyoY7TT/R0n9pf50RxfqMp5YxohlwJRbOd5NzR7zviP6Nw6bf7tfkt6An3NGnOTFosInmb/JRW41bAvAtyrweCYd1JK0b28Nkzhup22NFWA5PngJOEx6BtyjqVU+8X/lQDh5SNVJU30INiPcRtR3w/HcUWFZFWLGxEX+q0gHkSNb+8UJzYZU+mtfhhnHlBrtdk7h+HYiXw47B4edToZIspb3kGx+VQHM3Y4DeTBNZt+5kOn/Q/T3GibljmITMQcPNBIBZlYMEPqOl6JRNWUs0oMJlBMrLnjkybGYeCULlnjRY5IyQCelwdjY/dUnylyJh8CoZrST6Xci4BO4QdB670Q8wcU7sC/v8AlsKH14nmOY3O/wASfKjsDk8YDnrcI8Ri9N9Dpbzvff0qmudeWBDMJI/91Ldlt9Vr+JT8dqsAY12y30LG2m4AGp9NTSPEoO/h7tx4dgeoNgQffeicT1dspZUwiIo07Ih/Saf2JP7tDfGOHvC5RxY7g9CPMGiLshkvxNP/ANcn90UbnaeNtfA0L2L6AqiP9IGeBsRAIjGZFVxLky5r3GUSEdffV8gVy32i8lz8PxJ71g6ys7xuDqwzalh0bWsELZfnZ/ze3EsGJ3QI4ZkYLfKSttVvqBrtUB2yYwiGGHKrJIWZlYHUpbLYggjc1YGC4bFBGsUCLHGo8KoLC3n6386rrtnXTDe9/wD1pp+C3ErkVR9Cj/YIfd3n/wBV4cDH1w6D4yfnWnEBYXU63At02vUc2Pcb2+IqtWwiWsX2iSbBx/sF+cn517hZUjdXVBGysPEGa4F7Hc+RNRf6UfyX5Cs/Sj+SfwipJNFdwYQ47iYljCyN32WRioZmOUFV1XXbSo0wxn/gr83/ADqO/SL/ALvyFYeISelPK5OxQ0iqJEYeL9kP4m/Ol0hh6wqB6s/51DLjpCdhT3DuzXzEmwvbWwNRaf7JrV+EWr2W8yu8n0RURIUR3Ual73HUnzNWPIaqjshX/bJT/wDh/wDYVaja1kczqRKK7MzUN9ph/o2T+0n4miO1DfaXHfhstuhQ/fT/AE6X+oj/AJI5/sZz4etGHHnzfRB5RE/HQUIFd6KuJ69z6Qr95/wruIK5GMxvXiY6SJrxyOhv9UkVlN5BvRE4RkqY0ZNeAlwXabjY7B2WZRuHADfxCiLC9scFv1sUiH08QqsHGtJOlZ2TgYp+OgmPKmvPZZfE+dIMayrFnFgb5hYHytTf9OiMZQACdNdh63NV7w3EdzIH6DQ+6iXEAPlYG6na3X31D0lijqiMpbysIBxIM172v09BbL+F6efpUBEBGxNz1I0NDCSZQC2t/wCWwryTEE5idhsPuqtsWoRcXwMeIQRv9UkKw3FyTTzsr5T7icSubsQypb7O2Y++hbAzyHQXJcaddRtarL5Mw7IYg2+VifeReqc+dwior9stx47dhwK5p7Wee14jiFEaFUgzorE6vdvat02rpgVzx25cp4fB4iJ4FKd+Hd1vdcwYeyOg12odEmWt2V8IxWH4ekeLzB8zFUY3ZIzbKp8uunSnPOnL0WK7rvO88F7d2QLljYg5h6VK8ucyw4+BZ4CSjEixFmVhurAdRQ9P2uYBMb9ELPmzd2ZMo7oPtlve+5te1O+x067RD4LsswmJzAviEy5Tuuu4+z6U7PYVguss5+K/lRpx7j0WCgeec5Y0AvYXJJ0VVHUnpUVyZ2g4biYfuM6tHbMjgBrHZhYkEUqQ7nJvyQH+orA/tJv/AB/Ks/1FYH9pN/4/lUtzd2oYPh0qxTd40jAMVjUHIp2LXI+VEmG4nHJCJ1YGJk7wP0yWvc+Wn4U1IW7+QG/1F4H9pN/4/lWn+ovBftJv/D8qlOXe1fA43E/R4TIHN8hdbK+XU5Te97a2NSnNvOWH4dEJMQW8TZUVRd2IFzYeQG5ptULeXyCzdhWD6SzA+mT8qxOw/CC/6+fX0T8qLuWeZ4cfAJ8OWZLlSCLMrDdWHnrULxPtWwEGL+iO794GCMwW8asejNfpfXypUhbv5FOXOzmHBSNJHLIxZclmy2tcG+nXSiH6CPM15xXiMeHheaVsscYzM2+np5k9PfUHyn2gYTiJdcOz5kFyrrlbLe2Ya6iqp4cc3ckSWRr9k79BHmaZ8b5eTFYd4GZlD2uwAuLG+l6Yc18/YThxRcQzBnF1VFLNlGmY7WH5VM8M4lHiIkmhbPHIMyt6evltrTQwY4NSiuxpTclTK8bsEw/9Zm/gT86fTdj8TZf9ok8KqnsLsvxqUwPajgJsV9FSUmTMVBKkRsw+qrdTpUzx3mCHBwtNiHyIDa9iSSdgANSaNXIyLtMq0iBp7GYv6y/8C/nSL9ikZ/5l/wCAfnRhyzzdhuIRmTDOWCnKwIKup6XU+dM+P9omBwUwhxEuVzY2VWbKDsXt7NS/isvyL04gwexCP+tN/wBsf/VeHsOQ/wDNN/2x/wDVWOuLUpnDDJlzZr+HLa97+Vtag+BdoeBxczQwTZ5BfQqy5gNyhIs1L+Ky/IvTiCDdg6n/AJs/9sf/AFTzhfY53IynFd4u4Bjtb432oy5g5mw+CjEuJkEak2GhLMfJVGppXgnHocZCJsO4kjNxcXBBG4YHUH0qL5E5eWLSIHS9kgb/AJi3/R/jXqdkYClTiL365P5Xqf4h2g4GDEDDS4hVlJAy2JAJ2DsNFJ/nU7isWsSNI7BUUFmY6KAOpPlUPVkPqgW4T2cpAo/WZ2H1iv4C+lTGB5f7qQSZ81gRa1t/jSXLvO2DxxZcNMJGT2hYq1vtAHcetb8x84YXAqpxMojzeyLFmNtyFXWw86plBSls/JNSaVImRXJ3PmMxkmLk+mmTOrMArghVXMbCMHTLttXVOBxyTRrJEwdHF1ZdQQf87VQ/bzzBh8RiYUhkWRoVdJMuwbMNL9djUyLK0w+PlQWSR0G9lZgL+4GkDISb3N73v1v5386yspxmOJ+JyuuV5ZGHkzsR8ia0wuMkjuY3dCdCVYqT77VlZSEa4jEu5zOzO3mxJPzNLJxecLkE0oW1sodstvK17Wr2spCG8GIZGDIxVhsVJBHuI2pXF8Rllt3kjvbbOxa1/K50rKykI3wfFZohaOWRAdSEdlBPmQDTeSUsxYkknUkm5JOpJPnWVlIQ6n45iHTI80rKbXVnYqbbaE0jg8fJEc0Ujxk6EoxU28rjpXlZTCPcbxCWVs0sjyECwLsWNvK5pzhuYMTGgRJ5kQbKsjBRfewBtWVlIQzinZWDKxDA3DAkEEagg+dOsdx/EzKFlnlkUG4DuzC/nYmsrKQjXh3G58PfuZpIs2+Rit7bXtvSWPx8kzl5XaRzuzksxtoLk1lZSEPxzdjRH3QxM3d5cmTO2XLtlt5UwwHEJIJBJE7RuuzKbMPcRWVlIQ64vzFicUF+kTyS5b5c7FrX3tfbalOE82YzCqUw+IliUnMVRiATtesrKcYYYvHSSyNJI7O7HMzE3YnzJqXxnPOPliaKTFTPGwAKM11I00PyrysphDHg3HJ8LJ3mHleJyCpZDY2OtvurfjXMGIxbK2IleVlGUFzcgb2HxrKykOPOF884/DRiKHEyxxi9lU6C+ptUG7kkkm5OpPqd6yspCP/Z"/>
          <p:cNvSpPr>
            <a:spLocks noChangeAspect="1" noChangeArrowheads="1"/>
          </p:cNvSpPr>
          <p:nvPr/>
        </p:nvSpPr>
        <p:spPr bwMode="auto">
          <a:xfrm>
            <a:off x="0" y="-693738"/>
            <a:ext cx="141922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6" name="Picture 6" descr="http://4.bp.blogspot.com/_OcGkXQoV8HY/TGxVrjIL-wI/AAAAAAAABLI/2RfNsFDJx8A/s1600/19thamend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28800"/>
            <a:ext cx="2667000" cy="2720340"/>
          </a:xfrm>
          <a:prstGeom prst="rect">
            <a:avLst/>
          </a:prstGeom>
          <a:noFill/>
        </p:spPr>
      </p:pic>
      <p:pic>
        <p:nvPicPr>
          <p:cNvPr id="40968" name="Picture 8" descr="http://triviazoids.files.wordpress.com/2011/08/women-use-your-v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757738"/>
            <a:ext cx="1791398" cy="2390154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572000"/>
          </a:xfrm>
        </p:spPr>
        <p:txBody>
          <a:bodyPr/>
          <a:lstStyle/>
          <a:p>
            <a:r>
              <a:rPr lang="en-US" dirty="0"/>
              <a:t>What was the first Red Scare?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1920s reaction against socialism and communism in America</a:t>
            </a:r>
          </a:p>
          <a:p>
            <a:pPr>
              <a:buNone/>
            </a:pPr>
            <a:r>
              <a:rPr lang="en-US" dirty="0"/>
              <a:t>Fear of communism after the Bolshevik Revolution</a:t>
            </a:r>
          </a:p>
        </p:txBody>
      </p:sp>
      <p:pic>
        <p:nvPicPr>
          <p:cNvPr id="6146" name="Picture 2" descr="http://imgc.artprintimages.com/images/art-print/cartoon-red-scare-1919_i-G-61-6177-SKF11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505325" cy="450532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051048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Describe 1920’s foreign economic policy.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Dawes Plan- US loans to Germany so they could make reparation payments to Britain and France, who would repay their debts to the US. </a:t>
            </a:r>
          </a:p>
        </p:txBody>
      </p:sp>
      <p:pic>
        <p:nvPicPr>
          <p:cNvPr id="5122" name="Picture 2" descr="http://spider.georgetowncollege.edu/htallant/courses/shared/daw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1600200"/>
            <a:ext cx="5876925" cy="440055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was the Washington Naval Conference?</a:t>
            </a:r>
          </a:p>
          <a:p>
            <a:pPr>
              <a:buNone/>
            </a:pPr>
            <a:r>
              <a:rPr lang="en-US" dirty="0"/>
              <a:t>A meeting where world leaders agreed to limit the construction of warships.</a:t>
            </a:r>
          </a:p>
        </p:txBody>
      </p:sp>
      <p:pic>
        <p:nvPicPr>
          <p:cNvPr id="4098" name="Picture 2" descr="http://aramedia.com/Warshi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876800" cy="324856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Describe 1920’s America.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Harlem Renaissance - NAACP</a:t>
            </a:r>
          </a:p>
          <a:p>
            <a:pPr>
              <a:buNone/>
            </a:pPr>
            <a:r>
              <a:rPr lang="en-US" dirty="0"/>
              <a:t>Prohibition- Speakeasies, Mafia</a:t>
            </a:r>
          </a:p>
          <a:p>
            <a:pPr>
              <a:buNone/>
            </a:pPr>
            <a:r>
              <a:rPr lang="en-US" dirty="0"/>
              <a:t>National Origins Act</a:t>
            </a:r>
          </a:p>
          <a:p>
            <a:pPr>
              <a:buNone/>
            </a:pPr>
            <a:r>
              <a:rPr lang="en-US" dirty="0"/>
              <a:t>Scopes Trial / </a:t>
            </a:r>
          </a:p>
          <a:p>
            <a:pPr>
              <a:buNone/>
            </a:pPr>
            <a:r>
              <a:rPr lang="en-US" dirty="0"/>
              <a:t>	Fundamentalist </a:t>
            </a:r>
            <a:br>
              <a:rPr lang="en-US" dirty="0"/>
            </a:br>
            <a:r>
              <a:rPr lang="en-US" dirty="0"/>
              <a:t>movement </a:t>
            </a:r>
          </a:p>
          <a:p>
            <a:pPr>
              <a:buNone/>
            </a:pPr>
            <a:r>
              <a:rPr lang="en-US" dirty="0"/>
              <a:t>Rise of the 2</a:t>
            </a:r>
            <a:r>
              <a:rPr lang="en-US" baseline="30000" dirty="0"/>
              <a:t>nd</a:t>
            </a:r>
            <a:r>
              <a:rPr lang="en-US" dirty="0"/>
              <a:t> Klan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2.bp.blogspot.com/_WgztPLc0XE4/S-n9aMaiFSI/AAAAAAAAAAk/c4MGKWqQwUg/s1600/flapp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034936" cy="25908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UUEhQVFRUWFR0YFBgWGBwXFRgYFhgXFxccFxcYHCceFxokGhcUHy8gJCcpLCwtFR4xNTAqNSYrLCkBCQoKBQUFDQUFDSkYEhgpKSkpKSkpKSkpKSkpKSkpKSkpKSkpKSkpKSkpKSkpKSkpKSkpKSkpKSkpKSkpKSkpKf/AABEIALYA2QMBIgACEQEDEQH/xAAcAAAABwEBAAAAAAAAAAAAAAAAAgMEBQYHAQj/xAA+EAACAQIDBQYDBgQGAgMAAAABAgMAEQQSIQUGMUFRBxMiYXGBMpGhFEJScrHwI4KSwTNTYrLR4SSiFWPx/8QAFAEBAAAAAAAAAAAAAAAAAAAAAP/EABQRAQAAAAAAAAAAAAAAAAAAAAD/2gAMAwEAAhEDEQA/AKGktJzS1V+9bqa6ZT1PzoLEkuvGlEk9aq/eHqa73p6mgtn2j1on2w3tqKq/enqaGc9TQWQYrXWlEZmayKT6f3qu4OIyOq3tfieQA1J9hr7VYn24iII4A5VfIKGPElzxa/Sgko9iy2FlHi4eIHj70ljsG8X+IhUdfun3p7HA0mHSc4jUXkmjUDMIgxjHdr945ha5NhmF+FMJ9vvG7wyFZEUlWBF1Ppfhb+1AnGRzNqOCvUfOqztFFD+A+E/CL3t5X502FBd8PIlxmZb+o40vJjEB1dfYiqEDR81BoEG04rast+pYUqdqRf5i+xFZ2Go4egvx2zGOEi/Om0+1Yz99fnVKvRS1BbW2mn4x7Gm0m005NVaLUUtQT0201/FTCXGA86Sw+xppBdInbS9wptb14U0kiKsVYEMOIOhFqB22JHWirOOtNM1Fz0D5sUv7FF+1r5/KmRNcoJBcavn8qH20efyqPBrt6BOhXK7QAV0VyuigFqANGNctQOMIdH6WAb0vr87AVIYfBTzHwI1uWhsPepDdrCEw54Y0kn78RqsgLCzKXUqt8txlbj1FIYvfDGFiDJkINiqKqgW04WoH8Gx9oRC6ZgMuUAWuFz5yBfUAtqetQ20ophIzTKczEsxItck3PDQa0cb04vj37n1sf7U6XfWUjLMiSjzGVvmKCInylbjQi1x/xTcVNTx4aVGdDJCVW5UrnQn7oDA+G50qEoDV0UBXQKAwFdrgrtACaLXTXAKCx7B2PhjEZMUZDf8Aw0jIBIHEsSD+xVi3ZnwjSsmQQRRxPIZCveyeC3FmBsBe5sOVVGCQrGtyBppcjz4U3bH24O3CxsLaHiPSgum9cT4cIJXckuULAeByqq+eO1iF8QFuOhvbgK9jcXh5Fs+d2PB7ZSp9b6+9Rcu1M/xu7a38QvrYAnVuNgBfyovfqeDW8itxQMJ48pI+XpSVO8SLjl6jX/8AKaUHKFdoUAFdrlCgJQoV21AK6KAFGC0HctcyVYNg7l4vGC8EDMv4z4U/qOh9q0DZ3YPeMGfE5Xt8MaBlB/Mx8XsKCP7G8NG6Tk5DLHIjQgnW5V1uBz6Ubfjs+kztPCBlZsxAIUKTqTrxqzbv9jsWFlSc4iR5ImzoAqot1uRfiSPS1U3bW1Z8U4jldgjYhkbKpsqArbQeRNBA4vdKWLCmVhfxrYjUZSON+l6Z4HdqaUXVCRa5IFxb2rRN5N6Y0g+xRiGaPKoSRX8IC2+MHUNcVSMNtGSCRxExKG5OW+XzAPSgW25sSOHACQaOZVjAJ1KhS5NvUAX9KqdWve/AYhxDiJIXSNoUyvl/hnjfxcBfz6VWhHQJ2o4FHyV21AXLRstGFGC0CWWuoNRSpjrmSgM2BYuw42NiaUGxWPA6nkb1NbvYbMsrkWRbFjyB6eulSeG2zgx4WDC/AgG3vfh7UFR/+HI4kegor7Ia1wDwv7VctqbbiiQGPDjUaNIxIPDWw4e1MsPvMHbJLEq34WuCt+F83EWoKnhsCX7yxVe7QuxY20FhYdWJIAFMrVdt4d2Ps7TtGQ8IiRi3ECR2AUDrrVLIoC1yjWoWoOChQtQoCV0VyjqKAyLf9/v9mts7PeyeONFnxyB5G1WFvgjBFwXH3nPTgKiuxzcQSH7bOt0U2w6ngzLxc9QuoA6+lbMaAqIAAAAAOAGgHoBwFHWP60AKW5XoEOKkkWtf6VluyFSXGyDNlu5aPlY9R61q00V7g8D/AHBU2+YNYLvlgJsJiSsgIN7xuODLyZT6cRxFBbt4dye9n70SQAHXxRhn9jwOvUGqrvFs8JIsWYG9uHTztVUfaEgNxI1uAuTwq9bibkz4uZJ5gywKQS76GS2uVBzBOl+FBsGwmWTDiNlFkvC6EXW8fh1B5EWPvUBtzsc2fiASkZgY84jZfdDdT8hU7s+Mo+IJFg0gkX3UK31FSuFa96Dzvvf2VYrBAuo7+EffQG6j/WnEDzFxVKtXsV1BBvw51jXap2ZxxxtjMKuUA3miHwgHi6dOVxwoMgy0oq0p3Nat2PbjJJ/5k6hlDZYVOoJHxORzsTYe/SgrO7XZRi8WA+UQxng8twSP9KfER5m1aJsnsOwaAd+8sx9e7T5Lrb3rSSKQmxGW3hY+goMw383Qhgjjjw0YihfSXu+LFSCLk3141DwdmUCvG07HLIQIY0u88hbW7ngoHE6cqvHaXjckCKqlpC2ZFA1sqsWNvQVjZ2/K0yu0sgKqQhS5Zbi11t5aUGuY3cbDnDRrJBn7mM2VD4mtrYdSarsGysKIGlw8pmBF+7lIZlA0tY8xw9qokG2MUXsZ8Ww/CucMR53GnrSEM8kErABo7+IK4sQPfjQaButsGLFLMs65omUKVvbUNcajW441XN5+xd0JfBPnH+VIbP8Ayvwb3tV23MzjDwtb4y8jW45fhHDnerTnB6e//dB5XxuBeJykqMjDirAg/vzpvXpjeHdjD4xMs8Yaw8LDR1/K3L9KxHfrcOTZ7Bg3eQubK9rEH8LjrbgRoaCqWoWrl6FAW1SGw9kvicRFBH8UjhR5XOpPkBc+1MK1fsL3fzSS4thpGO6jv+NxdyPRbD+ag1/ZuBSGJIoxZI1CKPJdL+/H3pwTXFo5FASe9gwNspuR+IDiP7+1O49RpwOo9DqP1pu0V1IvYEcRypPZDMIVVvijJjOlr5DYH0K5T70C20JcmRjwzBW9HOUfJstNdu7EjxcJilRXBOl/unhcHiDTnauG72CRBxZGA/Nbwn+q1I7K2n30Ecp4vGGYdG4MP6r0EJu92b4LCEMI+8k+68xzsOlh8IPoKtqrxFNkjLanTkvl5+tLKoRdOXzJ/wCaAroWcKLWHifTU8gPnTrDLa/rTaBDmv1GtLtikQhWYAtwHWgXz60ljURo2VwChBDA8CCLEH2vTCDFl55BwWOy+rEXPsLgepNPEmzDhobgDqOF/Sg8879bpfYcVkXWGRc8JPHLfVT5g2Hpat23O2b3GBw8drERKW/MwzN9Saq/bJsvNhI5rXMEov8Akfwn65Kvez8QHijdeDIrD0IBoF6RxPC/TWjPJYj1sf362pHEPc5fxKR72vQQ2Pgvjo24nuDl6AZxn081sKxHaf8A4eKksbAvIB5AORYeViPnW7zwnvIm5iN0+in+1ZlvNue2OimeEfxUlEkYOmdZIoy6X65gCPOgqn/ykNgXxM5biAoGQe/HrRNkqMbiAGDFER3c88qC9r+Zyj3pDd3s6xOJYF1aJLkEsPGbclQ6nhxOlaDu/sOOFZzEPCq9zGb+JsrfxGJ5lnuP5aCS3L0w0fRYY0FuTHM7j2zCrHe9MtkbM7iBI+YF282bUn+1Ou9AJHQXPvwoA1Qe+uy1nwOIjb/LLL5MgzKR7j9amle9IY5A0br1Rh8wRQeWaFqOy2NulctQFAr0vuJgYoMFFBE8blVvKUYNeRvE50Pnb2FeZ6te7W25sIokaIPG2gLXV/5ZF8QoPSKe/wAqVFZJgN4oMU8ZjxOIgnVhljkkJRje9g17NfhrrrWs5qBdRRVNiR5afv5VxZKq2/u2MRh4lmwiqzgMWzaju1AdrLzay/K9A5252g4XBuEkZ3kYZkSJC5YXIuCPDyPOozdraTHEY3D37tUKtASPEBiAZFNjwYFrWrPNi7yGQLJhysU2GxGaPP41XDYpgsqn8SxyMD6PflWpbX2Si4mTEkrZoVSTUXDo+hvfjYgewoEB2iwYZ8RDinscMUGYambvQCMiDW4NxbXh51L4feSCXECBZV70pnEZuHsRmFxyIGpFZke6XaeJxmKQNHhcOskdwQsrmwjIuPFqQOetKbCZYsV9qntnwuGbF4thxbEYvVI7jkFKqB5mg2ZZLVB4fa6SYqQ8RChzHkOtZlgu0fEwWeeZMQk8UkzRKczYYn/CXOOFzl8PIXq09m5OIwxYi3fykyE80jtnt5FrL86CwbGibuWmlYorlpZGOhIJJCov3VtlHU8Ke7BxhlcuVyCwyA8l5C3p+tOdpIH0b/CTxP8A6iOA9rX+VI7EjIGZuLHNboDwHytQON6Nm/aMJPDzeJgv5rXX6gU92bDkhjXhljUW9FAruKxKopZ2CqBqWNgPUmj4eYOishBVgCpBuCCLgg8xQMNpYRipMZ8ypvlJ8mGqHzFx1FN1lMkyMPhKCTTUffVhfyuPlUyRVd3g2guFyuxCxnOGJNlXOL3P8wH9VBLlr5T629xUMuCyQFVNi1rHTQWAuKSi3wwrLEEmjcuHCBSTmaNbsAbWuNOdNsFtdTCMQ5svdRW/mTN043I+VAyxUBweF7uFmaZzkR3N2LyN8RPQan+WpLYWAVIEC6r92/QaA+9i389VreHe7CWiZp1AdS0RW7aMe6ZuGmUFzrbUVdEK5FyfBlGS3DLbw28rWoEpXtx4cz0tULgMfnC24zsXPlHa4/8AQIPV65vfjzHhZMvxuO7T80hCD/ca7gNid2bsRZY1jTj8IGt/MsB7AUD0YxSSE18x8N+gPM+lGPnQVByFvM8fboKQ2pPkhkf8KM3yUmg8y4k+NvzH9TSddBvr1/vQtQdwkWaRF/EwHzNq2vaG7CSQdzawCgA6aaVjWxVviIgeHeL+orddvbcXDQiUi4vl08+tBUcD2U3Pjm05W0v78uf0rYtntaNBr4VC68fCANfPSs1l2TicRhopEc94rliFbQo3AetWLs9xMiwPHPmDxyNq/Eq2osedBcHFxUHPhJjPH3gV4BnzG/jAZGQqR94a8amxKOooEg0GcbA7MogZDKbBHljTu2A72B/hEwtoVuQPRelXDYO6WFw8LxxIbSEGTO5e5XRT4j5/SpCfAhhzB6qbH5immDw8sLm795Geos4PqONBVdvYD+M8eIHeRPGFA+EZc+YAW+EggcK4NxITFHHBfuDMJcWHYvLMIwe7QNyUEka9b1Obww5wzZGuvDQnQEU0w22VMLFTqo+EaG/pxoMh2xhHiLI0QjLymV0AFkFz3cYPMDj04dK3js9hC4NCOBUKPypcE+pfOf5qwfeHaPeTHMbG5Lc/FyFbJuhtgJszDsSLGPQcz4mHz50Fw2hPGiXkYKi6m5sPfrrasu3q7YgJDHglsAfFK68fJIz+rfKpbeLvWheR/wAJKg68vl9KwmSYljfrQWHb29k2Le8rswHAM1/oLKPYVufZbtf7Rs2L8UV4m9U+H/1K15uL1tvYRiwcLiE5rKDbyZNP9p+VBpk0lVXtC2ccRgJ41F3yZ0A1OZCG0HoD86ssoplPDYFvESNQF4nyseJoMn3rAbZGHmVY4ZYcslotB/E8LH8xUIx871b9gxoMBGJQCoijzhuHggiJrP8AbCQ4narrGuSPwiY8gsYBl8PAXtl4VcpWOIjTMVEBQ99FbxP3lyqhh8AAKgkdBQZVskLlxDkhisDJh1b8WIk7uPKDxOVpG04aVYt594DFN3EeIljOCwyRQiK5MuI8GcNxFgLjXpYVcsLulhYYknliXvY2zxHXwnQRLa/iC2Ui/Sqxjt3hh1ikd8wieTEPmW0ks7/4d2H3QQNPKgsGzsc+LxmGw8vxYeET4q3+cVCovkQWzHzq7GHX9/pVD7HYSwxmIk8Uskih36kguyjyBIPyrQnNA1dKqfaPj+62diDfV1Ea+shA/wBuarc7X4VmHbfLIIMOoByGRi7cswWyD5FjQZBXKMBRu7oJHc3B97i419T/AEgmtS2lh0xCDDOSBILoeQddCPpVB7PLLtGE6c/qtantXA2F1FwGzDqp46UElsHZ6wRqkY04Nrex661JY/DMsbMoJIHLVvO1RW7eLExZlYGwGa3WrOpoKtg8RjXUWw5XX71owfMhtfpT8YzGqviwwe3HJICbeQNr1Pqa6TQUabtThjkMc0ckbL8QdSCOmnOpXCb/AOEe38UAnkeIpl2m7tJi8G7WAliUvG33tNSpPNSAdOtYBh5erFfSg9RQbWjkHhYGjSQo/FVPnbX515r2ZiGz2M7IBrmBP6Xq77F3imjjkaLG94yi+SWPNcDU5Tm0NqCb317LxKmfBAK4YkoTo1/wseB8jVk3e2Iq4eBJNe5UC3CzW109b1IbNxDPEjMQSyg3AsDcA8KWJBoGu8zgQPpplPyrzhiH8bW4XNvnWt7971iNJIgfFqKxwvQK97WrdgeMP2jEp91oQT6h9NPRjWS56tnZ1j5lxaxYdwjTju2a18qXDsR0NlIv50HpGSW3X05/Ki3vxpGIKFGUWHvf3JOtGD0EZtPdHDTli8YDN8Tocjm+mrLx96RXcyIPnVnFh4EJuisABe3E6DhepoPR81BAbT2DJK6HvF7tNcpBuT1JBtUJtncCXE2DYkKgNyAhJPTi1quxais1BGbu7GjwcAhivYEl2PxOx4sfPQD2p3lF7kk+pP0FQGI3mhi74GRQVlKkNpr0FV7F9okee2dgvUAZdDbjY0F02usrRn7OyLJy7wHIet7aisI7RdoY15wmLVlVCRFZCkbcs68bkjnfhyrUIt90Yhe9CafG2UIfRuHztWYb87emdmhecYiLNmRwByJ4AaD25UFRW/SlLHpRUcfsUp348/lQSm5pC47Dn/7BW3Y5rEjkb1hGxVyYiJiTZZFJ9ARWw7zbz4dYWIlTNa4ANzflQJbghY8Xjo1Oi92w9896v6tWUdlOFeX7XOXsZf4a9dPEWtx0uK1JBagdJLejlqboa6aCO3lDHDy5NT3bWHU2uLV5nxKWcgdTb5mvUc6ZhY+3tXnzfbdt8LiHEi2jkZmhcaqQWuBfkfFqKCtgHlRhIy9RQjax15UrNKreXpQX3cLtGMeXD4m5Tgj8So6MOY/5rQtobZAyxx6tJG7Kw4WQDn7ivP2HHi0rQZ97VTDwygIJYbKsWb40dSjaDloDQQ/aHOneRqCTIqnvOOoazq1+fxNVRvS2PxzTOXkNyevIDgPQcKSjQUBmNXTskW+0VPJYpCfdco/3VTnQVeeyOIfaZ3H3YD66uvD2FBpO0dvzwJmiRZVtexJuCNDa3HrUfsTf3F4mTJHhQ1tHIYgJ+YkWH61zZUcs8jMjtGI3ySKVujDjmQn71rVccLAka5UFhx8yTzJ5mgcwK/3yvooJ+pt+lOL1GLtZO/WHMM7KWA52S1/1pPa+8kGGUmaRVtyvc/IUEmQPOmeJwKsb5nBt912H0vVJ2l2wwIP4aO/TkPWmOzN/cbj2y4aGOMfedrvb0GgvQTe3OzzCzZnKnObkuGNybWueROnOsum2HPDi+6w9pm4LlsT6Mp0Bt7Vribsh1H2iWWZueZiF15BFsAK7s3dOCCTvIkCm1jbpQZHtHb7wXilw4DG3eLIuUso5W4EX+8KquOxKvIzIoRSbqgJIUdATra/61oHbSlp8OMoA7tiDfjdxcW5W/vWcWoDI1KZvMUkoFHuOlA4Taz66+I8+XyppISxJPOguKI5D5V04snkKCydnMjDaWFA5yajlbK1/WvQmavMWxdrNhsRHOgBaNswB4HkQbeRrYNldr2EkA74PC1he6l0vzsy3P0oL4WrjHTjUJBvngpACuKh15ZgD8msRT/D7WhfRJY2v+FwT+tAljMaTHIB8QjbL1Jym1ZLtja7ybNkOKcMXZBh0FjlZT4iBa+ihgTfnWtY7CXIZNGBv6+VYLvrhjHjJos11RzkHJVfxWA5amgicG44suaw1HUHQEeh/WiyRDinD60nhpSjBhxXlyI5g+RGlS+1cAEVcRBfuZOX4HHxI3vw6iga7GwpkktUnt7Z4ijBsAW+dSu4OBWWYsBYAXYchYf8AdRe+u0VknyrfKgt6mgrQrqrRM5pWxoAxq79kk9sY6k2DwMD7FTf9aojE1bez3FxxHFTORmTDMEHMltNL8aDeMMFVRl4W0/ftXXk1/fCsm2Vt+XD5e7lzK0QbITzHEXPDWrXt3b7LHGpGsiXZk1twuFPU/Sgid58WVxbYiF8vdxFA3HjxCdb9fWs+3g228llNxzfqxOtyatmPkeXUhUiQaX14a2A5mqNtOM5xfi39zp9KDuCKu1mNv+AK2fssjX7KWCgeMj/usPx8OSTKOQHzsD/et83D2d3GDRe9ErkXcqQVBOthz0FhQWJ2FEaWk2akmegy7tjxau8AAOZC6tcWuCEIt1GvGs3Naj2w7OzRRTgao2Rj/pfVf/YfWsqzUB70M1JlqGagKKVhgZjZVLHoBc/IUXLV97NN68PhM6TLkaRhaYagCwAVragXub+dBRXUjT2pzIPCvpUnvti4pcdM8BDRsQQV+EnKMxHveo9xdEPlb5GgakUUG2o06W0PzpUikmoJTY21sQJAsc8qFtNHbppfWinAORnYkltSTqTfrTfZM4SeNm4Bxf0On961IbJDxuAv+HKsX9ABv73oMo7ghyvMVPbqY9I3aCfXDzjK/wDob7rj0NH3v2WYZQ9tCbH9+n6Uz+zqLFwSvE5bXtztfS9Bpm426hw6SB7XzMlwfjAIKuOgIqkdouwO4kzoPA+hPEgjz860Ts52lnw5gY3khNjrclW1jN+enHpanO1cBDjopY1ZW4qTzVh5etB5+pwtGxmCMUrxsPEjFT7GiPJQJScaX2aT3igEDMcuvDxG2tI5aMpsbjiNR7a0F42jukcOkfe6uGIYoxIyhvDYnnx+lWbZ2GxDtZ2jljIupIIdLixII0vwp/t11mw8bfjRWB5aqCfreo3YcxsUDa8B0txvQN9vuFCoikqOOh1Pr0qsbU2SWbPlJPG3l5VoWLKCPLy4EnnpTPYmSSVlFiAP3agyvbiETsTwNivpYW/Q1rfZgMPNgUyoneRErJ+K9yQ1xxuCNfKs83ywISOJraiSWM+xDL+ppLcnfA4CV2yF0kUBwDY6G4I5X48aDes9qRlkqiSdrWFIvlmv0yj9c1Qm0e1pzcQQhb/eka5/pH/NBbN/mU4CcMQBk0/MGBH1ArDb1LbW29Pif8aRmA4LwUeijQfWoq1ByhXbULUFkl2VGuDeSx7wTIgOY2AZC5058KgwKFCgOsV6cqDktyBP1FChQN1FzQaCu0KBJ4+lehdmYEHCo44zZZG9Sqg8PSu0KCt737GWSN004aE8iNRWaQMe5IPFTx8qFCgntxUJM5JI8CjS4PHqKu0Oy3jwS4rDyZWyFpUfxo+UnORzRumtvShQoKD2jbOUTR4hOGJjDkHiGAAPCq2mDuL6UKFAnPBY2pPIaFCg0XAYlm2XEb2KM0fHkpuPobUywmOZCCp1vXKFBcMTsUYrD94zEMBpY2XTyqF3dGSZLdbHz5UKFBA9p2PL4owBQqwsT+ZpApJ+VU7uqFCgHdmu93QoUAQUefDWAN+dChQItFXO7oUKD//Z"/>
          <p:cNvSpPr>
            <a:spLocks noChangeAspect="1" noChangeArrowheads="1"/>
          </p:cNvSpPr>
          <p:nvPr/>
        </p:nvSpPr>
        <p:spPr bwMode="auto">
          <a:xfrm>
            <a:off x="0" y="-728663"/>
            <a:ext cx="17907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UUEhQVFRUWFR0YFBgWGBwXFRgYFhgXFxccFxcYHCceFxokGhcUHy8gJCcpLCwtFR4xNTAqNSYrLCkBCQoKBQUFDQUFDSkYEhgpKSkpKSkpKSkpKSkpKSkpKSkpKSkpKSkpKSkpKSkpKSkpKSkpKSkpKSkpKSkpKSkpKf/AABEIALYA2QMBIgACEQEDEQH/xAAcAAAABwEBAAAAAAAAAAAAAAAAAgMEBQYHAQj/xAA+EAACAQIDBQYDBgQGAgMAAAABAgMAEQQSIQUGMUFRBxMiYXGBMpGhFEJScrHwI4KSwTNTYrLR4SSiFWPx/8QAFAEBAAAAAAAAAAAAAAAAAAAAAP/EABQRAQAAAAAAAAAAAAAAAAAAAAD/2gAMAwEAAhEDEQA/AKGktJzS1V+9bqa6ZT1PzoLEkuvGlEk9aq/eHqa73p6mgtn2j1on2w3tqKq/enqaGc9TQWQYrXWlEZmayKT6f3qu4OIyOq3tfieQA1J9hr7VYn24iII4A5VfIKGPElzxa/Sgko9iy2FlHi4eIHj70ljsG8X+IhUdfun3p7HA0mHSc4jUXkmjUDMIgxjHdr945ha5NhmF+FMJ9vvG7wyFZEUlWBF1Ppfhb+1AnGRzNqOCvUfOqztFFD+A+E/CL3t5X502FBd8PIlxmZb+o40vJjEB1dfYiqEDR81BoEG04rast+pYUqdqRf5i+xFZ2Go4egvx2zGOEi/Om0+1Yz99fnVKvRS1BbW2mn4x7Gm0m005NVaLUUtQT0201/FTCXGA86Sw+xppBdInbS9wptb14U0kiKsVYEMOIOhFqB22JHWirOOtNM1Fz0D5sUv7FF+1r5/KmRNcoJBcavn8qH20efyqPBrt6BOhXK7QAV0VyuigFqANGNctQOMIdH6WAb0vr87AVIYfBTzHwI1uWhsPepDdrCEw54Y0kn78RqsgLCzKXUqt8txlbj1FIYvfDGFiDJkINiqKqgW04WoH8Gx9oRC6ZgMuUAWuFz5yBfUAtqetQ20ophIzTKczEsxItck3PDQa0cb04vj37n1sf7U6XfWUjLMiSjzGVvmKCInylbjQi1x/xTcVNTx4aVGdDJCVW5UrnQn7oDA+G50qEoDV0UBXQKAwFdrgrtACaLXTXAKCx7B2PhjEZMUZDf8Aw0jIBIHEsSD+xVi3ZnwjSsmQQRRxPIZCveyeC3FmBsBe5sOVVGCQrGtyBppcjz4U3bH24O3CxsLaHiPSgum9cT4cIJXckuULAeByqq+eO1iF8QFuOhvbgK9jcXh5Fs+d2PB7ZSp9b6+9Rcu1M/xu7a38QvrYAnVuNgBfyovfqeDW8itxQMJ48pI+XpSVO8SLjl6jX/8AKaUHKFdoUAFdrlCgJQoV21AK6KAFGC0HctcyVYNg7l4vGC8EDMv4z4U/qOh9q0DZ3YPeMGfE5Xt8MaBlB/Mx8XsKCP7G8NG6Tk5DLHIjQgnW5V1uBz6Ubfjs+kztPCBlZsxAIUKTqTrxqzbv9jsWFlSc4iR5ImzoAqot1uRfiSPS1U3bW1Z8U4jldgjYhkbKpsqArbQeRNBA4vdKWLCmVhfxrYjUZSON+l6Z4HdqaUXVCRa5IFxb2rRN5N6Y0g+xRiGaPKoSRX8IC2+MHUNcVSMNtGSCRxExKG5OW+XzAPSgW25sSOHACQaOZVjAJ1KhS5NvUAX9KqdWve/AYhxDiJIXSNoUyvl/hnjfxcBfz6VWhHQJ2o4FHyV21AXLRstGFGC0CWWuoNRSpjrmSgM2BYuw42NiaUGxWPA6nkb1NbvYbMsrkWRbFjyB6eulSeG2zgx4WDC/AgG3vfh7UFR/+HI4kegor7Ia1wDwv7VctqbbiiQGPDjUaNIxIPDWw4e1MsPvMHbJLEq34WuCt+F83EWoKnhsCX7yxVe7QuxY20FhYdWJIAFMrVdt4d2Ps7TtGQ8IiRi3ECR2AUDrrVLIoC1yjWoWoOChQtQoCV0VyjqKAyLf9/v9mts7PeyeONFnxyB5G1WFvgjBFwXH3nPTgKiuxzcQSH7bOt0U2w6ngzLxc9QuoA6+lbMaAqIAAAAAOAGgHoBwFHWP60AKW5XoEOKkkWtf6VluyFSXGyDNlu5aPlY9R61q00V7g8D/AHBU2+YNYLvlgJsJiSsgIN7xuODLyZT6cRxFBbt4dye9n70SQAHXxRhn9jwOvUGqrvFs8JIsWYG9uHTztVUfaEgNxI1uAuTwq9bibkz4uZJ5gywKQS76GS2uVBzBOl+FBsGwmWTDiNlFkvC6EXW8fh1B5EWPvUBtzsc2fiASkZgY84jZfdDdT8hU7s+Mo+IJFg0gkX3UK31FSuFa96Dzvvf2VYrBAuo7+EffQG6j/WnEDzFxVKtXsV1BBvw51jXap2ZxxxtjMKuUA3miHwgHi6dOVxwoMgy0oq0p3Nat2PbjJJ/5k6hlDZYVOoJHxORzsTYe/SgrO7XZRi8WA+UQxng8twSP9KfER5m1aJsnsOwaAd+8sx9e7T5Lrb3rSSKQmxGW3hY+goMw383Qhgjjjw0YihfSXu+LFSCLk3141DwdmUCvG07HLIQIY0u88hbW7ngoHE6cqvHaXjckCKqlpC2ZFA1sqsWNvQVjZ2/K0yu0sgKqQhS5Zbi11t5aUGuY3cbDnDRrJBn7mM2VD4mtrYdSarsGysKIGlw8pmBF+7lIZlA0tY8xw9qokG2MUXsZ8Ww/CucMR53GnrSEM8kErABo7+IK4sQPfjQaButsGLFLMs65omUKVvbUNcajW441XN5+xd0JfBPnH+VIbP8Ayvwb3tV23MzjDwtb4y8jW45fhHDnerTnB6e//dB5XxuBeJykqMjDirAg/vzpvXpjeHdjD4xMs8Yaw8LDR1/K3L9KxHfrcOTZ7Bg3eQubK9rEH8LjrbgRoaCqWoWrl6FAW1SGw9kvicRFBH8UjhR5XOpPkBc+1MK1fsL3fzSS4thpGO6jv+NxdyPRbD+ag1/ZuBSGJIoxZI1CKPJdL+/H3pwTXFo5FASe9gwNspuR+IDiP7+1O49RpwOo9DqP1pu0V1IvYEcRypPZDMIVVvijJjOlr5DYH0K5T70C20JcmRjwzBW9HOUfJstNdu7EjxcJilRXBOl/unhcHiDTnauG72CRBxZGA/Nbwn+q1I7K2n30Ecp4vGGYdG4MP6r0EJu92b4LCEMI+8k+68xzsOlh8IPoKtqrxFNkjLanTkvl5+tLKoRdOXzJ/wCaAroWcKLWHifTU8gPnTrDLa/rTaBDmv1GtLtikQhWYAtwHWgXz60ljURo2VwChBDA8CCLEH2vTCDFl55BwWOy+rEXPsLgepNPEmzDhobgDqOF/Sg8879bpfYcVkXWGRc8JPHLfVT5g2Hpat23O2b3GBw8drERKW/MwzN9Saq/bJsvNhI5rXMEov8Akfwn65Kvez8QHijdeDIrD0IBoF6RxPC/TWjPJYj1sf362pHEPc5fxKR72vQQ2Pgvjo24nuDl6AZxn081sKxHaf8A4eKksbAvIB5AORYeViPnW7zwnvIm5iN0+in+1ZlvNue2OimeEfxUlEkYOmdZIoy6X65gCPOgqn/ykNgXxM5biAoGQe/HrRNkqMbiAGDFER3c88qC9r+Zyj3pDd3s6xOJYF1aJLkEsPGbclQ6nhxOlaDu/sOOFZzEPCq9zGb+JsrfxGJ5lnuP5aCS3L0w0fRYY0FuTHM7j2zCrHe9MtkbM7iBI+YF282bUn+1Ou9AJHQXPvwoA1Qe+uy1nwOIjb/LLL5MgzKR7j9amle9IY5A0br1Rh8wRQeWaFqOy2NulctQFAr0vuJgYoMFFBE8blVvKUYNeRvE50Pnb2FeZ6te7W25sIokaIPG2gLXV/5ZF8QoPSKe/wAqVFZJgN4oMU8ZjxOIgnVhljkkJRje9g17NfhrrrWs5qBdRRVNiR5afv5VxZKq2/u2MRh4lmwiqzgMWzaju1AdrLzay/K9A5252g4XBuEkZ3kYZkSJC5YXIuCPDyPOozdraTHEY3D37tUKtASPEBiAZFNjwYFrWrPNi7yGQLJhysU2GxGaPP41XDYpgsqn8SxyMD6PflWpbX2Si4mTEkrZoVSTUXDo+hvfjYgewoEB2iwYZ8RDinscMUGYambvQCMiDW4NxbXh51L4feSCXECBZV70pnEZuHsRmFxyIGpFZke6XaeJxmKQNHhcOskdwQsrmwjIuPFqQOetKbCZYsV9qntnwuGbF4thxbEYvVI7jkFKqB5mg2ZZLVB4fa6SYqQ8RChzHkOtZlgu0fEwWeeZMQk8UkzRKczYYn/CXOOFzl8PIXq09m5OIwxYi3fykyE80jtnt5FrL86CwbGibuWmlYorlpZGOhIJJCov3VtlHU8Ke7BxhlcuVyCwyA8l5C3p+tOdpIH0b/CTxP8A6iOA9rX+VI7EjIGZuLHNboDwHytQON6Nm/aMJPDzeJgv5rXX6gU92bDkhjXhljUW9FAruKxKopZ2CqBqWNgPUmj4eYOishBVgCpBuCCLgg8xQMNpYRipMZ8ypvlJ8mGqHzFx1FN1lMkyMPhKCTTUffVhfyuPlUyRVd3g2guFyuxCxnOGJNlXOL3P8wH9VBLlr5T629xUMuCyQFVNi1rHTQWAuKSi3wwrLEEmjcuHCBSTmaNbsAbWuNOdNsFtdTCMQ5svdRW/mTN043I+VAyxUBweF7uFmaZzkR3N2LyN8RPQan+WpLYWAVIEC6r92/QaA+9i389VreHe7CWiZp1AdS0RW7aMe6ZuGmUFzrbUVdEK5FyfBlGS3DLbw28rWoEpXtx4cz0tULgMfnC24zsXPlHa4/8AQIPV65vfjzHhZMvxuO7T80hCD/ca7gNid2bsRZY1jTj8IGt/MsB7AUD0YxSSE18x8N+gPM+lGPnQVByFvM8fboKQ2pPkhkf8KM3yUmg8y4k+NvzH9TSddBvr1/vQtQdwkWaRF/EwHzNq2vaG7CSQdzawCgA6aaVjWxVviIgeHeL+orddvbcXDQiUi4vl08+tBUcD2U3Pjm05W0v78uf0rYtntaNBr4VC68fCANfPSs1l2TicRhopEc94rliFbQo3AetWLs9xMiwPHPmDxyNq/Eq2osedBcHFxUHPhJjPH3gV4BnzG/jAZGQqR94a8amxKOooEg0GcbA7MogZDKbBHljTu2A72B/hEwtoVuQPRelXDYO6WFw8LxxIbSEGTO5e5XRT4j5/SpCfAhhzB6qbH5immDw8sLm795Geos4PqONBVdvYD+M8eIHeRPGFA+EZc+YAW+EggcK4NxITFHHBfuDMJcWHYvLMIwe7QNyUEka9b1Obww5wzZGuvDQnQEU0w22VMLFTqo+EaG/pxoMh2xhHiLI0QjLymV0AFkFz3cYPMDj04dK3js9hC4NCOBUKPypcE+pfOf5qwfeHaPeTHMbG5Lc/FyFbJuhtgJszDsSLGPQcz4mHz50Fw2hPGiXkYKi6m5sPfrrasu3q7YgJDHglsAfFK68fJIz+rfKpbeLvWheR/wAJKg68vl9KwmSYljfrQWHb29k2Le8rswHAM1/oLKPYVufZbtf7Rs2L8UV4m9U+H/1K15uL1tvYRiwcLiE5rKDbyZNP9p+VBpk0lVXtC2ccRgJ41F3yZ0A1OZCG0HoD86ssoplPDYFvESNQF4nyseJoMn3rAbZGHmVY4ZYcslotB/E8LH8xUIx871b9gxoMBGJQCoijzhuHggiJrP8AbCQ4narrGuSPwiY8gsYBl8PAXtl4VcpWOIjTMVEBQ99FbxP3lyqhh8AAKgkdBQZVskLlxDkhisDJh1b8WIk7uPKDxOVpG04aVYt594DFN3EeIljOCwyRQiK5MuI8GcNxFgLjXpYVcsLulhYYknliXvY2zxHXwnQRLa/iC2Ui/Sqxjt3hh1ikd8wieTEPmW0ks7/4d2H3QQNPKgsGzsc+LxmGw8vxYeET4q3+cVCovkQWzHzq7GHX9/pVD7HYSwxmIk8Uskih36kguyjyBIPyrQnNA1dKqfaPj+62diDfV1Ea+shA/wBuarc7X4VmHbfLIIMOoByGRi7cswWyD5FjQZBXKMBRu7oJHc3B97i419T/AEgmtS2lh0xCDDOSBILoeQddCPpVB7PLLtGE6c/qtantXA2F1FwGzDqp46UElsHZ6wRqkY04Nrex661JY/DMsbMoJIHLVvO1RW7eLExZlYGwGa3WrOpoKtg8RjXUWw5XX71owfMhtfpT8YzGqviwwe3HJICbeQNr1Pqa6TQUabtThjkMc0ckbL8QdSCOmnOpXCb/AOEe38UAnkeIpl2m7tJi8G7WAliUvG33tNSpPNSAdOtYBh5erFfSg9RQbWjkHhYGjSQo/FVPnbX515r2ZiGz2M7IBrmBP6Xq77F3imjjkaLG94yi+SWPNcDU5Tm0NqCb317LxKmfBAK4YkoTo1/wseB8jVk3e2Iq4eBJNe5UC3CzW109b1IbNxDPEjMQSyg3AsDcA8KWJBoGu8zgQPpplPyrzhiH8bW4XNvnWt7971iNJIgfFqKxwvQK97WrdgeMP2jEp91oQT6h9NPRjWS56tnZ1j5lxaxYdwjTju2a18qXDsR0NlIv50HpGSW3X05/Ki3vxpGIKFGUWHvf3JOtGD0EZtPdHDTli8YDN8Tocjm+mrLx96RXcyIPnVnFh4EJuisABe3E6DhepoPR81BAbT2DJK6HvF7tNcpBuT1JBtUJtncCXE2DYkKgNyAhJPTi1quxais1BGbu7GjwcAhivYEl2PxOx4sfPQD2p3lF7kk+pP0FQGI3mhi74GRQVlKkNpr0FV7F9okee2dgvUAZdDbjY0F02usrRn7OyLJy7wHIet7aisI7RdoY15wmLVlVCRFZCkbcs68bkjnfhyrUIt90Yhe9CafG2UIfRuHztWYb87emdmhecYiLNmRwByJ4AaD25UFRW/SlLHpRUcfsUp348/lQSm5pC47Dn/7BW3Y5rEjkb1hGxVyYiJiTZZFJ9ARWw7zbz4dYWIlTNa4ANzflQJbghY8Xjo1Oi92w9896v6tWUdlOFeX7XOXsZf4a9dPEWtx0uK1JBagdJLejlqboa6aCO3lDHDy5NT3bWHU2uLV5nxKWcgdTb5mvUc6ZhY+3tXnzfbdt8LiHEi2jkZmhcaqQWuBfkfFqKCtgHlRhIy9RQjax15UrNKreXpQX3cLtGMeXD4m5Tgj8So6MOY/5rQtobZAyxx6tJG7Kw4WQDn7ivP2HHi0rQZ97VTDwygIJYbKsWb40dSjaDloDQQ/aHOneRqCTIqnvOOoazq1+fxNVRvS2PxzTOXkNyevIDgPQcKSjQUBmNXTskW+0VPJYpCfdco/3VTnQVeeyOIfaZ3H3YD66uvD2FBpO0dvzwJmiRZVtexJuCNDa3HrUfsTf3F4mTJHhQ1tHIYgJ+YkWH61zZUcs8jMjtGI3ySKVujDjmQn71rVccLAka5UFhx8yTzJ5mgcwK/3yvooJ+pt+lOL1GLtZO/WHMM7KWA52S1/1pPa+8kGGUmaRVtyvc/IUEmQPOmeJwKsb5nBt912H0vVJ2l2wwIP4aO/TkPWmOzN/cbj2y4aGOMfedrvb0GgvQTe3OzzCzZnKnObkuGNybWueROnOsum2HPDi+6w9pm4LlsT6Mp0Bt7Vribsh1H2iWWZueZiF15BFsAK7s3dOCCTvIkCm1jbpQZHtHb7wXilw4DG3eLIuUso5W4EX+8KquOxKvIzIoRSbqgJIUdATra/61oHbSlp8OMoA7tiDfjdxcW5W/vWcWoDI1KZvMUkoFHuOlA4Taz66+I8+XyppISxJPOguKI5D5V04snkKCydnMjDaWFA5yajlbK1/WvQmavMWxdrNhsRHOgBaNswB4HkQbeRrYNldr2EkA74PC1he6l0vzsy3P0oL4WrjHTjUJBvngpACuKh15ZgD8msRT/D7WhfRJY2v+FwT+tAljMaTHIB8QjbL1Jym1ZLtja7ybNkOKcMXZBh0FjlZT4iBa+ihgTfnWtY7CXIZNGBv6+VYLvrhjHjJos11RzkHJVfxWA5amgicG44suaw1HUHQEeh/WiyRDinD60nhpSjBhxXlyI5g+RGlS+1cAEVcRBfuZOX4HHxI3vw6iga7GwpkktUnt7Z4ijBsAW+dSu4OBWWYsBYAXYchYf8AdRe+u0VknyrfKgt6mgrQrqrRM5pWxoAxq79kk9sY6k2DwMD7FTf9aojE1bez3FxxHFTORmTDMEHMltNL8aDeMMFVRl4W0/ftXXk1/fCsm2Vt+XD5e7lzK0QbITzHEXPDWrXt3b7LHGpGsiXZk1twuFPU/Sgid58WVxbYiF8vdxFA3HjxCdb9fWs+3g228llNxzfqxOtyatmPkeXUhUiQaX14a2A5mqNtOM5xfi39zp9KDuCKu1mNv+AK2fssjX7KWCgeMj/usPx8OSTKOQHzsD/et83D2d3GDRe9ErkXcqQVBOthz0FhQWJ2FEaWk2akmegy7tjxau8AAOZC6tcWuCEIt1GvGs3Naj2w7OzRRTgao2Rj/pfVf/YfWsqzUB70M1JlqGagKKVhgZjZVLHoBc/IUXLV97NN68PhM6TLkaRhaYagCwAVragXub+dBRXUjT2pzIPCvpUnvti4pcdM8BDRsQQV+EnKMxHveo9xdEPlb5GgakUUG2o06W0PzpUikmoJTY21sQJAsc8qFtNHbppfWinAORnYkltSTqTfrTfZM4SeNm4Bxf0On961IbJDxuAv+HKsX9ABv73oMo7ghyvMVPbqY9I3aCfXDzjK/wDob7rj0NH3v2WYZQ9tCbH9+n6Uz+zqLFwSvE5bXtztfS9Bpm426hw6SB7XzMlwfjAIKuOgIqkdouwO4kzoPA+hPEgjz860Ts52lnw5gY3khNjrclW1jN+enHpanO1cBDjopY1ZW4qTzVh5etB5+pwtGxmCMUrxsPEjFT7GiPJQJScaX2aT3igEDMcuvDxG2tI5aMpsbjiNR7a0F42jukcOkfe6uGIYoxIyhvDYnnx+lWbZ2GxDtZ2jljIupIIdLixII0vwp/t11mw8bfjRWB5aqCfreo3YcxsUDa8B0txvQN9vuFCoikqOOh1Pr0qsbU2SWbPlJPG3l5VoWLKCPLy4EnnpTPYmSSVlFiAP3agyvbiETsTwNivpYW/Q1rfZgMPNgUyoneRErJ+K9yQ1xxuCNfKs83ywISOJraiSWM+xDL+ppLcnfA4CV2yF0kUBwDY6G4I5X48aDes9qRlkqiSdrWFIvlmv0yj9c1Qm0e1pzcQQhb/eka5/pH/NBbN/mU4CcMQBk0/MGBH1ArDb1LbW29Pif8aRmA4LwUeijQfWoq1ByhXbULUFkl2VGuDeSx7wTIgOY2AZC5058KgwKFCgOsV6cqDktyBP1FChQN1FzQaCu0KBJ4+lehdmYEHCo44zZZG9Sqg8PSu0KCt737GWSN004aE8iNRWaQMe5IPFTx8qFCgntxUJM5JI8CjS4PHqKu0Oy3jwS4rDyZWyFpUfxo+UnORzRumtvShQoKD2jbOUTR4hOGJjDkHiGAAPCq2mDuL6UKFAnPBY2pPIaFCg0XAYlm2XEb2KM0fHkpuPobUywmOZCCp1vXKFBcMTsUYrD94zEMBpY2XTyqF3dGSZLdbHz5UKFBA9p2PL4owBQqwsT+ZpApJ+VU7uqFCgHdmu93QoUAQUefDWAN+dChQItFXO7oUKD//Z"/>
          <p:cNvSpPr>
            <a:spLocks noChangeAspect="1" noChangeArrowheads="1"/>
          </p:cNvSpPr>
          <p:nvPr/>
        </p:nvSpPr>
        <p:spPr bwMode="auto">
          <a:xfrm>
            <a:off x="0" y="-728663"/>
            <a:ext cx="17907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seattletimes.com/special/centennial/april/art/yankee_lin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2954421" cy="247650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Causes of the Depression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Economic Boom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Buying on Margin / Installment Buying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Bull Market – a stock market in which stock prices were steadily increasing as result of speculation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Hawley Smoot Tariff – highest tariff in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Stock Market Crash and bank runs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0691722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/>
          <a:lstStyle/>
          <a:p>
            <a:r>
              <a:rPr lang="en-US" dirty="0"/>
              <a:t>What was the New Deal?</a:t>
            </a:r>
          </a:p>
          <a:p>
            <a:pPr>
              <a:buFontTx/>
              <a:buChar char="-"/>
            </a:pPr>
            <a:r>
              <a:rPr lang="en-US" dirty="0"/>
              <a:t>Federal government (FDR’s) laws promoting recovery and providing relief to Americans.</a:t>
            </a:r>
          </a:p>
          <a:p>
            <a:pPr>
              <a:buFontTx/>
              <a:buChar char="-"/>
            </a:pPr>
            <a:r>
              <a:rPr lang="en-US" dirty="0"/>
              <a:t>Examples</a:t>
            </a:r>
          </a:p>
          <a:p>
            <a:pPr lvl="1">
              <a:buFontTx/>
              <a:buChar char="-"/>
            </a:pPr>
            <a:r>
              <a:rPr lang="en-US" dirty="0"/>
              <a:t>Works Progress Administration </a:t>
            </a:r>
          </a:p>
        </p:txBody>
      </p:sp>
      <p:pic>
        <p:nvPicPr>
          <p:cNvPr id="2050" name="Picture 2" descr="http://media-2.web.britannica.com/eb-media/19/78319-004-545F8C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286250" cy="4286250"/>
          </a:xfrm>
          <a:prstGeom prst="rect">
            <a:avLst/>
          </a:prstGeom>
          <a:noFill/>
        </p:spPr>
      </p:pic>
      <p:sp>
        <p:nvSpPr>
          <p:cNvPr id="5" name="Explosion 2 4"/>
          <p:cNvSpPr/>
          <p:nvPr/>
        </p:nvSpPr>
        <p:spPr>
          <a:xfrm>
            <a:off x="3124200" y="5257800"/>
            <a:ext cx="37338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5617293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Expanded the role of government!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6934200" cy="51023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was the effects of the new deal on minorities?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African Americans- </a:t>
            </a:r>
            <a:r>
              <a:rPr lang="en-US" dirty="0"/>
              <a:t>Roosevelt’s “Black Cabinet” advised the president, but he did not always follow their advice- refused to support an anti-lynching law.</a:t>
            </a:r>
          </a:p>
          <a:p>
            <a:pPr>
              <a:buNone/>
            </a:pPr>
            <a:r>
              <a:rPr lang="en-US" dirty="0"/>
              <a:t>- Mary McLeod Bethune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Native Americans- </a:t>
            </a:r>
            <a:r>
              <a:rPr lang="en-US" dirty="0"/>
              <a:t>provided economic </a:t>
            </a:r>
          </a:p>
          <a:p>
            <a:pPr>
              <a:buNone/>
            </a:pPr>
            <a:r>
              <a:rPr lang="en-US" dirty="0"/>
              <a:t>assistance and gave them greater control over </a:t>
            </a:r>
          </a:p>
          <a:p>
            <a:pPr>
              <a:buNone/>
            </a:pPr>
            <a:r>
              <a:rPr lang="en-US" dirty="0"/>
              <a:t>their own affairs. 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Women-</a:t>
            </a:r>
            <a:r>
              <a:rPr lang="en-US" dirty="0"/>
              <a:t> provided some women with the opportunity to increase their political influence and promote women’s rights, but did not end gender discrimination in the workplace</a:t>
            </a:r>
          </a:p>
        </p:txBody>
      </p:sp>
      <p:pic>
        <p:nvPicPr>
          <p:cNvPr id="1026" name="Picture 2" descr="http://www.marybethuneacademy.org/welcome_files/wc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380" y="3581400"/>
            <a:ext cx="2024983" cy="267006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Roaring Twenties and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9499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was the effect of the New Deal on farmers?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Agricultural Adjustment Act- (AAA) paid farmers not to plant crops to combat overproduction</a:t>
            </a:r>
          </a:p>
          <a:p>
            <a:pPr>
              <a:buNone/>
            </a:pPr>
            <a:r>
              <a:rPr lang="en-US" dirty="0"/>
              <a:t>Rural Electrification Administration- (REA) brought electricity to rural areas</a:t>
            </a:r>
          </a:p>
          <a:p>
            <a:pPr>
              <a:buNone/>
            </a:pPr>
            <a:r>
              <a:rPr lang="en-US" dirty="0"/>
              <a:t>The government provided price support to farmers</a:t>
            </a:r>
          </a:p>
        </p:txBody>
      </p:sp>
      <p:sp>
        <p:nvSpPr>
          <p:cNvPr id="60418" name="AutoShape 2" descr="data:image/jpeg;base64,/9j/4AAQSkZJRgABAQAAAQABAAD/2wCEAAkGBhQSERUUEhQVFBUWFxoYGBcYGBgXFxgYGBwVFRcVFxoXHicfFx0kGhgUIC8gIycpLCwsFx4xNTAqNSYrLCkBCQoKBQUFDQUFDSkYEhgpKSkpKSkpKSkpKSkpKSkpKSkpKSkpKSkpKSkpKSkpKSkpKSkpKSkpKSkpKSkpKSkpKf/AABEIAMIBBAMBIgACEQEDEQH/xAAcAAABBQEBAQAAAAAAAAAAAAADAgQFBgcAAQj/xABEEAACAgAFAQYDBgIIAwgDAAABAgMRAAQSITEFBhMiQVFhBzJxFEKBkaHwI7EVM1JicoLB0YOS4RYXJENTorLxNGPS/8QAFAEBAAAAAAAAAAAAAAAAAAAAAP/EABQRAQAAAAAAAAAAAAAAAAAAAAD/2gAMAwEAAhEDEQA/ANrLYQThJOEk4DwtgTvj18AfAePJhBfA2bCScA5EuCCTDNDgynAOxJgivhuuCrgCFsDaWse4HLEGFMLU7MOQQdiD6irwCZM4qqSzAAWSSQAAu7G74Hn6eeKn2k6pl5fs8y51ohE7yAwvayiNVkmR9IYNpiBbQd2BNc4r3TUGVh6fI4EapmJIZAPkKaYunyO9ABN0EjXY1A7+IYhpcsz5Tur1zK0bqUVjqEUU3TmioWC38BQTe/fKaFYDQZ+3sINKk8hJCjTGACWWNwAZWUfLLCf+IvN4Xke1gnlCRJI8ZGrvdSha7qGcHR83E8IA2+Zv7OKTD0ubRpWHMvcWWGyulPlXKMyswUpIy5XLiwRayg+Viy9n+lTxyxFogipF3LPqQCVIu8WFiictQhKtWweUHkDAXJX98EEvvgCDbC7wBRJgqP8AvfDdTgqtgDhsdqwIHHM2AMHx2rDfVhWrAKaTA2l/d4FJJgZfAF7z3P549Ex9ThvqxyvgHqSYKHwyR8FWTAOtWPNeA95j3XgHCNjsDV8dgBHCCcKOEscANmw2kbB2wB8A3ZsJLYVIMDOAJGcHTAY8HjwB0GCjAUODDAe4ScKOEnAVLtNmRlO70R5dUYyOS8YJ7zXC8mm2ABaI5hiaJJjXncYB0rr00mYjikfSsneghVC0x70LvW2hsrmwPUFLFjee6/0b7Sirq0UXsldVrJFNAy1qHlLf+UYj8x2TV7JlkBLarQIu7DMd5WpW2ZsxM1b1qoHAVcdRnZCGnk1TZYKSzmkd8pmQXA4VlzOUkNiq1tiV6MgfOZfMiv8AxOUd2rf+On2eOQqfQoar/wDXeH+W6PlTK0YEjPHr1ajIFAcu7UQFViPtUlVZAkNHbEtlelxJp0xqNJdlNWQ0h1SEE2QWPO++AkEG2OxyjCmwCAMFGEKMKDYAgx2PBj3AeFseM2PWwk4AL4RqwuTDcnAL1Y8U4GTj1HwBxggwJDhTNWAUHwRcBGCrgCg47HgGOwCsJY4UTgTHAIc4C+CtgL4Bu5wMnC3wjAFjw4jGGyHDuPAetsDXNGsNSXCgl2JP3tgFv1HA/XB+oZruoZJCrMERnKrRYhVLEKCdzQNb4zTO/FuUsI4cqkd7B52Z/Kx4YwAPpZwFm7M5uUZ6WOSdpFdPBGWsIykMTX3bXV9cXAnGL9ns2/UM7Ccw5mQsyd2l5dVBjd9dRgMUARtidyQCd99iyeTjhQRxIsaLwqigPM/iTyfPAevgWCs2Ak4CIljK56Mg+GSNrG/KrVr7+FbxMkViPz5CukhBOm/lonfkV7i/yxX+s9a6gkazRQxkWdUJBLhSAVZiCDd2CBVXuPQLB1ppFgk+zvolq0J3F2DwdtwCPxxKQSFkVmBUlQSDyCQCV/A2PwxjPVviJnZl7tMoqsfNVlkP4L/veL78O5s59lH26w+o6QwAfQeA1cV5WLo+2AttYSBj3XjwtgFg49JwMPhWrAKvHjYjOp9VCMEALMV1aRttdC/rv+WIh+1LRMhlhkRGbSX8RC35tajb3vbAWGQ4AcHmBve8AJwCCceocDY45HwDlMFBw3V8EBwBhhS4GpwQHAFXHYSDjsB6TgZx7ePCcAhsBkODNgLYBu+EacFkwkYBaJh1GMAjOHCHAFeQBSSaA3v0rGP9Z6kks0kuX8YaRm07qTfBoDcEG+RjUc/A8pMeywmJgxBPea2qtO1ABbNneyPTFL6p8Mi0jmCXuIKGlFXU4O+pUOoBUqq59KoDAP8A4X5dO5lfYyBxG1WQoVbChq8Xzm69AMXM4o/VOvwdHgigiUsxBKITzv45JGHJJPlyeNhi35LNl0VmQxsRZQkEqfNbGxrfcYBcmBjCpHwEk4BPUIg0Z9vF/wAu/wDK8RPXe032fJjM0jmlpS2jWSQGVdr1AazVfdOH2dzrLskZkavlBVQL82Zjt9Bvij9f6U+ayjo50d3MBEoolZKLuSRyNLsOeLO21gzPxrLbJlVUnzebYe5pBt+ONShXiyCa3I4PuPbzGPmnpuS1WzEGNDvR+YcjngEA/XjbGm9E7YzpWolkINK1mjtQ33/InnAaiceNWIrpHXVnFVTVxe3lx+eJI4D3AOoJI0TiGQRyFTocqHCt5Eqdj6fjflWF3jgPpgMS66OpjMGHM5mbvSBpETvTKdVFRFVqT6gVXGIzP9PZXZDmZJT8uxmHj0i00vTWGNb8/jja+0WZEMRn7tpGj4CgaypIDiz5abaj5gYy+f4hprLpDqAmSZQ5UGo1CqlxjzYE3uRYG/mF0+HvZqbKxFp5pHaVVIiZmKxDnfV9/ejVAcb4tbNiuZDt5lZdO7ozKpCsjEnWAV0lQQbsVsLxYWG2AEWxwOEHCgcAVTgynDYDB0wBxgytgCYIuAMHx5gZGOwCsIOPUcNxiNj7QwMa7wA2RR23HPOAkSMCYYpPUviRGgdQw1+LQQLU1wPYnDNfi7CK1J5bgHfV+W4JvAXtlx4BvjP0+JE81tl8upjVjrkkbu40AIoNIdgxB9zvxiaj7ZUdUsZWPf8AiJrkT28SppHnyR5YC2pg4PGKPnPiQgAGXRpWb5TRCfUn0A9AeMOuh9uUzrzxxfw5IY5CSy60BUhA4IIEi2QaOk+WAtP21A7AhhVDUflOwO1HarqyBve+PT1WEGu+ivyAdSfyBvFGj7cIdEU47qR3qjbhncgFEZLYAs3EiqRXmBeOSZfGVVVQs1nUup/LigeTsPxNkkgLBmOysU2aXNSjWyACOmuOtyraTtYu9tr3q8PpYdLKQfPcH0/ZGInJ9p4oIE+0NoLPIsUaK0jvGjsqFY4gzcULqhWD5HtFFmCxRZleNlV45Y2jkUNZR9B30tQ3/unjASzHCCcBfOqPaubwNc+DsKJ45v2wHPOqsFLAM5OlSfE2kAsFHnQANDyvFI7Yyl8vPF3WYW27xWMfdoRH/Wgl2BddBF0DerggHEj2060kWWfWANUixqxIAWTu3lDk+RXTQ9S3oTindC62c7nFcZdYS2XzBFd2wkLRyQhLVFZdwxpmOy/LVHASHXexr5qIZzLqFMkYLQCkHlrZK2JJU+E1ztvtiAfMNGh1gqUG6tYI3Fgqd1/TjF/7GZ15ekxsikyCORFWwNRVnAo8LfG+Ib4g9YKAPJDunjQsoIaQtphTVwyINUrLe5WMEUTgG/ZHqLJmkjIZWWQBhudiiCiPKtW49Qcat3mM7+HXTwIFzMp1TZhtZYm20ltRsn7zMCxPuMXTK9QteQaLCx6qxUj8wRgJC8CeevywH7aQOB+eIPrnWVjABNF2CgepsE1fqtjAJ6tJnJJLh7lYlDK0cuq52LAFiyf1AAB0m2O+68AUXrPw+hheSdswkWTB+U202ofNAqmgWJBANnYgkULxpOS2VdZBavFp41Gy2n2smvwxBv06Gbu2zKCaUX4mQlVMhZtCA+A0BpsW3hF+QAB6L2pizBMkcEjJHJ3cEvdr/DUpCCrgO0iUdiwUgiuN8WZs6V0cUzFb4N/ifqdvTFYnVMjrkiVdDFWZNJjsqKUoyDQDX3Su9C2GKVm+2qvnAyswy7ICq1ZEihi1jhWL1ZXyVN6wGxvjrxWYe2cVEM62rafqKVlYeoIZcSMPW1ZQysCDxgJe8GjOKxN20ijJDHcc0P1GHmQ7Vwy/I4s/dPPrxgLGrYWGxEr1PHq9TJPG2Am1OPMRR6jXmPzx2Az7qfxEzGS8IdHay2mSMkC/7LRupq/UHFJl7Xs6nvI4y5sB11Bhq52JrEp237uRkfvE00aAFsa2JPteKSXrYfngFT5xmYm+f3+GO6fJH3qd8C0WpdYXY6bGqvwvDUKScTnY/oKZjMhZi6xKC8ndq7uVBrSNAOmzXiPAurNYC2dT6g2YOWyeW+Wfu5HEcbKsWXkKskYXcABWOpxyVN+9u6l8L8ubeBny0n3SpNDnegQfPyYHFi6N9nkjEeWdSqKFCK1lFX5RpJ1LX97f9bTmcq8Uc7d41lSVCgyFdIsqiGgxOwUGyPUg1gMO6zHOkrQs5kIYLYJLNqvSA1hiDpJOo7AYmezOQzORnmjlgkj70JHqb5SFkEraXA0SAqjLYP3sWXtR0ZMuDmxH3WcKuCFLPl1MqvFcpYaaCvpvwqWaz4QcUPpPbZoGYPCjRkBWiDOqMQAo1AlgargAb+fqFi6x2uRD3sao6lvJwxWVVYBq8gQQb86HBw7yva6SdAkUBmJ0ALGSfCK+Yj5aobmhvXviAi7Z9PMmuXpSN6nvnb32V/D+BxNZn41qqd3lcmkSjYAsCoHsiKBgLj2Zyk8evvWAMjCluxGg/wDL1feJdnauBrPJOKH1zt+8WfmMZuMPGpANAiHvNr9zI/8AtiPznxSzEkbqx8T7Ctggu7HNn04rFPbcWTvdm/ff8cBqWV+IcUhVSrDUasnbfz/fricymdYENCFlYmlF+HUaXU5XcIt6mI3pdtzjD1kI58v0+mJHo3aaXKypJG3yX4TupU1rXfiwKsb4Cy/ET4gHMg5aJQIlbxOV8UrJtqVT/VLqBoWWqt6sYrvS89JHlmaN3Tu8xG4KllIYqyh7G1gAiz/a9ziN6lKrzSMllWkdhYANMxYWASAd+AcXbo2bh/o43HAajbUBHHrLLrCvIXkdiRdg92nNA8YCY+EHUZazCvJWXiUOVIsq7a2LqRwKRyQeTVVisdte0xz0oEatRI0KVUuTvsuhQzA2NjZsYm/hqcvPE2XmJIfVqS1TWwW92UCRvAGoBqFPY33uc0OX6et5XJlmPAjXU5JBoM724HG9+uxOxCJM+Yy+Vy8eURDMsEesTFgYqQAsoYBD4v71X5GsMMj1w5GSDJ5ogkwiR3LWVklkmkYMRsRRXf1s8Y97QduwArRyTQTbExPDqXcE2UlGllsCnVlNchuBnHUOvzTyvNK+p5AAxpRYAAAAAoCgOKwGuJ20y7ZiOJDq1sqgiyLJHP4Xiqdpe1gIyxWmKOrkHbfkj13VnF+2Kn0PNRrMrOrMADSISjMx8Kpr20DxEk2DQ5F3iU7TdmZUKSmNY43pToYOke1HXROkDc7luPmwG0ZJVYBo2DI3ylfEDuR8w2NHbb0xEdPyn/hoxI0raowS2nZQTXNDSQWNLzSk4iezmW6hEx7xoQKDJGpjM2YVdhvdR6gFuVlYgMfMDFt6XkZlhijcAMFAk1FSNW5YjQTtexFjyq+MBSO3uW73LjQheWwNKq7MCLs7MAFsDchuR9RlcUTagtGyTp53O60PW9x9QBjWe2WVeMqHKMHJbSY1cqkdBmXvCygEtGnytuQAjE1ilTZebO5hJJwculpDCCCumwRGsakDVpJDsQACSeNQAAmYglggVnkhRzTCLdpiAqIWfTYSgF8JqvMg7YXlO0TuBHuaDEVzeLF2by8EaPA+nv5LMtnY7mhGSBqQXderb8jFQ692XlglPdAtGTakb/VfwwCM9m3kAdqAr6H6H3w4y3UGiWOVTwaBB3BArcXuPLAzLKsYR0AXk6q38vriCeTevw2wGxdF7YRPEmuQK52PpeJwdSi47xL/AMQ+t84wH7Wy+eFJmN7JN4D6HTMIRYKn8bx5jDMh154l0ozAE3V/Qf6Y7AWzK9SgkdU0hzaqDpFWxFALuQB/vi0j4XCT52jHNAR2d/ctt+WJ1JenZVyVSGOSr8K25G24/E/riWyXXYpQWVloGuRt5A88X54Cn/8AdFAOH0+IEnTZ2+6LPGJHoPY6PI97pqQsF+7poLqpdyb3JN/T0xYMx1hFQuSCBd6dzSmrAB3wXTqOo+f+vkcAxzmSidbkiWQ+WpQzDnYEg19bxSu04OX8UM+Yy+q6p3kTw0bIbXpFXxp4OL7m8uSPCSD+fOxsGvL/AExSe1GcdQ1rGfCbs1QAtgCbbUx4rbAZ51Pttm3UpK6SKRs2lQa3H3CV9b2OPezU0CCJmCFyxEgKqxEabUFIOzWlk7nxDgbwGckaRyxstuT9FBJ/AKCfoMSXZm9Eo06loaub3BHl5bfTAKzM8DuyRpCqayUdl02AigL5aQTZF1ud6xF9TyHdMwG6htINggkKrEAjY1q5F8jffE72Y7PqwMkxZQCVXwh7CX3rsDuoUaaO24OE9nuiJmJ7mEgStaxpG7yyg8MANo0HJYkWSAL3ICrK1G/Ty+m5GNYl7J5fe4QQ3i1LQ03ppR5it+cIbszlIMpmGZdAZGCNMullam0nx801Uo2+uNYy0SmOMlQfAh3VQd1Hl5fTAY83ZTLa7kiCKovZzZqvmHHAv8cRD9jIbPjYr5HUtm6o8ci+PPG7yZdDyin6qDhtLkojzGn/ACD/AGwGHf8AYKNpNKzED30saq9Qqh7b+eCzdnkj7tbmaIkkxkM8Z8O57tTV2VOr+VY1DruTRYyyIinVuVUKeG5IHrWM37Z5zuljog2HAA1Cq7tb8FEWfM4CiJnmWUSx1EwNrotdPpp32/PzOHOb7QZiXSZJXYrw1+IcfeG/kPPywynhKsVIog8bivOt9xi79k+xEciLNmNRUgFYyavltTVvpqgBdmix2IGArHTpxNmVOZZ5AxpizMWO1KCburoYlv8AsvExJ7ySNSaAaPfyG9HyseWLH2c7PQHqcKLGWjVZmNkFCyqaAX2JU2b8sX3qMfTYVqb7PH50W3/5VOr9MBlEfZuJQQGMl0u+1A+QNUCbv2r8cT/R+sy5aNlzStmcuAQZEAdo9iCsq+YofMLHN3iYk7R9OkdIMtG8kkjBF0kxJqNgBmazV/3cRfxD6X9nySEgI8k2ghHLL3el30klVLG0S9gNsA9EOXzh77L5fJ5ss3iMzy5fMK1WLlUmzsfm39yMe5qDNSREZd85A/iQoJ/tMCkAXHrAYkgHcq1rxzxQejdtc3k4xHAyCO2JXu0OrVd62rWw328W1DDSHrhJVXUDLhgXgiXu1ddSsymiCSdI3JJ2HpgLS2ezkMxbvYw+lFLzMl93GdRJ3MyeLxnQo5PNDDTJdmJZH+0StJIpbvO8EUiKzGmBM2Z7sFQQPvHbjF86B2JbQSVTIqzE91l6aYoD4FkncE3XpZuyCnGJtezGXRtQiVn57yQtNJ5cvKWb04IwGf8AVTBIhQuXI3LF4SFbi0GXaRlO5F35eWG2W6gUjdRIcwCAIWMchYOWX+tLqq0qBzrNWNjwMaD2k6wMllnl8xSj/ExAF7jYbnb0xlOf7SZufVJoieNBq8cUbAHZdelrDON6Bsb8cYBGe6QmYeVstI5CtREmmvUMjKTaEA0aHlyMdlewbsVuVaPzVuy+VfXFk7D9KjzMBl75jLrucOilu8O/zarZWG9/UbViwSdji16J9GqrqFTx5/N7D8sBnKdhXY0kgoOysW2oCqavO/Fth5J2DURWZP4lgX90gnfnzo4uw7FTagftSn6wb/pJhQ7Hy6gXzCMARt3RA2/z/hgKa3wzbap1A91JP6GsdjRf+zRO/e1+B/1OOwFBzOZkdYy4uSMP3eklfCbZlNeo+nIw36RAFJZm1l1DFTaqRYAUDz58/IEDEzkMnqseIkOrOfUhgzVtua0D08OJNhG0gIU6bPh8i63RryNk7AVuMA1yJGYljjVQBK+llAX+rX5iSD4ODS+e+NTiW8UbsfFrnJIGqGMK3BIc2tWB6M+LxHIN6IO/kcAPMN5Yzft7JpDgAbmrvetroA8kcfXGhZqY0aHqeeNvfjzxj/b3rFsEUrXB0+i+R2v8fbAU/Kx+GZqNLFVjYAyMkQv6q0m3n9LxbuzfUYMtlI3dS5ILsBGgJckitcjLtQUalDAUd/LEJloivTcw7AgSyxBTR0nu3FqDwT4nNeinFxHT76dlAbruYiaUNWoBifGQt7+vNewwFN6T18kZmNRHH35ZlUlEiGqho/iUoFad7Gy4vPZFRHlTUE0jSMXkmWm75jZWXS2l9H9kVx/ixUOiZADNRytli8UkpiRJiP4lrKHLWDbAlDqAKqdifPGz5XIjSCigCgLoKwHJUjyP6b7YDM+3/afKtCYIwXcsAxZZEKItFjTVZJBoaSKJxoA7ThaLvWxNHSqgA6TYI1CiQPYnGWdpZRJ1sFjrCyJ4boARqGVQzHceGyaA3NDzxYc71lRXdtrvwjVpJO91RGpgSNNmjY88BaU7VzKC0pjo2QFW9KWALKnngficexdqZiGZ40AQ+Lzu+Ds21VZ29eKxR/6XdCy5iPzYJyuwAd11HyrYVRAN1hpPnYyHEhdg51aSxo6gH+ZeENCtR5HreAvPaDreuNkAqgGJBBBtTQF70LuxjL+0dTZgAWRGqgg2LYkuQtHg+vOLLH1BWVok1VoLiyTswF7kDknj6nEBCA8uZO4ogDb0Qgj63XvgGMOUGbzgAVYf4YJUWy3HS+BXJ5GnZiQKJ3qjqseVAiAX5VqjsfTkjkncn1OMh6eqnORrJWkzaG1qJBT0oJDDeib/ANsbM+SEWX0KqoEWgo2A5Gw8hf7OAzLtHBLLne6iEkjhDsgJNMbIIXy49Bxflh70v4aZmUAuFiU+chs+nyJf61hPZrqT/wBKzmIBmZJI1BND5owLN7brjR8l1NgAXhcWxBKASKu/mE3FCt6PnzzgKv0vsfDk+oZVHkaTUksqsajqaEoygaSbFE7E74nviHkkzHT5gdzGDKlV80Ys/UaC4PsfbHvaDMAZvpsnA76WO/I99Cy1x/aUYm81l1kjdGr+IjJ5cOpWh68nAfOISzz+tbYV0uLXPEhqmljU/RnUH+ePIWIFHnjjz8/1x5kpu7mjk/sSI5/ysG/0wH0vNPpNGyfbj97YbpnFYkGhR5PFUWvfjYD8sR/UusoGDKQdQBQ34a8rYAheeTtiu53rBSQFmKDio9BCK2pVcFwATZrcBT7VeAiviz1xZFihjkVgGLMAwIJAAG/kAXI2PN+mKfDEyEBHB8SsQBta8FmJuxyK2BI/Cc7Wpr0MjvKuvdneNjrN6i3c2KIUAb7BTQxFjPoDurlxwgHJql8hQ/T64CY7B9VSPOssYcRyRkOWo3KlyAhR8ooSL58k7WANPXNr6/pjMux3SHTMxd4qk1LI2kgkWCm402N3A2avUY0uh+/LAOUzK/sYSZlwjT++MIK354B0Jk9cdhEce3/THYCjdJ6kSCFpX700TVtyRRr5NwP8oxFZjqpR5XAoyUuprLBgb0oLA81JNXYv1xAw9WHeIQbGsAkWCFUgAgeRZb+mJTO5syQsWWgTarpNqY6ZmHkRV7k2aNAgGgkeldWZAzNqUMAwMeglvCSSGABBAttjzyfLEnkuvZmMXrLaR49Q1XwAwJ+fleGJpweMVHLuxDBgp0nSHTxDSxU8Vtq1UGocfnaEy6ErGhZ1EjLWiXQqhfGup4wSFZWJAH3QDgC5ztc76lZl06dm8r32KENv9dj6+lD66kskrOEJFk2oUcVZpaHmOB54tWc6Tah41KHxK9s/BZwwNAgqWjIAABF2LqjCz5QaGCuWjcJKg0gspJIWNgxtNyllbBAVtxwEX1FmGSRfuq+oU2xYoxaxzsdgQK+bm8axAUWGOO49UYWMqZNFsiKGTyZq4IXje98ZR1xEGXiZABqJOwIA8NgHcjhgRuNrNUbxsPRuhn7MtiMu6d4VZFlI13ISI3+d2YitTAAkk3wQqXZ7pE39LiSdrZUkpdP9UhjlWJQoGmNaDaV2JBBrxWdXaCkAHIH4XR/18sZ92CcnqWdV1YyAJqYNG4YsTblo0RSxBA8K0BtvV40TNj+G1EA0aJFj0BIHzetefGA+eOtwtJnM1mR8kUoWz95m8CoPfSrMfQD3GHWT6qVAEbOhZCf7IA06RIx1aTpfU1+oo1viX6jck6QZZGbKZSTU0rcvmNJeR3IrWQ58Wm9IsChpwHL5RpCiCVGUyDVUgan1KxIvlWY6mWipBB3IwDybVmYxpCHXVkE7vINGp/dgaJ5sXvYxHyZARsGcRimKaELm+60M1caa1rWrmhxd4nTDPqbwaRrHdF1jXUQBKQSvIBquSTXHiqSHSNwCviRaDUpdVau8JsHdmvewNJoewVDo7gyOACCUU1uQTZDEMW9Cdj/Z22u/fsvduWX5WUs2w5Ox2/fHrieHQ445HOrxU2xsUPFQ59yd7safXDDOymKJ5ChkAVgA2wJuqvcb39eRgKC5aTMUBTmRfCCT4taKAD9STeNx7R9Siy8LGRwKDV943ZqhtdWPrWMW7PZ8QySZpqZ4hqiBujPI1I59kHeP9VXEfm868lF3ZibYliT4mJJb6nbjATWU6/HAwbLLIrKGuR+7Lysxs6xwqbDwi/PezYcS9us49nvzH/gVF4JI4FjmqFCgBgvZj4dTZyATLIqoSygFSTamvMgV7i/0xN5f4LT2NeYiA8yFc19LAv8AMYCGzfb7MSmLvRE/czRzAhQjXGSaOnbcEg7Yv/Te2QmXvEyWbZQQdSoHF+VGwGHuOMPelfDXJZcAmMzMPvSnUCfXQBpH5HFglfbazXlt+XiwHz112HTmpxoaP+K7BHFOoc61BonemGI3NLjQ/in0Xu54sx/6oKNf9pKK/mjAf8PFD6qosVgHGY7RTPHGrsSEUKPWhsP3/tjouvmwXRZPIg/eXgqf1I9CcRum028v15Bw46Fke/zMMO/8SVENGjRYBqJ2vTeAcS9SUNqjsGwVICKUr1IX+LtRDGt+b87d0XtQJiQsLPLppYogTsKouW+UWTZ2A/nb1+G2QTiDV7tJKx/+W2H+X6WkCaMukcYNGgtA/wCKt2PO5JwER0Xok0ZklYKskpHhvV3aD5I7uidyWra6AJAxMZaZrIYC/wA/X0sY6NpPvEAewP63X88HdiODR9wRgDwux8qH7/LBI4h5j/7/AH/LDGOUtX4nyr+f44fxqRzx+AwBgPSvyvHYGEUeR/P/AK49wGaZrszp+za63CBmsBVKRuNAby0lGY3VXvtZw5ToEmo+AFJNSEbGjGmm2JoKGAILab2O2JV8sXR01CDURoClXp1ruthQFShxpHzatzvqwb+k4ZO7OyoGbSD4TIToGlrN6RomIvnuh5gjAROfyUkgOgvspjcaiCyd4zxoa8CsGURuWAI1bjfHR5kFmEaoP4hsLS1SyahTcMxJ1WebHriX6l1tIP4bOranW627jWARZvSGYxvQYjkepwPOtFMwkWXUjFkX+IQCxBIKSbgGo5DYJrUCdiQAbv01tKsq20wBeMszBZQJJVYM52Ci+ePDxtbObITyIZZRpdwzLqZRerQiKxNaOV4NEFtgWvEl1jtCI45UEUolFM4MRNR/wwzAjwlaI3BFsLGwwHpc8jRFHisd01tpoAbGtG4I8WzDgbEcYCrf0Yc8+XgGsSNINQezUZVyz66utMYABv5RRNbXntN2ryc8n2OOR1LPomMEbPJKBt9mhcbC91ZyQAAQLs4H1pDlUEyAkgGNQWAQaonhQlmIKgMSb2HnzvjNJMuuUgZlfXNKXgUrsqRjwTupO7arEQPFO+AdZ3tYFXPCDwNmpwoK7aMtGH0qpXYarUEDyB9cL6t8SM3mIliL6Fqm0DSWHG5G+45HnviJ7M9G+1u8INSmMtFdUXVl8DE7gMrMLF0QDwDiO+zuA2pSAraGsVpfxHQQeGpW29jgNN7BwRy5JbLExzEMATRHzLY9AJW489N+9mORVS3deDUCupkVrJB1FrILC1INHcne6OKl8JeoRlMxC4QsGWZSwX5aEbAXz4hHY48X44uWZnEU1GizLqpaD6oteokEeFQGXffkrxgBR5KJgFrd0B2oXsQHALGyB4QTvTAEnHIyROoXVsihtZZvCBq1Ox89zyTe3oKPOwJ1XbIzEXe+rwsq7+I/NzvYG3nhpc7uw7uRUsgamQmuNWhQ3Ir5ro7kVeADLmEmcglNWkAqCNUZI3GlqYjTfA8t6OMw6z16TPzkWUiQOY4xsABsGauXYkbn1ocY07OdPKQyymNfDHIwIXSynxnZREpu9I0j9cUfsz07u8rIxWpDqoH5gaIUG+DvdYCjzEix7/qL/wCuEPdbc1t9cSGa6d49IvdSRfOw1E7ewOBdMynezxRg6RJKiBjwutlUE/S8B9JZDpawxqi6lCqBpUkAVyAOBvfGHj2RsQPqCfyAIrCm5P1OPK+v7/ngG8sJPJBPqBX+pwHuP3qIP6c4eaPXA2TAUT4s5QfY42oCswnl5Mkqnf8ALGNZyXUdvQ/643X4nQj+jJSfutGR9e8Vf5McYL6YCwdpumplJIli1NHLl4Z0LkFqlW2WwADTBhxe2IvpK6szDRCkyx7k0Ada7knj6+2HnaCZ5IclIQQBl+4DeRMEkq/noeKx/ew06J05sxmIoF5kcJ9Afmb8F1H8MB9IzLufqf54ZyrXlh8f/q8N3Ivz/LAN9F8/v8MJeOxxhxoGO7v9/TAM4I/Pz/Mn60d8HLj0/Ov9Rtgvde/7/DCTBYIIB/Ig/ngPFCAb/XYY8w4SHbc1+H/XHmAzzI9OSWdGEmkxEosWsC2WgzqZPAGRSw0rZsKTtyz7VdpaZDEzjQCVtQwkMbxxhTqLDRp70n1IAO/B27LvCskkkozBZiB4mTU4atTMSHfSUT2vjfHme7Prl4EKpFmFV27wW7ooNJFtbC/mNgVYWwcBUevdqMxmBoklZkDEhQqxr56bWNQLr198R+T6g0YpXZRYbY7ahYDVxe5F++Dz9LvMGKNZW8R06kZWKfcJUWVvwj03588Xnofw6QKsmbk3ANhHVVjWPw6WIUi+80iw33uLFEKdF1vMmtEk58VrTvWtQtkb1YAT/wBvtidyXa3qkKt8zggEd5AXC6fFS6VFFuCT7bg74sMXZvInL+ItOflVwNIVGJe0iBIZgdCtdsAPFQ3M7kstH3aRkvohUFWYDZI2CrexC7DcbFiCRVYBnJ2rR8tK6RGN45BUMlWz3pKjQSdCs9WQLsCuTjPOr9JY5hkkYu8aINKi7mm/isgr5R3kjWNyf5aY0YWQgBG17aHQr/FhakcEsRWhkAUbeAnYmhVVy7S9TzmkkFW3K+XgRGr0Gx439MBX+xOUljztKtu0E+gBgLBDxA6jsBqU7+wxKdruhzpk3eWOEEZjvnlRvE7SHuvl3sEsDdgcbXeJbsP0Nl6gNe3dwmIWlVpjgZbHuZG2NE177Wb4pZRl6ZmGpKJiWwDdGWOyQRV3W/lgM1+Fbj7cV+88MipuR4hpfev7qP5H6emsjpU7A6mVbNqRZIuyW8SjUdxWw3F3zjJPhZ0ppupxUDUYeR9uFCslG/VnVfxOPoDu6FX+dYCFyPZ+NCXKhnPLFRqNVQLmyeB7Yke5FeY+hI/1wdnANEi7/Yx5KD+zgGGbS0ddLm1NHm/KubGMqzPS9n0hn7t6/EjUx49Wq/f0xrUySHjux9Qx/QEfzxVOqZEpoSOq78yTEGtwtIp9LbT7eHAZHJl2Oada+SOTb2WNlI29qww65EkWbmXLk6I5XEZuzSsQu/nVDf2vF8Ts3JHmZJHQae5zDFtJokhmWzuL00BwduNrPuc7BzPl4cpHBKzd68iT6FMKxTaCC8o3BVeV9Rtd4DWOmZsSxRyi6kRJBZv51Vq/XDvTgWSyQijSNQQqKqLY+6ihR+gGCijwRt73+eAHWPCowtx6YEsrFgO7eiL1+EqDfy+Ek358V74CtfElR/ReZ4+Rf0kjN7+gvHz9p2H798fSPbHp4kyWYBWyIZCvkbClqHpdVj50MQIscWav0F1+PH5YC4dS6Szdn8pKtVFPKzjg1LI0QI9fEqCvf648+D3Tlkz5dv8Ayondf8RKRWf8sjfph51TqSjs5lo15kmZG/4Uk0rfqYv+bHfBcVnJqB//ABz+H8SL9/hgNdlHttvvY29qPrvuPTEVM82oBRER5trNj/Lo3/PEmkhurF1xfi+tc/phlPru9IG+x8/Tjaq+uADFG4+Zy59NKqnnxSX+bHCou88lHn68cjz+o3r9cNWmzXh7pIm3pgznY+e6gg+fv7Ye9NGYfeVUj24Fs3uSAxVRXHiJ9awB4MuwHiaztZArBBlz67/v0wcR1zf47YMq4ACxHzq/of8AbHYdhMdgIaHoKAqwRGZTegKiqrElmatxwXsDc6tiK297tQhmMC94SuqipMhW1UeLReml2O9cWcP0kWRJDpI28SkBXs3Y+v0PIwOdnWNyzKFRQSAFAUWCdzuGVa5qzv6YAawFAQgCaiVpVGmj8rmrtqrck/Q2MMZOjgggIzrICC5AXxA+FnGo7Wq2QLJo+2JCeRAiszuQSo+Yq1OFWmLEWQDqsHzNWcNsx1KMsiSpuGCi1c6rZUj0EBiw8Vniyd7GADLk0RSaCtZVmWj4mGy7UuoGgNx5VV1gObiCkCQJpZSDqXU9glkAJI1EnSAKsUdwKwDqvaSCA6iFfTKQWKkgMpUGmUblQBuP7t4j37UksUAk7xASlI0gRnSN0a9NGtZIoenkTgO6p0pGmE7Td2IHBUNIka7d2NDu2o/dAIIHntxiQ6N0j/xOYlC6zKyaSl/Ko3s8HUbNjaq5wTo8ryw6DAJVLHVrVWHiZq17aSwABJs+5vlgmVVolPe9QzRChSkMhERdQA6oYCq0G9eKryrASOUy+WgkEk8ncEghVZjGzsjFGfSm7LpWOufm9se9V7XdMeN8tKXlR10sNElEXezNpIIIBscUMUrKfDvqkg0m4oi7MBJmNRWzywsmwvsCd/XFp6R8HkSmnzDyHzCKFH/M2pv0GAb5DtVkMnrbLQSM8hGuR3BZq2XU5LGh6ADm/fHh+LZYkRwJ/mlJ/LSBifm+GOVI8JlU+uoH8wV/lWIiT4TNyMwhP96H+ZD/AOmAZD4lTFjqRFBH3Nz5+blgdvbDZviepvwZl28gk0aL6XaQqR5eRwT/ALopybaeID27zf04A/nh7074QRo+qWZ2v7qLoH5kk/pgKj1Ht3niw7t2hHkusylvKiW5/ADEn0zOZtP4uctFKnX3iy+JFAOoErpUrq8yOR+GlZDoEEA/hRotfeq3PuXa2/XEL20zaiF4mDsSoIQRs6ym9kfRuVurGAqPVu1+WbLuyToZNEqhDYZi6d0GI5FLq2r7xwfp/wANpgBLm88yhQLp5NgANi8jKF22qtsVYfD3PZyVpVhMKubJnOjc3dLRYi73rF2i+GUkza89nJZjd6VJofRpB4f8qjAN871XpOX2AfNOBXzuQfq5IUj6A4ZHtlNYGUVMvD/6aJFz66tIu8WrLfDLIobMbufVpXP/AMSBh8nYTJDjLr6/M/8A/WAz7Pdq85/5kkw8xpBU0eCAlD23xGy9Vkc2zy3ezMzqf8Jo41M9iclx3C/iXr08z7Yf5DoEEP8AVRIpqrAs16W1nAZh06LPyhlhM5WiPncIbsEFn8NUTteIJOxWYDGB4hGw2W22NaSCujVqu7vb71cEDfNOKt1Dp/U21d0+SXxWGIk1UPlsGMix9TgM0j7EZuXp5tolihmle2clSfDE9aEYjdPPm8B7N9ZHTw/cN3k0lCS4j3YCk0serS5O5JJAHG3njR+hfDlI4wM3I+YfUzEa2EY1EsQF2LeIsSTVknYec/F2Yyqjw5aAf8JP5kXgM2bt/mpBo7vLliQKeNxZPAHjqyaAHJNYawfEXNXUgjGkgEqoFfUMTQva8aT1/s0k6ACODWld2XjJCUQQKQqSNvlusRs/w+yjinjLGyzMWYMxa9RYg+ZN15ED0wFMznxFlU13iE+ZhCnYb7+H3H64h5+1s0xO8r+2omhsB4V2FEc40cfDHJVQjYH1Ej/lzuPrgUXw1yokDaZPMaNR0kEVZoBhRJPPOApHT+0bxlR9ozEbXugjDKeaC/xQf/aPpjROzubzsgBcKI/7cqaZTdcLG5BHua588SvTezGWgNwwoh9athzwzEkc4lgmASKx2ChMdgITs588g8isJrysmifxxB9WlIz6oCQhRvCD4f6xvLjyH5Y9x2AmM6gXvFUAKMrIQBsAQFIIA4N73iO6aPn9zGp91IYlT6i/LHY7AM8/EO5gWhpM8drXhNyqDtxuMWXLIFkegBTsBW1ARoAB7AY9x2ArfbLfNwQneJ+81Rn5G3X5l4PJ5Hni+JlUULpVRxwAPL2x2OwDuL9/ljzzx2OwCqxy847HYAeBNzjsdgPDzgbuRwTxjsdgEAfv8sdjsdgOYbYKOMdjsB4P9cccdjsB6RjjjsdgEnnHtY7HYAbYQ3OOx2A9HGFD9/pjzHYAmF47HYBJx2Ox2A//2Q=="/>
          <p:cNvSpPr>
            <a:spLocks noChangeAspect="1" noChangeArrowheads="1"/>
          </p:cNvSpPr>
          <p:nvPr/>
        </p:nvSpPr>
        <p:spPr bwMode="auto">
          <a:xfrm>
            <a:off x="0" y="-889000"/>
            <a:ext cx="2457450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0" name="Picture 4" descr="http://www.edb.utexas.edu/resources/team/images/L1_Farmer_and_sons_w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4000500" cy="39433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Who were the Carpetbaggers? Scalawags?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Carpetbaggers – Northerners who came to the south for political and economic advantages.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Scalawags – Southerners who sided with Northern Republicans and supported Reconstruction.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6627351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13. What did African American writers, artists and musicians hope to achieve during the Harlem Renaissance?</a:t>
            </a:r>
          </a:p>
          <a:p>
            <a:pPr marL="514350" indent="-514350">
              <a:buAutoNum type="alphaUcPeriod"/>
            </a:pPr>
            <a:r>
              <a:rPr lang="en-US" dirty="0"/>
              <a:t>To display their ability as conscientious workers in the workplace</a:t>
            </a:r>
          </a:p>
          <a:p>
            <a:pPr marL="514350" indent="-514350">
              <a:buAutoNum type="alphaUcPeriod"/>
            </a:pPr>
            <a:r>
              <a:rPr lang="en-US" dirty="0"/>
              <a:t>To show that the pursuit of material success can often lead to tragedy </a:t>
            </a:r>
          </a:p>
          <a:p>
            <a:pPr marL="514350" indent="-514350">
              <a:buAutoNum type="alphaUcPeriod"/>
            </a:pPr>
            <a:r>
              <a:rPr lang="en-US" dirty="0"/>
              <a:t>To demonstrate that African Americans could produce great works of literature and art</a:t>
            </a:r>
          </a:p>
          <a:p>
            <a:pPr marL="514350" indent="-514350">
              <a:buAutoNum type="alphaUcPeriod"/>
            </a:pPr>
            <a:r>
              <a:rPr lang="en-US" dirty="0"/>
              <a:t>To reveal that conditions for African Americans in the South were just as bad in the North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55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This diagram below provides details about the Great Depression.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phrase completes the diagram? </a:t>
            </a:r>
          </a:p>
          <a:p>
            <a:pPr marL="514350" indent="-514350">
              <a:buAutoNum type="alphaUcPeriod"/>
            </a:pPr>
            <a:r>
              <a:rPr lang="en-US" dirty="0"/>
              <a:t>War in Europe</a:t>
            </a:r>
          </a:p>
          <a:p>
            <a:pPr marL="514350" indent="-514350">
              <a:buAutoNum type="alphaUcPeriod"/>
            </a:pPr>
            <a:r>
              <a:rPr lang="en-US" dirty="0"/>
              <a:t>Agricultural Drought</a:t>
            </a:r>
          </a:p>
          <a:p>
            <a:pPr marL="514350" indent="-514350">
              <a:buAutoNum type="alphaUcPeriod"/>
            </a:pPr>
            <a:r>
              <a:rPr lang="en-US" dirty="0"/>
              <a:t>Overproduction of Goods</a:t>
            </a:r>
          </a:p>
          <a:p>
            <a:pPr marL="514350" indent="-514350">
              <a:buAutoNum type="alphaUcPeriod"/>
            </a:pPr>
            <a:r>
              <a:rPr lang="en-US" dirty="0"/>
              <a:t>Introduction of New Technology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447800" y="2133600"/>
            <a:ext cx="18288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Speculation on the Stock Market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447800" y="3581400"/>
            <a:ext cx="18288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Uneven distribution of income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446755" y="2850842"/>
            <a:ext cx="18288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Causes of the Great Depression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5419078" y="2116955"/>
            <a:ext cx="18288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High Tariffs Restrict International Trade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5410200" y="3581400"/>
            <a:ext cx="18288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4521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14. How did the plans of Presidents Herbert Hoover and Franklin D. Roosevelt compare for dealing with the Great Depression? </a:t>
            </a:r>
          </a:p>
          <a:p>
            <a:pPr marL="514350" indent="-514350">
              <a:buAutoNum type="alphaUcPeriod"/>
            </a:pPr>
            <a:r>
              <a:rPr lang="en-US" dirty="0"/>
              <a:t>Hoover gave emergency loans to banks and businesses while Roosevelt opposed such programs. </a:t>
            </a:r>
          </a:p>
          <a:p>
            <a:pPr marL="514350" indent="-514350">
              <a:buAutoNum type="alphaUcPeriod"/>
            </a:pPr>
            <a:r>
              <a:rPr lang="en-US" dirty="0"/>
              <a:t>Both Presidents believed the federal government should provide direct payments to the unemployed. </a:t>
            </a:r>
          </a:p>
          <a:p>
            <a:pPr marL="514350" indent="-514350">
              <a:buAutoNum type="alphaUcPeriod"/>
            </a:pPr>
            <a:r>
              <a:rPr lang="en-US" dirty="0"/>
              <a:t>Hoover increased federal spending on public works projects like Hoover Dam while Roosevelt opposed such projects.</a:t>
            </a:r>
          </a:p>
          <a:p>
            <a:pPr marL="514350" indent="-514350">
              <a:buAutoNum type="alphaUcPeriod"/>
            </a:pPr>
            <a:r>
              <a:rPr lang="en-US" dirty="0"/>
              <a:t>Roosevelt proposed that the federal government provide direct employment to the needy while Hoover relied more on local government and private charities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55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/>
              <a:t>Practice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15. How did popular attitudes toward the federal government shift during the Great Depression? </a:t>
            </a:r>
          </a:p>
          <a:p>
            <a:pPr marL="514350" indent="-514350">
              <a:buAutoNum type="alphaUcPeriod"/>
            </a:pPr>
            <a:r>
              <a:rPr lang="en-US" dirty="0"/>
              <a:t>Public opinion turned against new federal programs because of increased taxes.</a:t>
            </a:r>
          </a:p>
          <a:p>
            <a:pPr marL="514350" indent="-514350">
              <a:buAutoNum type="alphaUcPeriod"/>
            </a:pPr>
            <a:r>
              <a:rPr lang="en-US" dirty="0"/>
              <a:t>People concluded that state governments were better at promoting economic growth. </a:t>
            </a:r>
          </a:p>
          <a:p>
            <a:pPr marL="514350" indent="-514350">
              <a:buAutoNum type="alphaUcPeriod"/>
            </a:pPr>
            <a:r>
              <a:rPr lang="en-US" dirty="0"/>
              <a:t>Voters grew distrustful of the federal government because they felt it favored the wealthy.</a:t>
            </a:r>
          </a:p>
          <a:p>
            <a:pPr marL="514350" indent="-514350">
              <a:buAutoNum type="alphaUcPeriod"/>
            </a:pPr>
            <a:r>
              <a:rPr lang="en-US" dirty="0"/>
              <a:t>Americans came to expect the federal government to help them solve their economic problems.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55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was the US foreign policy from 1939-1941?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Non-Intervention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038600" cy="4681728"/>
          </a:xfrm>
        </p:spPr>
        <p:txBody>
          <a:bodyPr>
            <a:normAutofit/>
          </a:bodyPr>
          <a:lstStyle/>
          <a:p>
            <a:r>
              <a:rPr lang="en-US" dirty="0"/>
              <a:t>Neutrality Acts- </a:t>
            </a:r>
            <a:r>
              <a:rPr lang="en-US" sz="2000" dirty="0"/>
              <a:t>Americans could not sail on ships flying the flag of a belligerent nation or trade arms with warring nations. </a:t>
            </a:r>
          </a:p>
          <a:p>
            <a:r>
              <a:rPr lang="en-US" dirty="0"/>
              <a:t>Cash-Carry- </a:t>
            </a:r>
            <a:r>
              <a:rPr lang="en-US" sz="2000" dirty="0"/>
              <a:t>US could trade arms as long as the nations paid cash and transported their own goods</a:t>
            </a:r>
          </a:p>
          <a:p>
            <a:r>
              <a:rPr lang="en-US" sz="2200" dirty="0"/>
              <a:t>Lend-Lease-</a:t>
            </a:r>
            <a:r>
              <a:rPr lang="en-US" sz="1900" dirty="0"/>
              <a:t>to lend, lease, sell, or barter arms to any country whose defense the President deems vital to the defense of the United States</a:t>
            </a:r>
          </a:p>
          <a:p>
            <a:endParaRPr lang="en-US" dirty="0"/>
          </a:p>
        </p:txBody>
      </p:sp>
      <p:pic>
        <p:nvPicPr>
          <p:cNvPr id="1026" name="Picture 2" descr="http://3.bp.blogspot.com/-6uuAmIZJCbw/T2Z6riGtjSI/AAAAAAAAEZ0/qYGivjVg5i4/s1600/90b95dc8bb66f96f1cfb8b891227e455_1M.pn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2446"/>
            <a:ext cx="4341159" cy="2838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7542220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was the “date that will live in infamy”?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Dec 7, 1941</a:t>
            </a:r>
          </a:p>
          <a:p>
            <a:r>
              <a:rPr lang="en-US" dirty="0"/>
              <a:t>The Japanese attack on Pearl Harbor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4894385" y="3733800"/>
            <a:ext cx="4267200" cy="2971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US enters WWII!</a:t>
            </a:r>
          </a:p>
        </p:txBody>
      </p:sp>
      <p:pic>
        <p:nvPicPr>
          <p:cNvPr id="2050" name="Picture 2" descr="http://www.history.com/images/media/slideshow/pearl-harbor/pearl-harbor-news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789"/>
            <a:ext cx="4419600" cy="3009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6496988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was the result of </a:t>
            </a:r>
            <a:r>
              <a:rPr lang="en-US" i="1" dirty="0" err="1"/>
              <a:t>Korematsu</a:t>
            </a:r>
            <a:r>
              <a:rPr lang="en-US" i="1" dirty="0"/>
              <a:t> v United States?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733800" cy="46817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February 19, 1942, President Franklin Roosevelt issued </a:t>
            </a:r>
            <a:r>
              <a:rPr lang="en-US" b="1" u="sng" dirty="0">
                <a:solidFill>
                  <a:srgbClr val="FF0000"/>
                </a:solidFill>
              </a:rPr>
              <a:t>Executive Order 9066</a:t>
            </a:r>
            <a:r>
              <a:rPr lang="en-US" dirty="0"/>
              <a:t>, granting the U.S. military the power to ban tens of thousands of American citizens of Japanese ancestry from areas deemed critical to domestic security.</a:t>
            </a:r>
          </a:p>
          <a:p>
            <a:r>
              <a:rPr lang="en-US" b="1" dirty="0">
                <a:solidFill>
                  <a:srgbClr val="FF0000"/>
                </a:solidFill>
              </a:rPr>
              <a:t>Japanese internment camps </a:t>
            </a:r>
            <a:r>
              <a:rPr lang="en-US" dirty="0"/>
              <a:t>established.</a:t>
            </a:r>
          </a:p>
        </p:txBody>
      </p:sp>
      <p:pic>
        <p:nvPicPr>
          <p:cNvPr id="3074" name="Picture 2" descr="Photo of Japanese Americans at a government-run internment camp during World War II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9" y="2514600"/>
            <a:ext cx="2895600" cy="3460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1371600" y="4625898"/>
            <a:ext cx="4343400" cy="23551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Civil Rights Denied!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1569617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was Palm Beach county affected during WWII?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Lights from homes and businesses on land would create silhouettes of the Allies’ supply ships, making them easy targets for German U-boats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U.S. Government issued </a:t>
            </a:r>
            <a:r>
              <a:rPr lang="en-US" b="1" dirty="0">
                <a:solidFill>
                  <a:srgbClr val="FF0000"/>
                </a:solidFill>
              </a:rPr>
              <a:t>blackout restrictions along the East Coast</a:t>
            </a:r>
            <a:r>
              <a:rPr lang="en-US" dirty="0"/>
              <a:t>, enforced by Civil Defense wardens.</a:t>
            </a:r>
          </a:p>
        </p:txBody>
      </p:sp>
      <p:pic>
        <p:nvPicPr>
          <p:cNvPr id="4100" name="Picture 4" descr="http://monitor.noaa.gov/obxtrail/images/oh_joh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3632"/>
            <a:ext cx="2352675" cy="3338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5014559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How was the home front impacted during WWII?</a:t>
            </a:r>
          </a:p>
          <a:p>
            <a:r>
              <a:rPr lang="en-US" b="1" u="sng" dirty="0"/>
              <a:t>Selective Service System</a:t>
            </a:r>
            <a:r>
              <a:rPr lang="en-US" u="sng" dirty="0"/>
              <a:t>- </a:t>
            </a:r>
            <a:r>
              <a:rPr lang="en-US" dirty="0"/>
              <a:t>Draft</a:t>
            </a:r>
          </a:p>
          <a:p>
            <a:r>
              <a:rPr lang="en-US" b="1" u="sng" dirty="0"/>
              <a:t>War Production Board</a:t>
            </a:r>
            <a:r>
              <a:rPr lang="en-US" u="sng" dirty="0"/>
              <a:t>- </a:t>
            </a:r>
            <a:r>
              <a:rPr lang="en-US" dirty="0"/>
              <a:t>Government takes over factory production</a:t>
            </a:r>
          </a:p>
          <a:p>
            <a:r>
              <a:rPr lang="en-US" b="1" u="sng" dirty="0"/>
              <a:t>Office of War Information- </a:t>
            </a:r>
            <a:r>
              <a:rPr lang="en-US" dirty="0"/>
              <a:t>Propaganda</a:t>
            </a:r>
          </a:p>
          <a:p>
            <a:r>
              <a:rPr lang="en-US" dirty="0"/>
              <a:t>Rationing</a:t>
            </a:r>
          </a:p>
          <a:p>
            <a:r>
              <a:rPr lang="en-US" dirty="0"/>
              <a:t>Victory Gardens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upload.wikimedia.org/wikipedia/commons/1/12/We_Can_Do_It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106299" cy="4019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41056407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Holocaust</a:t>
            </a:r>
            <a:r>
              <a:rPr lang="en-US" dirty="0"/>
              <a:t>- the systematic slaughter of millions of Jews and other peoples.</a:t>
            </a:r>
          </a:p>
          <a:p>
            <a:r>
              <a:rPr lang="en-US" b="1" u="sng" dirty="0"/>
              <a:t>Anti-Semitism</a:t>
            </a:r>
            <a:r>
              <a:rPr lang="en-US" dirty="0"/>
              <a:t>- prejudice against Jews</a:t>
            </a:r>
          </a:p>
          <a:p>
            <a:r>
              <a:rPr lang="en-US" b="1" u="sng" dirty="0"/>
              <a:t>Final Solution</a:t>
            </a:r>
            <a:r>
              <a:rPr lang="en-US" dirty="0"/>
              <a:t>- Decision to exterminate the Jews in the concentration camps</a:t>
            </a:r>
          </a:p>
        </p:txBody>
      </p:sp>
      <p:sp>
        <p:nvSpPr>
          <p:cNvPr id="5" name="AutoShape 2" descr="data:image/jpeg;base64,/9j/4AAQSkZJRgABAQAAAQABAAD/2wCEAAkGBxQTEhUUExQWFRQXFxwXGRgYGRofHBwcGBweHR0bHBwYHSggHB0lHBgeITEkJikrLi4uHR8zODMsNygtLisBCgoKDg0OFxAQFywcHBwsLCwsLCwsLCwsLCwsLCwsLCwsLCwsLCwsLCwsLCwsLCwsLCwsLCwsLCwsLCwsLCwsLP/AABEIALIBGwMBIgACEQEDEQH/xAAcAAABBAMBAAAAAAAAAAAAAAAGAwQFBwABAgj/xABIEAACAgAFAgQDBQUGAwUIAwABAgMRAAQSITEFQQYTIlEHYXEUMoGRoSNCUrHwFSQzwdHhYrLxFiVDcpIXU2NzgqKjwjRUZP/EABYBAQEBAAAAAAAAAAAAAAAAAAABAv/EABsRAQEBAQADAQAAAAAAAAAAAAABETECIUFR/9oADAMBAAIRAxEAPwAg+EPiZsxCcvLZkhA0sf3k43PuOPpWCTxF1D1rl0GoupLjj00QNxuLPfFOfDHqog6lGCT5boyXvta6uB21DFvdbhjf+8xBTJoaPXvuB6tJHzIAwavXfg7r8WZjKo28e1HnSCQp+Y2Iv5YIsAnQJEheN6Vne1Jjh9RDC9PpFijW/esGP2pjxE/46R/NrwQ6rGEYhus9Xlg0BYVdpCVRQ5skC9wE9rP4Yc9GzrzR62ARtTKUrdSpqib57/iMA/rG8Q2amzLNIkJj1JRGqwCG3HF/PDrpkpkDByyuh0uoYGj2IIHBG4v3wEhjDgQymVzkmqVczq0O6iO6D6GIosBtfG3GHXV+pf8Ad0mZiLo2jayfSdWk2DY2N74oIzjWAqLpvVbSs7Cy2pYgDUQWBavQQDp2B/PEtJLKOoJlxOwj+ztMwKoWJDhQNVbDc7VfzwBBjWK96x1/q0EqxCCF2lZ/JA5Kx7kn1AD01zW+C3ozZp4Uafy45GUFkCE6T3F+Yb2rEEqccOwAskAe52H64SOWkbmUr/5VX/8AYNimer9caXK5rL5hi2ey+ZXyZX/fVcwq2oFLqXawBvYPvgLW651kwQSTJE0ojXU24UUOSC3NDfYHEP4Z61PmZJIc2hysyqsixIwponFBte5JDAg0RW22JDp2ZHUMgwddLyRvDLGeUkAKuh+jfpWAXKZrPzQ5TOrlQGyUZDPrBkzCrSSoqKODpZt97ArBRr4p05bKs8aBpCyRoZCzgNM6xhjqO4Ba6+VYY9C8JzZabSZnzEEgLOzOyPHIONGg0Uaz6dqoc4e+KIjneniTKHzTqhzEYBrzBG6vpBPcgGr71jjovjEZuZEy0EpT1efJIpQREDZN9ncttQ4G+AmvssqbpLqUDdZQDwOzrRH1IbDDoniiLMRRysrwrJegyD0tvQKuPTRPF0T7Yb/EPNv9nXKwH+8ZxvIT/hUi5X+QVL3+YwN9TzGZKZfo0mWWMzBY/NhbVEcvFXmFQfUjaQBRH73JwRZWMwGeJxP02MTZGJpIF1GaItaoqrsyWdScb6bAFnTjPCHxFgz2pRFMkiVqGguADwbjuh9QMAZ1jMM4+qwn/wARR8m9P/NWOl6nATQmiv8A86/64B3WMK4anqcA5mi/9a/64WTNIRYdCPcMP8jgO9OMrGBgeCMdYDnGiMd41gOCMQ3izOSw5ZpIV1OCoqr2J32xOVgL67nXzEskCr6Ym0kH94kAhrr01/I4ETWQ6rHKq6XDMVDEDY9rNHerOH2Bnwz00qA5BXcgC+QSbNdtq2wTHBXm/wAL0uchBLg69itDeuNxi2RmVWTSHvTErVud9RAYDcWeeL9P0xTAl8nPDQdOmWgSON6vn5++C/L9Rb7ZIzMToy+hWBsbk0xJoG9WxqtyaFYq0TZx4f7siTNqGaRdrUiyBW4Ngj8D+mLWrFG5vrSS/ZTCgQeZESxq10sobcg7ClN8cYt1vEOXX0iTzWsLUSmQ2f8A5YIHBwSmPi7NeVLkXosPPYUotjcbCgL/AKrHHRupn7WymKSFZ18xBIKJZNn44sUd/Ye+OfEEeYzEmVeGChBN5p81lXUNJWgF1MOfbDjqfTsxmDCx8mJoZPMVgXc3RBFEIKINHBC2elkTNgRKpaSL94kD0HnYHcaht3vnDfwdMWkzfmt/ePOqSOqCKAPL0+6laN+947m6LPJNHM+YQPFqCaIa9Lgag2p2u6G+FF8Pf3g5kzyecU8slRGBo5AI0b0d7O/4YAdz2feNc5ozceXMUkp8twpLEiw1k2t2BsO2HHiaLR0CUInl/wB2DaWuwTTMD3skn88P814Jy8jrJIXeRW16j5dlhwWOjf6cfLD3P9CE0bRyTTsjimXUu49tlwER4f8A7KgZZIJMskjoF2lG9kbUW5se143NMf7eRK2/s9j9LnX/AE/liOzHwoyTEMpmQit1Kcjgm05xNnwy32kZoZubzhF5NlYiCmrVRAQC9Qu8FJeIpK6n03bkZkf/AI1N/pgpGBjN+Hp5JsvO2aVny5cpcIo+YultWlxe3tWJaNMyALeBjvZ8twPltrOCJLAJ/wBn4szmc7BNYKZqLNxspGoa41urB2LRmx+POCl48yT/AIsSj5RMSPfcyAfphonhuIytNKzyyMoVixpSqkkKUSlIBJrUDycBFDPCDqD/AGdWzEeYFzLFR8qeMBQzG9K60oEEg2gOHPQ+hZiONozN5UZllkVIgCwErs+lncEGtX7qj6nBHHGFAVQFUbAAUB9AMdYCJ6d4ay0CBEj9K3QZmYWzWdmNbsb4x3lvDmVjbVFCkTXdxeiz89FA/jeJMYwjADOc6TKmejzKyfaWSF0WGUhWVWZSzRuo0luF9Q3seoYb+HMwMx1HNTyq0Usarl4YZKDiMU7yBbIId2rULFIN8EsmeRWUM1b6Qe1lguknsdRG3fbHXU+nxTpplQOBuOzA+6sKKt8wRgBb4iZrWqZGNz5uclSJlBFrD96VvkCikficFmXykaG1RVOkLYAB0rwCeaGAU+GJ4uotm4nGaMcIjVMw2lwHJO0qqbI3A1LdNucT/wD2oEY/vGVzUFf/AAjKu3fVl9Y7d64wBHeK1+I8GWbqGXGaSVojlZCRArFrV1otoGoKAzb/ADwVp4yyO95mNSOddoeO4cA4Fs14pybdZglGah8pcnIhfWNOppAQhN8kCx71gsEng7w7lIIi+XjcLNTETA6troaXFrzxWB/xd4WgznVIYHBRPsbufK0qSVkUC9iKpj27YKR4wyP/APair31bfngH8SzZDO9WiEuYXyVybftEm0DX5my6wRuFJNX7YE1MeAshGkmbyjIkv2SVUSYomsrIgfSzAbspJBOHXxCy0eXyE0sZeKRdIRklkSmd1W6VqPPcYZfCzPQJl5Mvri82GeRHYMv7X1EpLd+q0obcV2wp8Ws9GmWywkYeU+ch17arRLdthd7LxgfTbomUz2tNHV4cxESNeyF676D6t698GTrPGGYyRuoBPrUqdt92Ukf/AG4GfDs/RsxmFbKJl/tCguumIow2omio7H9cS3j7NmPp+YKmndPKT31ykRrX4tgUv0vr/mwJO0MkaOocHZ9jwTo9Q/LAN418SoJYZoI25ZZjQDOifdtfvrpbcFguxNc4sSLy8tAisyokaKlsQo9Irv8ATFZ/FHxLlZ441TzJNDMwdUYIy1pIDkUy7iyLqsCdTXRvE0kulnKJqdUCqbAB9VnuS3GDS8UJ4bWSOQ0oUHSLUBm5uhe3q27ckcYvaGBUGlRQHb6mz+pwWx5p8Vzo+bMiCg5VuCDe17Wa9QOHyzusoQBfXEsewvYeutzQ+eIrNNr/AGguxWomuduw7V/W+FoJDGVo6TSsS5KleCNNm7o7EDccc4B7k4ZJ5Ejh0CQSAKjcWG7oBRrk2eAdjWLt6Z4yV2RCgTfS1HhrK0AO1/zG294o3oucXLzxz2juhMiLbBTyCvHp5/Pse5kkIlilWBJQhClXOy6mAtkZgbojnUN8CrrilDDY32/HCmK1yfX2TLFkOrMZZCroSC06oQL1De7PtyR74gpusZ5ZGlUzKGUyQwl9WlmI9LjXuu5NX+C8YM4uY4zFRiXqoiZDk835hIpxMNgD3Kyi9vzwkv8AaekXB1EMLvTKpB3NcyXweMBcJONHFLMvVbBWPqSjuNantv8Aek23xxmB1YDSi9Svf1E8+xrzCR+dcbe9MXVjMUnPP1fc+V1Esa31bKO4AQ023B2wlHP1jUSydRIrag2x44uj29u+C4vK8YMUvl8/1JWDGHqbAEkg6t9zQIvYcDbt8xu4n6vnytmPqoI40RbE7cgk7Xt32wTFwY0cVb4f6zm0UHMJ1JmLGx5LUqgA2Nt/5mz+C+c8UZnSBFB1DYAW+XctzuWoUT32HFC99hiy8Zin5PFPUAWITP0bCqcofaua54buO2/ZCDxR1AbOvUBZZi32ZttjpQCqO+5OIuLnvGEYpuLxdnFY02dbaiXyzUKFBgqpdE3zx+FHpvGmfCA3Pq73lGqqPHp5utuOd8ExaXWFCwysE1GtYX+J0AK1fclB+Qw/ikBAYcEAj8cUbmPHueYskjSKmoEf3bci7HKj224+d46X4lZpIwsTN6RpGuAH7u1Eg8isFyrgy1faJrayWXSpJ7RrdDivVf43iRoXffj+vyx52h+ImdSdpWlTWwIIeIUtChQAsXQv32v5Px8W85YHmQ17iLn097P8W21cYGVfR3/H3xxHGNzVX8h24/r54o3/ANrecH/iZU//AEGvw/afz+eHX/tXzhSw2SBrghr5G+8v6fzwTKuwY0UB5APyI98Vh4d+JzOtZh8qraWYFXAvSLClS5IY8fhxiS8G/EN89mFh8lVBDFirMxTSD9706RvsN97xTBpL0qBvvQxN9Y1P8xiOzPg3ISG2ycBPuEA5/wDLWHPUevQwtotpJdqiiUvJ6jQJC/dGx3YgbH2w3dc7N+8mUQ/w1JN+ZHlofwfEAx1XIdI6fJqEz5bMEUBDI7y+utvLOvY6V5FbDDX7N1LPp5fqjywdJElzSqsxaM6lOiGgRqo0QvAwbdK8OQQO0oUvM33ppDrkPb7x4G3AofLEtWBoCyPhohlk6lFJnJksiWxJGLPaIBSNgDWlq98RnxizMUuTjEci2kllLCkDSeUaiPyxaNYrj46Qg5GNqBYTqAe9FWsXzWCzoG6B1iMSIzWqUqtYFC7BIrflQfwHyxeQN748tZCZVq/cHf2v9MepEbYfTBryeVUfSSCAQedr49sOJ5A5XXbEj1Vdk7UL3vcdh/st1zKoj0gIXetRs7Ejcdtx7exw1WAkrW6hbAOw53W7FgHkj8MEbiylrZU8jfsLuhXO9fodt8SeXkJ8wpM6Rxf4agagCxJ0jUw036vcnDYzs8hZ/v3YAAqyQdx7UOPkMdRZZ0EtDgxk+++oigNqPNfTAJjxNm1kZxMwdgValXcHcitPBwdeGM3mJc3l5ZE1I0SGkGlRbBQSuohh+W1bYAOn5QSSpHda3C6idgT74J8l1CN85loYyyxwyLEHP3iVKKGHsDp2Hz72KGLW+GfjH+0IH8yhPE1OBVEG9LAe3b6g4MTiN6V0TLZYsYII4i33iqgE/U8nElWKw3jWOhjDgOcZjeMwGsYMbIxgGAzGsbOMrAc3jd40cZX0wGi4q72xx55GnUCL/ECvc4b5XqEcjMsckblDTBWBIPNGjsaI/PDqWQKLPFgbAnk0OPngE89EzIQhpxTKTxqU2Afkao/InEL0GUfasyoVlWVYs0A1elpA0br8iDCCR7k4fSSzIdUcfmRkksCwVlvcFNQAK+4JBBO14ioswU6kigfs5oZSCbDBw6OUKkWOXcHvqPtuVzCmrq+YBrQuUi1KQKLOzgXY7Kh/9WCYRIB91aHyHbEHk5EXOZ6d2VFVYISzEAehWksk7f8AjgfhgX8ZfEyGjlshqzGYfa4hYXi69J1EixsDW/GAMMrk/M1swFtQW0TSuwJK+m27C27qeBhSXpuVVWZosuF/eZlSrHdifau+KyzOU65nIZDI4yUCChEmzuOyAg6ieFGphZOCzwr4Ay2UiQzDzZAdZaVtSB2qyqH0Ke2qtR98BC+Js70sZZWXJDNRRSLciIscYc396T06gdVkKCu4+WHXw9zRz8cusCCGN9KwZb9mhBs2zKA7bjsVB7jD34zj/uxgAK82InfcAOBdd9yPptiH+DOcGnPu7GxIHdiSRQD7/LYXWC/Fj9O6dFACsUaRgmyFAFmqs132w7wPdL8a5Od1VJSC/wDhmRHRZOf8NpFAfg8YIqwZYDjDiD634vyWV2mzCB//AHa+uQn2CJZxDf8AajPZkgZPINGh/wDGzZ0Cr5EYOptt+RiGDbAF8aSP7OBPHnJwAezYWXwXNmDq6jnZZh/7mEmKIfL0+pu/OAf4teEI8nFDJli6xMxjdNTMNX3kbc+wYWd+MGp1VhnrtfPPzx6T8OT5yTKwvKIQ7IGIGqqP3e/OmifnePNkaX8/lj1F4ba8plj7wRn/AOwYRryeePEudSaTXHqA3JDhdVkljuo4s7X2xyVfyYyFpd63/f7kDnj6/rhfMeHJkzEMTGMtMSF0uPpTXRX8exw5y4IURlSNFtsdQ1Am2JIFbahzzX1wQwyUZLWGF1ZJIo1zuaHO4F9vniezGTdpG1I0avl4HJBtQCSNd8Vsd+2/0LaLp5kRgNLHVpYaVBrSNJY6gNgbFir/AAGJLPSfaZFRRq+z5SFJIww0kxzMGUNz3BH1GACc7DpLdqOwu733o1vW/wCWCLwK0TzQwy2HTNI6Mqjfg6WY7/eQc3d7VWIzMQxtIyxk+Wo21EfxVXa+e3teJrwV0XzJJdS6QjBgFbcWli75FEd7B/DAWv4P+IEGcPlvUM/8BYU3a0Pe/Y77jBkDjy50gx5gIGfy5YlHcU6KK9Ja/WB2o7fpcHwV69JmcpIkrFzDJoRmNtoItQx7kbi/bBmxY2MrGsZio3WMrGhjqsBlY3WNY3gMrGlXGzjWChH4heJJ8ksAgijbz5PKEkhOiN2rTqCjcGybvscB3VOl52Qls/mVk2crlS4hjbQqPvTAMlsYms7Eg2QDg58dZeLNQSZEmpnhaeLY0DCy0bHHqYD6E4ofIdMznUZAI/NzO9szE+WuohmtmNC2O4G/fEWCv4Y9bjh6rmMvCy/Z8ySYdiFBW3VQOx0MyfVRi6stmAxKkEMpog+29MK5UgbH8NiCMVTkfh5DlJYszns3HCysrJFB6QWWqALWzkkWQqi98GkPXpZH8vLwGPb0y5vUpbVZ9EX+I4BG4JWsCm+U8TZbIwyJmZaeGSRADbO6BmaMi9yNJAs9wd8BPXPHM2fnyjZDLOjo7COWRRRaRShUtWgCjfJ3r2xLdF8IZU9RnTMos2YaMZjTItIHMjCQqg9Jja0IJsizdHbBB41ES5PLSIQqQ5nKvGBsunzVTcd10tdfIHtgKwPRw8s0nV8y5kTMLG6AkR6jGrB5JUUhBp9ICqCStA1xafgToGXyeXeSKtEp80OQb8vSK3a2C7FgCTQO+94DfEuVOel6hkoCms52KRnJv0jLqvpCj1MGQggkc/WpbxV4kWZjlyJUyqFlkdPT5kkQLNGHv0oqrqagbNDaiMAaQ5nzJEQ3aosrjSatydAs9xpLVyKXEiXHHerrvioem9LiVJtcoaezLLqZWMWoVFDGX+/KBsSSVU3YxJdL8LOVjn1gKWttKMsmglmYMzPZAIABACkVtW+Kie+LWVDdLzDOLI0FfkfMXj50cDXw5RBB1LRIjl4Q5C6rXUstB7Faubr8axIeMgpyWbhjWW4ol9UlFSPvCizEsaUnV7g74HPDfTDDHn9WiFzlXEaq6+saWOsjUWJuxwAKNYL8WhkOhQN0+LKyRh4fJRdJ+Sg3fIa97G94jB4Kdxonz+cliGyxhxGK7BmjAZ9trJwLBtOVy4iklDrEjAGYeoMq3YY2wDG62AHfCmZzHlnzGzMpZv2XlqSY+dtJOxPFkAnf2wQe9G8M5XKj9hBHGf4gLY/VzbHj3xKViuI5y0lCbMqwu1BYMfSWGgG13ojclrHasLRNMYmkSXMlTdIxbXzelDd7KGsnvgLCwCfGtf8Auw/KaP8Azxrpgcg6M1mdqU+e9UQNyoZfUbIscb0Dga+K3UnTLR5aTMCSQsHIofdUEWxBoG+3yv5CE6qNSO2+PT/hVgcllSOPIi/5Bjy/Cl0boaq+l99ucXp4VmnOTy+k5kqIlAK+TRCigRrOqiBe+Eb8kB4kiH2zIea13mAjab0nS4OxqjzRrgk38g581I8shFF2kagAa3Z9xVADegfpg5+JXlpPkHeIBVkd3VQuohWVjQJ3JIvtgZ6I8WxJanlb0tsDbfxahbV24wZbyEsd+WSUSt2IbWdRogEbtRrcewrviJz/AFAoIhEzo8PmAyCwzh5CVLXR+8TzvvgsfUJtS2yoKQEkhY5NlIAq5A3K2e3FjCE+Z8xgssYMkWWoicNTH7Q16gAQwYNyODxXYBnLzxzyBpH0yaTd7VXB9iPwskH3FzvhPMOhzXnIdLRaxId11lAA1AfeO243o7g3eBvqGWjcqctqRyQRExsgiwPKf98bcHf64KvhxHJO2ZkkY0kLKQ1D1iPSGKnvpBBJHtXyFD3TvDsRzZikZ0jANFfU5bQrKECKdW7g13GLA+CHT5svLnYpo2T/AAyCRsSC4NHg7EcE4ic7klTOZOYIAGzUYtR2KZUKdXceoivmcTU/xDmymadJFE+W9JAXaWO40ZgAQNQGq6IB532xRaxxvEN4a8T5bPIXy8gavvIdnS7+8p3HB34OJnBGXjoY1joYIzGY2cCPiP4i5LKalMnmyj9yPff2LcDAFlY4mB0tpIBo0TuAa2JHcXip+n/GCWV5AmTLjSPLCtdG+Xatge1DcjET17qWdnH96nOggloYqVBpI9J02W5rdux223Lgy8VeL+mxbZh1zUoTQUiXUOxZWINAFl+6zfhgJ6x8Tc00enJxxZOIDYUDJp2ojbQt6uwOIMZLLzL5dlNCarBCg0DsNQ3qxud7Jw9g8PrLGqoTZBUq3KqK3OkbekAbXdr+Ea9GPhfxdmcnOcw6jMaxbmQ6pKB/dkNslE8cH24OLi8N+NMr1JNEe0vLQudLjn1KRz9V4vtitDnrT7NLolCKaOgA6lUbXQNE7FmHOn3wM5npwLXCWjkU2LbSQdOoaCar6k74HVs+L+pZnLLlp5oyjwOVbMIPMQxyoykNWlgQ2gkaQGIFe2Kw8V+Op81G8CuwyzNeghA29MVYryA91RAqtvZ5m/H2cORnyeaLSNIFCyMFsKCNQNAXxs1k/wA8CUkbwiNqALLrVwQQVcEEcfeFlTfBFdrwJE90br0yZdj5jReZPUmYGjVQiUKkYqwwUMdSi91HfBD1HrceZSDLZaJIoFjIcl0M7I7hWjVmB0vIwG2okg22kYh/hb1mPKvmC0fmyPGEijosWbUDVAEhRWokAmhwdsdZjJN9peJ/Niy7Ms87yRKreYwcghR6kRyDpXkAcWMA76XnJDMI/wBhmdNsdC+ciKZAD5aMVC+n9nSKu25BFHFrdJ6esuX0EPCh2MaDSoH/AAbt6CDyNjyMDXhzMQbIMsDAqqVOoEIbGmg+4siwym7smtjh/lunyLmQ0crjL+brmjkdjyg0lCG1MLA2Jqy3O2KlL+N+jQnJ5iVGJdIym7agDsvLWVoGvSRydrxX/wAN8k1564m3yTMNQ+8WWwRe33WG/wA/nizfG0mvp05ibWnltZDWbUjg/dFVv3xVfwwZhLmhISwbIyBQSSaXSaABsUWO23fEJwd+EsyJcpBPGCVWBEZmNANGNLEgkatLBuPlV4ZSdaRHkbOOghsaKaI2oK15YRixDEgnuAuK+HQzHlpBJm5AiZWDMpEp0qTmWGoVZDUB9Sa2GFs9D0lBnPJYyFXg+zamk3X0mauzb6vvD6YGDCb4oZOOJVDySMpBIEQ0tRsi3O535+V4iOoeOMxmpgcplJtVEhWLsGC8kKpAoatwD/Dv2xB9Q8Q5IPnhl4XVJ4lji0UirSFWLr7EnVQG9dsOsz8SZTNlposuqtDA0ADMzBi4UatgOCoNb3gYeZ7xL1ifKyZkqiwRtpcqihgR6SAGthRO/t+BxDePukZrLvE+cmWV5kJBBY0FPFnt6vlzhpP1XOnLPlin7GZzmGAX1MWOq7u6sXXyxFdZzWYkYHMs5ehWux6eAQKFA1222wWG0MnpI25H8+B9efwOL48E5aI5DLGnvylv0k796PteKAHBFb++LG6F1vqceXiSHK64gvobm1O43v54kWpj4pqHWB0C6Axv34UDfRdEfM/TAr05lCPaeY5k9Ni1BJe3Xa2UULG3f2xMfFWVmbKBRIuuG2Vgb1Cj6ieT/piB8M9Ygg0mSBZidSsXLADU1ghQN/T3O/t3xWUjK6MEVaYKEMjadFl6oAVWw7nnm96wp9p0ZssjMAcp6QSrsA0ukrRFarJIAH+uJM5Xp2dQPHeVzHJW/MRuANS6rCmxwR3vAy0YR3ZTumWJsE3SzEAqKBC0t3/rgE+qSw2PMLSHSRuW5rY7kgi+V223HfBH4AaZzm3dnZBHofYEAGNiGkJ9ZYUB9LB4AAzmwzFl9O7abYJfbSbq1FXuCRtRPGJDwopaV+R67vsQYJVpio2sqDsKwVYnU+jKVyM0Mho5mJgh+6x0rZonY6Yj3q98DXirp4M8jlQroEWRAttehDrWzclLYoC+ecEGe6hJoyhjQmL7Tl2p7VlXTCARW1W5sf74j+sdUglmaQFvMbTUcQLuxAq6A9Rs8DsASRxipEV1rLHLT5bM5RlikIB8wbIysBQZAd42AOw3H5UV5H4rRGMGaF0kA1OqKzDSDTOjDYr3+VEHjEf4i6dloMvl5s75kfqP7C9Wo6q+7dfc2O4q7Nm8AfWvGaHSuWyyIqMWV5QHkBNbgVpTg7Ubu+cQ6v8Aj8S5b7MuakkEMLi1MvpJHalO9nsOcA3X/jAgby8lC0znYMwIBP8Awovqb8axB+F/h/L1KOPOZ3NOUkBKov39Nn94+lAfYLi0vD3hjKZMVl4UQ8F6tz9XO5wPUVonQ+tdVP8AeZGy0BN03p2PtGnqO38ZGA3xd0GCDO/ZIfMAjAVnlPqkdu4FUqjge+57g4vvx3NKnTs08D6JFiJDVuB307imrg9jvjz2IZWlqyCunXezM1Vbb+ptzZPucCUd9JzwiVlhUekUFBLVwoA33J0k3tQNnjA888vmglSlltSs1JqRdXIG9sp2O5sm++Hy9WdYpEeo0J9IjcAWRdWbpSDZB3Nk3tuMPnFDiN9k53ckWQDuDYJOw22FYBu0+orWoHcWDXptaU7UKGwraq2xLdPzesiJAvm66DGSVQwALbKreWGqlI/HA/LCzMSpF0TWq+10NRs4edPlHnpFLRYyAanFUTwCf4TYvsMFEeZnMzH1A8gqvJYghqEhJIDrxfY0O+BvLlJvQSxZdbFjqsKDSiidNcGubNYIvLEukrMiNuGO/lkoqEBGHA2N17Gge8HPliwYoorUI20BgCR+6zABdZ3NVZBwC+by/wBqzWUyiuX1sodgbI1EA71yI1vuBYGC74reCiZYvsWVComXd5GjQBToI2NbF9P4n51hD4X5eJurFvSWXLswAUgh7RWJsACgSO/1xb/W4vMy2YjBILQyAEci1IsHBNUt8LJEyEE/UpmTy2Uwxpf7RpFINAVwdu/Fk7DDyHwpmOp9NTNaz9qeSSSQtYEoX0xjbsAg07EbmqvAx4cVP7MlCqDmc1mY8pExAJVSEZtPcXYBrnb2x6B6dlBDD5UYoRrpUdvSNqrtgV5zg6Nmy4ywMfm16YX8sv6gGoa1NEgBqscYkeudL6pkovMnOhXqEn9m12CwXZSa2ODHri14lyT1XmRo24IP+HIu4O97fpgk+MuXL9NNAHTIHP0VHv8AHBdU10bxBmgRAsiGJgwKFIwtaWFk6QV55sHETlc7JEjMkmm18o7+rSwOoCv3T3J+VY46bAJJQhumBG3N0a4+dfphtm4gruFshXKgnnYkdu5xFaVSx23IBPfhRZP0oYlMj4ZzUgVky7sHAKmtiG4I/rbGsr0+YxwSRNu/2lQNhQiTU4ut9Ssdjj0N8PHVumZMqwI8hASPdRRB+YIIxWbXn6XwxmoomleBlRPvFqAHA3F/Mdu+GUWeZFKro55MaE7fMrYx6K+Ji10rN7j7g7e7rtjzdKp3B+9e4wWe3cOelQny3dLFNoYrYB76frjjM5lpGDSOztVW7FjQ43bkbnCTCjWEycRS0LbVYo8+57/5f1eJrIZ7PiNRCc15YHp0CXTV9tO3PtiAGL6+H3ijKRdOy8cmYjR1Qgqxog6jhAMfFbPRNJlNw7Ij+YgIvfSBqonSx9jeK9UehmsjT8+b22+XvjqSyed2NWT3vkk4bu1+nYWburOw9/x/lipBH4SzKPNGXldZ0U+Ux2TWLKj0bjahwb3HfDrL5ZnzU6lSXMLbkimbUNRsWGHy4H4Yh+neHpnbSi6nCCVaYDZioX7w2NsN7wWeFfAecPmGVRFCylS0poj1A6lTc71ydPOAFsrNHrBcMNI30CwzCyAwYbLqrYCqwV+C4MxJM6xxtRIvSCFA0ShdTDZdmXYm+MS0HSOj5By2YmGZmC3R+58gEWwSfmWwx6n8SppWWDJoctGw2fSpYUG2CDYAkVgC+Lw+IooznsysWllciOo70KnpYg0RcYJob1iLm8d5aEtF0vLK8p9PmsNKEqKHq+8/G3vjjonScuUy+YmDZiWYRsWnIOnzByAwoAe43ND5YQ6l4UnOebNpAXy6KXUxsqHUq3qCN3BXTxRHvioguu9M6rnW1TRSToB5kaooWOzXFm65WibxG53KNlAkeYRYHWFyCQDIfMsVQ2INAWbrffsC6Lx3NkngiXTmMqyko506mUE1pKGhWy+rvvgD8cdQlnkkmawrv5hWvShZQI1uvveVGLHeicRYtb4L9aWTJ/ZRq87L3q1cESO5XSQfuiqwfvPpLXQpdXP1/wBMU14C6FH9vzeWZVYiGCRS4JIJVGbTVd5P5YsDN+CMq4sZeANuLMdj5bagDV98Vm9PfGeY1dNzdFfVl302wFWvck1td4ojMZbMRTxrIA7PCjoY3BDpZKsGCkb1ufx+tj+NPBuVgyliKNXaoUalSnNlS7O1BCRTV6qI32xWfiuU+fugiqNY/LWTWqaRuYyCaRl3oH95sRYW8T5CWORXeKSMspAUyRuNKAA6WXfjfffAwstSXXYiu+4I9j7+2/y5w/gzWgNUlKF0mMBqfYgWKrf3PG1Yn4PDE2WmEp1P5UQlNxMLJDDy6a79tXFWcFdP4ZjiCtK4Qsreg2dZ4AvSaBDDi6u/oNdW9WbfQdVy7HcXuPfj2w56u2YMx88kvZazZDcVVCqobcDfDLMZ4OwBCgAbkKLGkb8bkmu/vgQVZExxhACAQHLBJG0ht/LdSB7HTV7FsQjRzCaQW5Vi8g5pjTASFdx8r+dXib6fk8usgjkzjxx+QkjOqWAxpypBHAJux7fLBO3g6OWcH7ZMoeMkKctp9KFdXcVyDddycAOfDjqUWV6gZXkCq0LJqO/qYxmhpHJaxVcC75xcK9YSeIugtZI5FBB2BUG1Ybeodx9ecURnY1yucISVnCyFd0WjHyDuxF8cjbY/LE94f6m8mSmykLgN5heJT97QPXuVFXSkfWh3wSxBfDOJnz+VAXUEcykX7LRbc1tsffb6Y9HZSYGNWBsMtg+4O9480eDpTG5nVgnllVO/q0y6lurGpQa1D24rnF1+DOqJ9ggDME0xmMaiBflNoLD5bDvwcDyRfjbKuvXemzFf2bVGG7ahrse90wP44JPiaB/Z09n9xyBdXUbd/wBa71XfEf8AEM1mOkH/AP2AfmMSnxIA/s3MWLAjc9tvQwsX3sjFT8edfC76c7l2NmpU4IG9+52rDbrb3PMbsNK7X72xPb6430hiMxER/GBvxzv+Nf5YT6pXnTBB6dbV9L/0xlsWdGVjlMjsunzM8B7m4eexHB/TFheAlPT1yaH/APi56KNla78vNFASt/wygWOwYEd8VV0fPosGXT1ahNmCQLrS0IXvtdkj8+O96dJ6Uuc6PloZBWvKxEMNijhFKuvsQ2+LGC3xSH/dOb2/cH/OuPOEkT2G0ks7MFoE2QaIA7mzi7fEXWnm6JnEnGnM5crDOB3YMlOP+FwQw/HAV8NMkiD7VKqvqZkhDFaQpTO2/DUNqHY++Cz1AOemzrVwyAnYXG13txYvDR4ypo2COxFEYvLrQ8tHkEUJKKWKE/eFEryKG1NQFmvlvT3XpyZX1EMdQJYd/wBmouz8t/xxKsuowYVH9cYS1YtvwV8PspmslDPKJNbhr0vQ2dlG1ewGEVWcnP48/X/rhuaDdqu9ttr7bYWzLbnDVhf8sUFDK+U3V2WSSPSCurUqMbIOpQdWw+6aoijhfJ+Icy2iAysFVWIYsS9VVEs1ad+De4O+LY8NwL1To8XmgGUwtFqIFh4zpDfXUitijIWCzDUK0hlIHII2o8X6sEIZlyHb5mtRNtzud9zfG/OHvQiPtcAfjYck8hje/wBcM51ti26i7PN/rzvhTo8x+0RHn1AVxxfP0wVc3gmLNNlMvUkMSmGPSEiBetINszbcdgO3OCDN9P1RsHnmI0k+YNJPqBHo9JXg9lwl4WyxGQyposDl4thQq0UX/XvhRshJEw8pYwGffgCtyb7kk0Px+WKwj+m+E8hGwjjSVWVbB8xxttZu75rEi/gzIFWV4dYZ/NOtnILKunUbb+E/zxJxZE8kjV3NbHiyBe2Op8qdyHNXuDR2sbDb5H88DWZLo+XjkeWOJFlcUz16iNqBJ3rYbcbDDqOQiwRVbg9iP8sJxRqKNmxtZ+fb9MONF9z+m2CI/rPR4s1H5UoYoWV6DMKKbqVriiOOOcAviL4VHMZh5hOulgoCyq7EECj6kdTW364sSKAKfvMwo81+eww5XBdVB1f4UOyKofKxhTu0UMuo7V6y8rek1Zoc388FvUZp6b9iQNIKtBICbvZvLlXQL51G+2DMoDhI5VfYf9e3zHywNV/m5Zd1OWSRKDeekY8xTq3pSrK5/wDLQo7H2HjnFk/ZGVVo/dzmWRZATxodqQbady5aqvjFuSZVBdDkb0a4r9aH6YZSPBpMR0seCGbc8A7sbPIF4Gqbk8NTiYXBJLG5CqoZQKQg1cbMSp34rf8ALEb4g6i66yiTQlyVYPJKWADWEDGhpoAV8iOMXXkuh5SNSscCx2wvRYNpuLPNX+dn3OG/V86kYLjKtmUtaClDfO+lyK37++IuqQ6F4azPUcwyJpVtIdnk1Ba4HYliT/nhr4h8Oz5Kd4ZBbIA2pLKlW4YGhQ+td8WsvjjL6dMUKZPMBqH2hGCAbgG0F36uCAt3viE6zn+rPHIzxQOskf8AjwIH1JR0qpQtQ9RILAcncbYLqrIpSt0xWxRo1YOxBrthxH1SZYzGZH8qgNBJ01vQG9juNqsbYe9BgzEcrvDSvGrai4UhRYBDBwfesEA8d5ptMUi5NlACl5IiQAO5CnsPYdhtgom8e9WkPS+kZqwJhIko221BLG3ttgez/wAQs7mo0jmETI7LssZ3ptP7rkncHat/pif+Ik2ro/SnCpu8Z0qpCf4R2C86e1YBun9bb9qGhgdpH1aiCoBVKAUJ32v6/XBJxK5vN5zz3WSF4088L/hSBaEqUAeAToA4o17nAvLMRmpvRqJaRSm9iyb+7R2/1wSJ1gpCIJVdWRowZhM7G0kRtWg7HYWBY2wKZ0kZmQ7n9qx/Njzff64ENGNIm4ItjXccDf60MXh8H+rzvl8wsrMyQRKIrAtQqttWxOyrz/nijCm4A7mq/H+eLW8CeIo8rlM/NWlwscMSWLd9LBRdbnua4A74kKCus+JsxNJIzykmWNY5RpUBgtlQy1Vg7juPfDHK9UlRAiuyresAGhe4v67843qURPqUF2P3g3G4PABsbVz3wz8w1R/Dj+v+uCnWZ6xM2zSyEBdO5s6Re18keo/gTiNb54Ukff8Ar/PCbHEG7xbfgZx9hh9Ln7/Aav8AEb2FYqIYt3wD1EJkIVKk0ZO//wARzjUFYTcnCFYXfvhOJQzAM2lSd2q6HvQ3OAv34KAp05Ax+87uARRotyP4gdjfzxVnjTp32bqmZRVOnUzqBdgSrqsfQsfyxY/Q/HGSTKJFDmUhZFUKkyuQAK9BYbng+rfsaOK58W+IFzeeOYQFKi0miatAwJvY6SPcDasGYHIo0JIc6edwLAIHetyL229u+OBIwkQrfpPpJBrYk9/mf1w5YA22ghLIHtdE0SKr5XZO++G2X1PIiKxst6bOwJ5O+3YfkMGlg5XxtmIMnl0RlCJFEvHrJAUlRsRQTYfP8sEGU8bTsdQApVNgq12KoXdEmwNv4u+GPh/ozHJQFIEcukblym4XQCKLNZ3q6qvnhSCRZ/VOXjBby9GoEKFvkoCwOqt2IPzxWfQ3yviZNCGWkLoGAvfe+a4G3Jq6NYep1yOrLUCaW+CbqrFjkjnfAKvU4xHKFkZUSUqGRUOgKSxJYDcBTQA7HjnE7FnYmRVRdYo6CVBuxqJIYD1UAQNjvggkOYWQka9iCpXbc8fhhfzgCAgv3018h/n+mA/JeJMqiMk50ug1MXAU/drVdCj+uHieL8hG9faEFVwQV34AK8k81ZwQUrJvt2O49vrhLMNpBJ2AFhiRXfbkf0cRnS/E0U9lFkXcglkIFg1se983iY+0DimO9bKa/r/XAZHNuBdnk/T/AHwskgPf88Cef6lJDJ6MtMyLfmMqE72NOixuNjdbbjHeX8QCRiFSUbbFwEJI5BVyCG4r64ApYWMD/Uekl1p1UqSAwBLbD6rZB2v6Y1leuHV5ciSISTpZgu9fu7NerY9qNWMTUWYvtRPvV/zwEFlJVrZow4YqfUCdYNVR3J0nubwwfw2knqVzd2Ap2BViaN2tWTf6YLWjFXVnmrq8QXUYMxUmk3ZGgAKpHz1ayTse/tgBLq/Q/MZjmICRVL6tqAHqBU0W1G9JoGucDk3gPMQOJcvmClVopmRjZvQGBNHjY7GwcGOe6lm4i1gyEUNKx3ufcpWuttgLPGIjq2VjzbIAgaRXIkCpp0vpU0weYOp2A2waQXVs9m4DXUskk+r0iZTokK7X+0i2Y1/EOSPpiGzmQyOYP93zT5aQ3qjzf3bvtPGKsm/vD8sWTmc9GvpzMTuFUlYpFjbcAEqgErHc72b2IF7YEuqwdOzV+Vl2yzAEqyiIAgabJUyAkc71Ys4i6kvEfSM9mchlMssCsMtpbz4pEdX0rpGlVoigb/DAjl/DcolMbTaSu33SL9Nge/CcdgLwplIZcn6oJZox6WkMflAk0dO3mtvTHYgcA71ibzHj8sjBYYp2AFyZgKsrKVJYVEFUnbSPext7hD57wh5cM0/mu1KHBCjSwZlABY8mybC+196wIQZd5ZdK7k6iSPZQWY+3AxYXXvEeXnysvkTyQt6D9mdI1DUwJAZFJc8bMw4vFdPLqkLVdkkjj3/LChAf54n+kT6WGY89IdLlVUgM1lKLhaqgGoE/OuMD8i3xxiY6ZNItKhjGocsEsVZ/eOx72fliBfrkEMYCxzNIe6so2r2ZWI33+fHN7QsgGkEc/wBfl+OJXrEbG2coXIDHSyHc7H/DYgbnihV4i197wHAIrvjl1x1WOGF/19O2A5U74kct1KZFCpK6qOAGIAs2dvqcR64WU4KczriXyMuSSHU6SPMRRW/SNqJBrY3uOaxFSDCYXFR2dOo6br926Joe+wH6Y7OppBosljpVR/xbVt73hNP0/L+v98ZGxBse/wCn/TAOZPMhLKylWWwVcGxtRte2zd/fbDXKH9opA1EWQt1ZANCwR39sPRLJKFVQ8km0YoWWFKqiuSaFflh34hyEeVCZcAPmkbVLIpNKx4iU+6UCWHcn2wBd0ufqUGUQJlJlhjUF7hBOwFsBKxb8l+lYis11VMynmGHXLwumAU7HY67sHYtVC8JdIzTzRM2b6pOsQG8KPNJK/aiPuqtVuSRhTNdbglMeVy2VjysKuD5zG5hTffZ79O+/esEPsiv7Fo01rHIFIjESXZvapPuUx22AO2+HeSy+syFh62Ul9TNRqvUBuutbo0BXbgDCMvVY0eEQsHZWYEsC2xKkG2IAYsMd9FnZ3mAcCRjpqMAbUCaevTQY9zZ2xRqfpccCpMscZDFkp111e4ca+w03wPpZxKTdJQ5doho1RgyRlQliuRqCizagf/UMD/Ulb0xBA90pKPqPA3G3ouq9sahz6xFo3vZLUitW16dRf6Ve90K2rAWf4a65cUaSn9osfqDDTRHbeiTVbgUcS8GdUNSsKsIQoNhqv6AbjFcZbNJ5THdyno0ktZa/vroBogaRVAe3GDDK5l/JWSIoQTpbsSRsbLAUQAxqsGRLmgHX3Nfn8vxwEeIMxAdJSYiTUE/xCKC0dJN9hdE2bYjvgo6dnEZIzqB1C1o8ixdHuBdHAn496QcwCYmdSP3QXBcHckaD2KjtybNisFhhkfEgdpA6iaSOkVkH7QgmgTYpozW7UOSK2vD3LeKotCrKRpUuXdbLJROndRvtsSLA999xNsm8SFUUFCxIn1+pTHX3owQAACxv94k82LfCY+RUOhHJ0MNHokO5BCtsGPJ43Fg2KwB/l/EAUKunV6A4N8Kdh9fwxI5PrEcjlFdWI5A7dqPawQcUimZliC+VIRq1Fhq0o5V6sFjYYgm6Nixgg6R1RpGkkhki1yenSxJ4ADGidXPBFA1ue5GLNzuTSUMgI3uzf3T8hxYJ74AfEXhOdlZlCSlCaZgwfbvYNsBexsnsMSnT+u+adOkSvEQHK+h1NC9mO5s8f7YJpJQxAtCpB3PIPex2GAqZhmHseWWkjawrKdZIb1KjE+sqG5UqaHfEFDlss6ESIBMrKy0aD8kq9WQSFO12PfFx9Z6erLqT1MVBT1kVoJIOxBG212O2+K86r4bknjLhEvVq1FtLhTZNuSA91Yv+LnnBdRXR/FUuULIgjkhb1NG51CzuCrKAykUF3vccY56hnI8xq8qIRuULEagd7HpvQrE7g2bPzrDfP9PCxhI6LgXLbASIV3FpqIYCzut7XeI2cBQpSQbDdUsEHk71vv7E8dsRUbnoGRiGptO2pTYPtRHy98IicEbjtXb88SObzLts1tuTvudVbm271Qr5fPCOY0EnZdttUdgH50f9vpgumMqgbA3xjmKTe74Hf9P9MKPDv7gAnt7YTEZHbBDmaOl31X8xsR3IPfc/zw1Qf1+P+2FYZCO5H+49uMZt7flgMnFgb9j7frXf64a774dlLwk0eIEguFVG3/TGiuOxGcFPpRv+OMrbGYzBp2FGn8Mcxjj+u+MxmALvhqgOcY0LWCVlPdWC7MD2O53HvgL1E7kkk7knkk8k+5xmMxUa/dP1xJ9PPpc9zFLZ9+OcZjMBK55j5FdtV/qw/kMZL6VJXY6ORtyR7Y3jMEPM+5OskkkwtdnnSm1/ShX0xG5VbSJjudTmzzsxrf5YzGYoMehsRm4qNXGCfqV5+uDvpm8mYB3AdKHYWqnb8cZjMGK2oqOWtqL1Xa2N1hbpG6i96Bq/xxmMwQJZ5iXzakkqE2U8D1t24xCSG8i5O5tNz8uP54zGYkaCXio+uL/5an8dR3xJ9G2njrbVpB+YKi797rGYzBbwceGol1J6R6o5AdhuPMPPvhxJtn5K22Y7e507/XfGYzFRnQ/vz/8ADJJXy9S8e3J/M4kM6LgIO415cUeKLR2K9jZxmMwT6r/xnlURrRFUiKIgqoFFkazt798Bc6Cothuu/wD6jjeMxG4100el/qn/ADYbyD/lxmMwCTjYfj/PGJx/XvjWMwVpRsfp/pjhP9cZjMA4VR7f1thBRscZjMQaOOzjMZh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RQXFxwXGRgYGRofHBwcGBweHR0bHBwYHSggHB0lHBgeITEkJikrLi4uHR8zODMsNygtLisBCgoKDg0OFxAQFywcHBwsLCwsLCwsLCwsLCwsLCwsLCwsLCwsLCwsLCwsLCwsLCwsLCwsLCwsLCwsLCwsLCwsLP/AABEIALIBGwMBIgACEQEDEQH/xAAcAAABBAMBAAAAAAAAAAAAAAAGAwQFBwABAgj/xABIEAACAgAFAgQDBQUGAwUIAwABAgMRAAQSITEFQQYTIlEHYXEUMoGRoSNCUrHwFSQzwdHhYrLxFiVDcpIXU2NzgqKjwjRUZP/EABYBAQEBAAAAAAAAAAAAAAAAAAABAv/EABsRAQEBAQADAQAAAAAAAAAAAAABETECIUFR/9oADAMBAAIRAxEAPwAg+EPiZsxCcvLZkhA0sf3k43PuOPpWCTxF1D1rl0GoupLjj00QNxuLPfFOfDHqog6lGCT5boyXvta6uB21DFvdbhjf+8xBTJoaPXvuB6tJHzIAwavXfg7r8WZjKo28e1HnSCQp+Y2Iv5YIsAnQJEheN6Vne1Jjh9RDC9PpFijW/esGP2pjxE/46R/NrwQ6rGEYhus9Xlg0BYVdpCVRQ5skC9wE9rP4Yc9GzrzR62ARtTKUrdSpqib57/iMA/rG8Q2amzLNIkJj1JRGqwCG3HF/PDrpkpkDByyuh0uoYGj2IIHBG4v3wEhjDgQymVzkmqVczq0O6iO6D6GIosBtfG3GHXV+pf8Ad0mZiLo2jayfSdWk2DY2N74oIzjWAqLpvVbSs7Cy2pYgDUQWBavQQDp2B/PEtJLKOoJlxOwj+ztMwKoWJDhQNVbDc7VfzwBBjWK96x1/q0EqxCCF2lZ/JA5Kx7kn1AD01zW+C3ozZp4Uafy45GUFkCE6T3F+Yb2rEEqccOwAskAe52H64SOWkbmUr/5VX/8AYNimer9caXK5rL5hi2ey+ZXyZX/fVcwq2oFLqXawBvYPvgLW651kwQSTJE0ojXU24UUOSC3NDfYHEP4Z61PmZJIc2hysyqsixIwponFBte5JDAg0RW22JDp2ZHUMgwddLyRvDLGeUkAKuh+jfpWAXKZrPzQ5TOrlQGyUZDPrBkzCrSSoqKODpZt97ArBRr4p05bKs8aBpCyRoZCzgNM6xhjqO4Ba6+VYY9C8JzZabSZnzEEgLOzOyPHIONGg0Uaz6dqoc4e+KIjneniTKHzTqhzEYBrzBG6vpBPcgGr71jjovjEZuZEy0EpT1efJIpQREDZN9ncttQ4G+AmvssqbpLqUDdZQDwOzrRH1IbDDoniiLMRRysrwrJegyD0tvQKuPTRPF0T7Yb/EPNv9nXKwH+8ZxvIT/hUi5X+QVL3+YwN9TzGZKZfo0mWWMzBY/NhbVEcvFXmFQfUjaQBRH73JwRZWMwGeJxP02MTZGJpIF1GaItaoqrsyWdScb6bAFnTjPCHxFgz2pRFMkiVqGguADwbjuh9QMAZ1jMM4+qwn/wARR8m9P/NWOl6nATQmiv8A86/64B3WMK4anqcA5mi/9a/64WTNIRYdCPcMP8jgO9OMrGBgeCMdYDnGiMd41gOCMQ3izOSw5ZpIV1OCoqr2J32xOVgL67nXzEskCr6Ym0kH94kAhrr01/I4ETWQ6rHKq6XDMVDEDY9rNHerOH2Bnwz00qA5BXcgC+QSbNdtq2wTHBXm/wAL0uchBLg69itDeuNxi2RmVWTSHvTErVud9RAYDcWeeL9P0xTAl8nPDQdOmWgSON6vn5++C/L9Rb7ZIzMToy+hWBsbk0xJoG9WxqtyaFYq0TZx4f7siTNqGaRdrUiyBW4Ngj8D+mLWrFG5vrSS/ZTCgQeZESxq10sobcg7ClN8cYt1vEOXX0iTzWsLUSmQ2f8A5YIHBwSmPi7NeVLkXosPPYUotjcbCgL/AKrHHRupn7WymKSFZ18xBIKJZNn44sUd/Ye+OfEEeYzEmVeGChBN5p81lXUNJWgF1MOfbDjqfTsxmDCx8mJoZPMVgXc3RBFEIKINHBC2elkTNgRKpaSL94kD0HnYHcaht3vnDfwdMWkzfmt/ePOqSOqCKAPL0+6laN+947m6LPJNHM+YQPFqCaIa9Lgag2p2u6G+FF8Pf3g5kzyecU8slRGBo5AI0b0d7O/4YAdz2feNc5ozceXMUkp8twpLEiw1k2t2BsO2HHiaLR0CUInl/wB2DaWuwTTMD3skn88P814Jy8jrJIXeRW16j5dlhwWOjf6cfLD3P9CE0bRyTTsjimXUu49tlwER4f8A7KgZZIJMskjoF2lG9kbUW5se143NMf7eRK2/s9j9LnX/AE/liOzHwoyTEMpmQit1Kcjgm05xNnwy32kZoZubzhF5NlYiCmrVRAQC9Qu8FJeIpK6n03bkZkf/AI1N/pgpGBjN+Hp5JsvO2aVny5cpcIo+YultWlxe3tWJaNMyALeBjvZ8twPltrOCJLAJ/wBn4szmc7BNYKZqLNxspGoa41urB2LRmx+POCl48yT/AIsSj5RMSPfcyAfphonhuIytNKzyyMoVixpSqkkKUSlIBJrUDycBFDPCDqD/AGdWzEeYFzLFR8qeMBQzG9K60oEEg2gOHPQ+hZiONozN5UZllkVIgCwErs+lncEGtX7qj6nBHHGFAVQFUbAAUB9AMdYCJ6d4ay0CBEj9K3QZmYWzWdmNbsb4x3lvDmVjbVFCkTXdxeiz89FA/jeJMYwjADOc6TKmejzKyfaWSF0WGUhWVWZSzRuo0luF9Q3seoYb+HMwMx1HNTyq0Usarl4YZKDiMU7yBbIId2rULFIN8EsmeRWUM1b6Qe1lguknsdRG3fbHXU+nxTpplQOBuOzA+6sKKt8wRgBb4iZrWqZGNz5uclSJlBFrD96VvkCikficFmXykaG1RVOkLYAB0rwCeaGAU+GJ4uotm4nGaMcIjVMw2lwHJO0qqbI3A1LdNucT/wD2oEY/vGVzUFf/AAjKu3fVl9Y7d64wBHeK1+I8GWbqGXGaSVojlZCRArFrV1otoGoKAzb/ADwVp4yyO95mNSOddoeO4cA4Fs14pybdZglGah8pcnIhfWNOppAQhN8kCx71gsEng7w7lIIi+XjcLNTETA6troaXFrzxWB/xd4WgznVIYHBRPsbufK0qSVkUC9iKpj27YKR4wyP/APair31bfngH8SzZDO9WiEuYXyVybftEm0DX5my6wRuFJNX7YE1MeAshGkmbyjIkv2SVUSYomsrIgfSzAbspJBOHXxCy0eXyE0sZeKRdIRklkSmd1W6VqPPcYZfCzPQJl5Mvri82GeRHYMv7X1EpLd+q0obcV2wp8Ws9GmWywkYeU+ch17arRLdthd7LxgfTbomUz2tNHV4cxESNeyF676D6t698GTrPGGYyRuoBPrUqdt92Ukf/AG4GfDs/RsxmFbKJl/tCguumIow2omio7H9cS3j7NmPp+YKmndPKT31ykRrX4tgUv0vr/mwJO0MkaOocHZ9jwTo9Q/LAN418SoJYZoI25ZZjQDOifdtfvrpbcFguxNc4sSLy8tAisyokaKlsQo9Irv8ATFZ/FHxLlZ441TzJNDMwdUYIy1pIDkUy7iyLqsCdTXRvE0kulnKJqdUCqbAB9VnuS3GDS8UJ4bWSOQ0oUHSLUBm5uhe3q27ckcYvaGBUGlRQHb6mz+pwWx5p8Vzo+bMiCg5VuCDe17Wa9QOHyzusoQBfXEsewvYeutzQ+eIrNNr/AGguxWomuduw7V/W+FoJDGVo6TSsS5KleCNNm7o7EDccc4B7k4ZJ5Ejh0CQSAKjcWG7oBRrk2eAdjWLt6Z4yV2RCgTfS1HhrK0AO1/zG294o3oucXLzxz2juhMiLbBTyCvHp5/Pse5kkIlilWBJQhClXOy6mAtkZgbojnUN8CrrilDDY32/HCmK1yfX2TLFkOrMZZCroSC06oQL1De7PtyR74gpusZ5ZGlUzKGUyQwl9WlmI9LjXuu5NX+C8YM4uY4zFRiXqoiZDk835hIpxMNgD3Kyi9vzwkv8AaekXB1EMLvTKpB3NcyXweMBcJONHFLMvVbBWPqSjuNantv8Aek23xxmB1YDSi9Svf1E8+xrzCR+dcbe9MXVjMUnPP1fc+V1Esa31bKO4AQ023B2wlHP1jUSydRIrag2x44uj29u+C4vK8YMUvl8/1JWDGHqbAEkg6t9zQIvYcDbt8xu4n6vnytmPqoI40RbE7cgk7Xt32wTFwY0cVb4f6zm0UHMJ1JmLGx5LUqgA2Nt/5mz+C+c8UZnSBFB1DYAW+XctzuWoUT32HFC99hiy8Zin5PFPUAWITP0bCqcofaua54buO2/ZCDxR1AbOvUBZZi32ZttjpQCqO+5OIuLnvGEYpuLxdnFY02dbaiXyzUKFBgqpdE3zx+FHpvGmfCA3Pq73lGqqPHp5utuOd8ExaXWFCwysE1GtYX+J0AK1fclB+Qw/ikBAYcEAj8cUbmPHueYskjSKmoEf3bci7HKj224+d46X4lZpIwsTN6RpGuAH7u1Eg8isFyrgy1faJrayWXSpJ7RrdDivVf43iRoXffj+vyx52h+ImdSdpWlTWwIIeIUtChQAsXQv32v5Px8W85YHmQ17iLn097P8W21cYGVfR3/H3xxHGNzVX8h24/r54o3/ANrecH/iZU//AEGvw/afz+eHX/tXzhSw2SBrghr5G+8v6fzwTKuwY0UB5APyI98Vh4d+JzOtZh8qraWYFXAvSLClS5IY8fhxiS8G/EN89mFh8lVBDFirMxTSD9706RvsN97xTBpL0qBvvQxN9Y1P8xiOzPg3ISG2ycBPuEA5/wDLWHPUevQwtotpJdqiiUvJ6jQJC/dGx3YgbH2w3dc7N+8mUQ/w1JN+ZHlofwfEAx1XIdI6fJqEz5bMEUBDI7y+utvLOvY6V5FbDDX7N1LPp5fqjywdJElzSqsxaM6lOiGgRqo0QvAwbdK8OQQO0oUvM33ppDrkPb7x4G3AofLEtWBoCyPhohlk6lFJnJksiWxJGLPaIBSNgDWlq98RnxizMUuTjEci2kllLCkDSeUaiPyxaNYrj46Qg5GNqBYTqAe9FWsXzWCzoG6B1iMSIzWqUqtYFC7BIrflQfwHyxeQN748tZCZVq/cHf2v9MepEbYfTBryeVUfSSCAQedr49sOJ5A5XXbEj1Vdk7UL3vcdh/st1zKoj0gIXetRs7Ejcdtx7exw1WAkrW6hbAOw53W7FgHkj8MEbiylrZU8jfsLuhXO9fodt8SeXkJ8wpM6Rxf4agagCxJ0jUw036vcnDYzs8hZ/v3YAAqyQdx7UOPkMdRZZ0EtDgxk+++oigNqPNfTAJjxNm1kZxMwdgValXcHcitPBwdeGM3mJc3l5ZE1I0SGkGlRbBQSuohh+W1bYAOn5QSSpHda3C6idgT74J8l1CN85loYyyxwyLEHP3iVKKGHsDp2Hz72KGLW+GfjH+0IH8yhPE1OBVEG9LAe3b6g4MTiN6V0TLZYsYII4i33iqgE/U8nElWKw3jWOhjDgOcZjeMwGsYMbIxgGAzGsbOMrAc3jd40cZX0wGi4q72xx55GnUCL/ECvc4b5XqEcjMsckblDTBWBIPNGjsaI/PDqWQKLPFgbAnk0OPngE89EzIQhpxTKTxqU2Afkao/InEL0GUfasyoVlWVYs0A1elpA0br8iDCCR7k4fSSzIdUcfmRkksCwVlvcFNQAK+4JBBO14ioswU6kigfs5oZSCbDBw6OUKkWOXcHvqPtuVzCmrq+YBrQuUi1KQKLOzgXY7Kh/9WCYRIB91aHyHbEHk5EXOZ6d2VFVYISzEAehWksk7f8AjgfhgX8ZfEyGjlshqzGYfa4hYXi69J1EixsDW/GAMMrk/M1swFtQW0TSuwJK+m27C27qeBhSXpuVVWZosuF/eZlSrHdifau+KyzOU65nIZDI4yUCChEmzuOyAg6ieFGphZOCzwr4Ay2UiQzDzZAdZaVtSB2qyqH0Ke2qtR98BC+Js70sZZWXJDNRRSLciIscYc396T06gdVkKCu4+WHXw9zRz8cusCCGN9KwZb9mhBs2zKA7bjsVB7jD34zj/uxgAK82InfcAOBdd9yPptiH+DOcGnPu7GxIHdiSRQD7/LYXWC/Fj9O6dFACsUaRgmyFAFmqs132w7wPdL8a5Od1VJSC/wDhmRHRZOf8NpFAfg8YIqwZYDjDiD634vyWV2mzCB//AHa+uQn2CJZxDf8AajPZkgZPINGh/wDGzZ0Cr5EYOptt+RiGDbAF8aSP7OBPHnJwAezYWXwXNmDq6jnZZh/7mEmKIfL0+pu/OAf4teEI8nFDJli6xMxjdNTMNX3kbc+wYWd+MGp1VhnrtfPPzx6T8OT5yTKwvKIQ7IGIGqqP3e/OmifnePNkaX8/lj1F4ba8plj7wRn/AOwYRryeePEudSaTXHqA3JDhdVkljuo4s7X2xyVfyYyFpd63/f7kDnj6/rhfMeHJkzEMTGMtMSF0uPpTXRX8exw5y4IURlSNFtsdQ1Am2JIFbahzzX1wQwyUZLWGF1ZJIo1zuaHO4F9vniezGTdpG1I0avl4HJBtQCSNd8Vsd+2/0LaLp5kRgNLHVpYaVBrSNJY6gNgbFir/AAGJLPSfaZFRRq+z5SFJIww0kxzMGUNz3BH1GACc7DpLdqOwu733o1vW/wCWCLwK0TzQwy2HTNI6Mqjfg6WY7/eQc3d7VWIzMQxtIyxk+Wo21EfxVXa+e3teJrwV0XzJJdS6QjBgFbcWli75FEd7B/DAWv4P+IEGcPlvUM/8BYU3a0Pe/Y77jBkDjy50gx5gIGfy5YlHcU6KK9Ja/WB2o7fpcHwV69JmcpIkrFzDJoRmNtoItQx7kbi/bBmxY2MrGsZio3WMrGhjqsBlY3WNY3gMrGlXGzjWChH4heJJ8ksAgijbz5PKEkhOiN2rTqCjcGybvscB3VOl52Qls/mVk2crlS4hjbQqPvTAMlsYms7Eg2QDg58dZeLNQSZEmpnhaeLY0DCy0bHHqYD6E4ofIdMznUZAI/NzO9szE+WuohmtmNC2O4G/fEWCv4Y9bjh6rmMvCy/Z8ySYdiFBW3VQOx0MyfVRi6stmAxKkEMpog+29MK5UgbH8NiCMVTkfh5DlJYszns3HCysrJFB6QWWqALWzkkWQqi98GkPXpZH8vLwGPb0y5vUpbVZ9EX+I4BG4JWsCm+U8TZbIwyJmZaeGSRADbO6BmaMi9yNJAs9wd8BPXPHM2fnyjZDLOjo7COWRRRaRShUtWgCjfJ3r2xLdF8IZU9RnTMos2YaMZjTItIHMjCQqg9Jja0IJsizdHbBB41ES5PLSIQqQ5nKvGBsunzVTcd10tdfIHtgKwPRw8s0nV8y5kTMLG6AkR6jGrB5JUUhBp9ICqCStA1xafgToGXyeXeSKtEp80OQb8vSK3a2C7FgCTQO+94DfEuVOel6hkoCms52KRnJv0jLqvpCj1MGQggkc/WpbxV4kWZjlyJUyqFlkdPT5kkQLNGHv0oqrqagbNDaiMAaQ5nzJEQ3aosrjSatydAs9xpLVyKXEiXHHerrvioem9LiVJtcoaezLLqZWMWoVFDGX+/KBsSSVU3YxJdL8LOVjn1gKWttKMsmglmYMzPZAIABACkVtW+Kie+LWVDdLzDOLI0FfkfMXj50cDXw5RBB1LRIjl4Q5C6rXUstB7Faubr8axIeMgpyWbhjWW4ol9UlFSPvCizEsaUnV7g74HPDfTDDHn9WiFzlXEaq6+saWOsjUWJuxwAKNYL8WhkOhQN0+LKyRh4fJRdJ+Sg3fIa97G94jB4Kdxonz+cliGyxhxGK7BmjAZ9trJwLBtOVy4iklDrEjAGYeoMq3YY2wDG62AHfCmZzHlnzGzMpZv2XlqSY+dtJOxPFkAnf2wQe9G8M5XKj9hBHGf4gLY/VzbHj3xKViuI5y0lCbMqwu1BYMfSWGgG13ojclrHasLRNMYmkSXMlTdIxbXzelDd7KGsnvgLCwCfGtf8Auw/KaP8Azxrpgcg6M1mdqU+e9UQNyoZfUbIscb0Dga+K3UnTLR5aTMCSQsHIofdUEWxBoG+3yv5CE6qNSO2+PT/hVgcllSOPIi/5Bjy/Cl0boaq+l99ucXp4VmnOTy+k5kqIlAK+TRCigRrOqiBe+Eb8kB4kiH2zIea13mAjab0nS4OxqjzRrgk38g581I8shFF2kagAa3Z9xVADegfpg5+JXlpPkHeIBVkd3VQuohWVjQJ3JIvtgZ6I8WxJanlb0tsDbfxahbV24wZbyEsd+WSUSt2IbWdRogEbtRrcewrviJz/AFAoIhEzo8PmAyCwzh5CVLXR+8TzvvgsfUJtS2yoKQEkhY5NlIAq5A3K2e3FjCE+Z8xgssYMkWWoicNTH7Q16gAQwYNyODxXYBnLzxzyBpH0yaTd7VXB9iPwskH3FzvhPMOhzXnIdLRaxId11lAA1AfeO243o7g3eBvqGWjcqctqRyQRExsgiwPKf98bcHf64KvhxHJO2ZkkY0kLKQ1D1iPSGKnvpBBJHtXyFD3TvDsRzZikZ0jANFfU5bQrKECKdW7g13GLA+CHT5svLnYpo2T/AAyCRsSC4NHg7EcE4ic7klTOZOYIAGzUYtR2KZUKdXceoivmcTU/xDmymadJFE+W9JAXaWO40ZgAQNQGq6IB532xRaxxvEN4a8T5bPIXy8gavvIdnS7+8p3HB34OJnBGXjoY1joYIzGY2cCPiP4i5LKalMnmyj9yPff2LcDAFlY4mB0tpIBo0TuAa2JHcXip+n/GCWV5AmTLjSPLCtdG+Xatge1DcjET17qWdnH96nOggloYqVBpI9J02W5rdux223Lgy8VeL+mxbZh1zUoTQUiXUOxZWINAFl+6zfhgJ6x8Tc00enJxxZOIDYUDJp2ojbQt6uwOIMZLLzL5dlNCarBCg0DsNQ3qxud7Jw9g8PrLGqoTZBUq3KqK3OkbekAbXdr+Ea9GPhfxdmcnOcw6jMaxbmQ6pKB/dkNslE8cH24OLi8N+NMr1JNEe0vLQudLjn1KRz9V4vtitDnrT7NLolCKaOgA6lUbXQNE7FmHOn3wM5npwLXCWjkU2LbSQdOoaCar6k74HVs+L+pZnLLlp5oyjwOVbMIPMQxyoykNWlgQ2gkaQGIFe2Kw8V+Op81G8CuwyzNeghA29MVYryA91RAqtvZ5m/H2cORnyeaLSNIFCyMFsKCNQNAXxs1k/wA8CUkbwiNqALLrVwQQVcEEcfeFlTfBFdrwJE90br0yZdj5jReZPUmYGjVQiUKkYqwwUMdSi91HfBD1HrceZSDLZaJIoFjIcl0M7I7hWjVmB0vIwG2okg22kYh/hb1mPKvmC0fmyPGEijosWbUDVAEhRWokAmhwdsdZjJN9peJ/Niy7Ms87yRKreYwcghR6kRyDpXkAcWMA76XnJDMI/wBhmdNsdC+ciKZAD5aMVC+n9nSKu25BFHFrdJ6esuX0EPCh2MaDSoH/AAbt6CDyNjyMDXhzMQbIMsDAqqVOoEIbGmg+4siwym7smtjh/lunyLmQ0crjL+brmjkdjyg0lCG1MLA2Jqy3O2KlL+N+jQnJ5iVGJdIym7agDsvLWVoGvSRydrxX/wAN8k1564m3yTMNQ+8WWwRe33WG/wA/nizfG0mvp05ibWnltZDWbUjg/dFVv3xVfwwZhLmhISwbIyBQSSaXSaABsUWO23fEJwd+EsyJcpBPGCVWBEZmNANGNLEgkatLBuPlV4ZSdaRHkbOOghsaKaI2oK15YRixDEgnuAuK+HQzHlpBJm5AiZWDMpEp0qTmWGoVZDUB9Sa2GFs9D0lBnPJYyFXg+zamk3X0mauzb6vvD6YGDCb4oZOOJVDySMpBIEQ0tRsi3O535+V4iOoeOMxmpgcplJtVEhWLsGC8kKpAoatwD/Dv2xB9Q8Q5IPnhl4XVJ4lji0UirSFWLr7EnVQG9dsOsz8SZTNlposuqtDA0ADMzBi4UatgOCoNb3gYeZ7xL1ifKyZkqiwRtpcqihgR6SAGthRO/t+BxDePukZrLvE+cmWV5kJBBY0FPFnt6vlzhpP1XOnLPlin7GZzmGAX1MWOq7u6sXXyxFdZzWYkYHMs5ehWux6eAQKFA1222wWG0MnpI25H8+B9efwOL48E5aI5DLGnvylv0k796PteKAHBFb++LG6F1vqceXiSHK64gvobm1O43v54kWpj4pqHWB0C6Axv34UDfRdEfM/TAr05lCPaeY5k9Ni1BJe3Xa2UULG3f2xMfFWVmbKBRIuuG2Vgb1Cj6ieT/piB8M9Ygg0mSBZidSsXLADU1ghQN/T3O/t3xWUjK6MEVaYKEMjadFl6oAVWw7nnm96wp9p0ZssjMAcp6QSrsA0ukrRFarJIAH+uJM5Xp2dQPHeVzHJW/MRuANS6rCmxwR3vAy0YR3ZTumWJsE3SzEAqKBC0t3/rgE+qSw2PMLSHSRuW5rY7kgi+V223HfBH4AaZzm3dnZBHofYEAGNiGkJ9ZYUB9LB4AAzmwzFl9O7abYJfbSbq1FXuCRtRPGJDwopaV+R67vsQYJVpio2sqDsKwVYnU+jKVyM0Mho5mJgh+6x0rZonY6Yj3q98DXirp4M8jlQroEWRAttehDrWzclLYoC+ecEGe6hJoyhjQmL7Tl2p7VlXTCARW1W5sf74j+sdUglmaQFvMbTUcQLuxAq6A9Rs8DsASRxipEV1rLHLT5bM5RlikIB8wbIysBQZAd42AOw3H5UV5H4rRGMGaF0kA1OqKzDSDTOjDYr3+VEHjEf4i6dloMvl5s75kfqP7C9Wo6q+7dfc2O4q7Nm8AfWvGaHSuWyyIqMWV5QHkBNbgVpTg7Ubu+cQ6v8Aj8S5b7MuakkEMLi1MvpJHalO9nsOcA3X/jAgby8lC0znYMwIBP8Awovqb8axB+F/h/L1KOPOZ3NOUkBKov39Nn94+lAfYLi0vD3hjKZMVl4UQ8F6tz9XO5wPUVonQ+tdVP8AeZGy0BN03p2PtGnqO38ZGA3xd0GCDO/ZIfMAjAVnlPqkdu4FUqjge+57g4vvx3NKnTs08D6JFiJDVuB307imrg9jvjz2IZWlqyCunXezM1Vbb+ptzZPucCUd9JzwiVlhUekUFBLVwoA33J0k3tQNnjA888vmglSlltSs1JqRdXIG9sp2O5sm++Hy9WdYpEeo0J9IjcAWRdWbpSDZB3Nk3tuMPnFDiN9k53ckWQDuDYJOw22FYBu0+orWoHcWDXptaU7UKGwraq2xLdPzesiJAvm66DGSVQwALbKreWGqlI/HA/LCzMSpF0TWq+10NRs4edPlHnpFLRYyAanFUTwCf4TYvsMFEeZnMzH1A8gqvJYghqEhJIDrxfY0O+BvLlJvQSxZdbFjqsKDSiidNcGubNYIvLEukrMiNuGO/lkoqEBGHA2N17Gge8HPliwYoorUI20BgCR+6zABdZ3NVZBwC+by/wBqzWUyiuX1sodgbI1EA71yI1vuBYGC74reCiZYvsWVComXd5GjQBToI2NbF9P4n51hD4X5eJurFvSWXLswAUgh7RWJsACgSO/1xb/W4vMy2YjBILQyAEci1IsHBNUt8LJEyEE/UpmTy2Uwxpf7RpFINAVwdu/Fk7DDyHwpmOp9NTNaz9qeSSSQtYEoX0xjbsAg07EbmqvAx4cVP7MlCqDmc1mY8pExAJVSEZtPcXYBrnb2x6B6dlBDD5UYoRrpUdvSNqrtgV5zg6Nmy4ywMfm16YX8sv6gGoa1NEgBqscYkeudL6pkovMnOhXqEn9m12CwXZSa2ODHri14lyT1XmRo24IP+HIu4O97fpgk+MuXL9NNAHTIHP0VHv8AHBdU10bxBmgRAsiGJgwKFIwtaWFk6QV55sHETlc7JEjMkmm18o7+rSwOoCv3T3J+VY46bAJJQhumBG3N0a4+dfphtm4gruFshXKgnnYkdu5xFaVSx23IBPfhRZP0oYlMj4ZzUgVky7sHAKmtiG4I/rbGsr0+YxwSRNu/2lQNhQiTU4ut9Ssdjj0N8PHVumZMqwI8hASPdRRB+YIIxWbXn6XwxmoomleBlRPvFqAHA3F/Mdu+GUWeZFKro55MaE7fMrYx6K+Ji10rN7j7g7e7rtjzdKp3B+9e4wWe3cOelQny3dLFNoYrYB76frjjM5lpGDSOztVW7FjQ43bkbnCTCjWEycRS0LbVYo8+57/5f1eJrIZ7PiNRCc15YHp0CXTV9tO3PtiAGL6+H3ijKRdOy8cmYjR1Qgqxog6jhAMfFbPRNJlNw7Ij+YgIvfSBqonSx9jeK9UehmsjT8+b22+XvjqSyed2NWT3vkk4bu1+nYWburOw9/x/lipBH4SzKPNGXldZ0U+Ux2TWLKj0bjahwb3HfDrL5ZnzU6lSXMLbkimbUNRsWGHy4H4Yh+neHpnbSi6nCCVaYDZioX7w2NsN7wWeFfAecPmGVRFCylS0poj1A6lTc71ydPOAFsrNHrBcMNI30CwzCyAwYbLqrYCqwV+C4MxJM6xxtRIvSCFA0ShdTDZdmXYm+MS0HSOj5By2YmGZmC3R+58gEWwSfmWwx6n8SppWWDJoctGw2fSpYUG2CDYAkVgC+Lw+IooznsysWllciOo70KnpYg0RcYJob1iLm8d5aEtF0vLK8p9PmsNKEqKHq+8/G3vjjonScuUy+YmDZiWYRsWnIOnzByAwoAe43ND5YQ6l4UnOebNpAXy6KXUxsqHUq3qCN3BXTxRHvioguu9M6rnW1TRSToB5kaooWOzXFm65WibxG53KNlAkeYRYHWFyCQDIfMsVQ2INAWbrffsC6Lx3NkngiXTmMqyko506mUE1pKGhWy+rvvgD8cdQlnkkmawrv5hWvShZQI1uvveVGLHeicRYtb4L9aWTJ/ZRq87L3q1cESO5XSQfuiqwfvPpLXQpdXP1/wBMU14C6FH9vzeWZVYiGCRS4JIJVGbTVd5P5YsDN+CMq4sZeANuLMdj5bagDV98Vm9PfGeY1dNzdFfVl302wFWvck1td4ojMZbMRTxrIA7PCjoY3BDpZKsGCkb1ufx+tj+NPBuVgyliKNXaoUalSnNlS7O1BCRTV6qI32xWfiuU+fugiqNY/LWTWqaRuYyCaRl3oH95sRYW8T5CWORXeKSMspAUyRuNKAA6WXfjfffAwstSXXYiu+4I9j7+2/y5w/gzWgNUlKF0mMBqfYgWKrf3PG1Yn4PDE2WmEp1P5UQlNxMLJDDy6a79tXFWcFdP4ZjiCtK4Qsreg2dZ4AvSaBDDi6u/oNdW9WbfQdVy7HcXuPfj2w56u2YMx88kvZazZDcVVCqobcDfDLMZ4OwBCgAbkKLGkb8bkmu/vgQVZExxhACAQHLBJG0ht/LdSB7HTV7FsQjRzCaQW5Vi8g5pjTASFdx8r+dXib6fk8usgjkzjxx+QkjOqWAxpypBHAJux7fLBO3g6OWcH7ZMoeMkKctp9KFdXcVyDddycAOfDjqUWV6gZXkCq0LJqO/qYxmhpHJaxVcC75xcK9YSeIugtZI5FBB2BUG1Ybeodx9ecURnY1yucISVnCyFd0WjHyDuxF8cjbY/LE94f6m8mSmykLgN5heJT97QPXuVFXSkfWh3wSxBfDOJnz+VAXUEcykX7LRbc1tsffb6Y9HZSYGNWBsMtg+4O9480eDpTG5nVgnllVO/q0y6lurGpQa1D24rnF1+DOqJ9ggDME0xmMaiBflNoLD5bDvwcDyRfjbKuvXemzFf2bVGG7ahrse90wP44JPiaB/Z09n9xyBdXUbd/wBa71XfEf8AEM1mOkH/AP2AfmMSnxIA/s3MWLAjc9tvQwsX3sjFT8edfC76c7l2NmpU4IG9+52rDbrb3PMbsNK7X72xPb6430hiMxER/GBvxzv+Nf5YT6pXnTBB6dbV9L/0xlsWdGVjlMjsunzM8B7m4eexHB/TFheAlPT1yaH/APi56KNla78vNFASt/wygWOwYEd8VV0fPosGXT1ahNmCQLrS0IXvtdkj8+O96dJ6Uuc6PloZBWvKxEMNijhFKuvsQ2+LGC3xSH/dOb2/cH/OuPOEkT2G0ks7MFoE2QaIA7mzi7fEXWnm6JnEnGnM5crDOB3YMlOP+FwQw/HAV8NMkiD7VKqvqZkhDFaQpTO2/DUNqHY++Cz1AOemzrVwyAnYXG13txYvDR4ypo2COxFEYvLrQ8tHkEUJKKWKE/eFEryKG1NQFmvlvT3XpyZX1EMdQJYd/wBmouz8t/xxKsuowYVH9cYS1YtvwV8PspmslDPKJNbhr0vQ2dlG1ewGEVWcnP48/X/rhuaDdqu9ttr7bYWzLbnDVhf8sUFDK+U3V2WSSPSCurUqMbIOpQdWw+6aoijhfJ+Icy2iAysFVWIYsS9VVEs1ad+De4O+LY8NwL1To8XmgGUwtFqIFh4zpDfXUitijIWCzDUK0hlIHII2o8X6sEIZlyHb5mtRNtzud9zfG/OHvQiPtcAfjYck8hje/wBcM51ti26i7PN/rzvhTo8x+0RHn1AVxxfP0wVc3gmLNNlMvUkMSmGPSEiBetINszbcdgO3OCDN9P1RsHnmI0k+YNJPqBHo9JXg9lwl4WyxGQyposDl4thQq0UX/XvhRshJEw8pYwGffgCtyb7kk0Px+WKwj+m+E8hGwjjSVWVbB8xxttZu75rEi/gzIFWV4dYZ/NOtnILKunUbb+E/zxJxZE8kjV3NbHiyBe2Op8qdyHNXuDR2sbDb5H88DWZLo+XjkeWOJFlcUz16iNqBJ3rYbcbDDqOQiwRVbg9iP8sJxRqKNmxtZ+fb9MONF9z+m2CI/rPR4s1H5UoYoWV6DMKKbqVriiOOOcAviL4VHMZh5hOulgoCyq7EECj6kdTW364sSKAKfvMwo81+eww5XBdVB1f4UOyKofKxhTu0UMuo7V6y8rek1Zoc388FvUZp6b9iQNIKtBICbvZvLlXQL51G+2DMoDhI5VfYf9e3zHywNV/m5Zd1OWSRKDeekY8xTq3pSrK5/wDLQo7H2HjnFk/ZGVVo/dzmWRZATxodqQbady5aqvjFuSZVBdDkb0a4r9aH6YZSPBpMR0seCGbc8A7sbPIF4Gqbk8NTiYXBJLG5CqoZQKQg1cbMSp34rf8ALEb4g6i66yiTQlyVYPJKWADWEDGhpoAV8iOMXXkuh5SNSscCx2wvRYNpuLPNX+dn3OG/V86kYLjKtmUtaClDfO+lyK37++IuqQ6F4azPUcwyJpVtIdnk1Ba4HYliT/nhr4h8Oz5Kd4ZBbIA2pLKlW4YGhQ+td8WsvjjL6dMUKZPMBqH2hGCAbgG0F36uCAt3viE6zn+rPHIzxQOskf8AjwIH1JR0qpQtQ9RILAcncbYLqrIpSt0xWxRo1YOxBrthxH1SZYzGZH8qgNBJ01vQG9juNqsbYe9BgzEcrvDSvGrai4UhRYBDBwfesEA8d5ptMUi5NlACl5IiQAO5CnsPYdhtgom8e9WkPS+kZqwJhIko221BLG3ttgez/wAQs7mo0jmETI7LssZ3ptP7rkncHat/pif+Ik2ro/SnCpu8Z0qpCf4R2C86e1YBun9bb9qGhgdpH1aiCoBVKAUJ32v6/XBJxK5vN5zz3WSF4088L/hSBaEqUAeAToA4o17nAvLMRmpvRqJaRSm9iyb+7R2/1wSJ1gpCIJVdWRowZhM7G0kRtWg7HYWBY2wKZ0kZmQ7n9qx/Njzff64ENGNIm4ItjXccDf60MXh8H+rzvl8wsrMyQRKIrAtQqttWxOyrz/nijCm4A7mq/H+eLW8CeIo8rlM/NWlwscMSWLd9LBRdbnua4A74kKCus+JsxNJIzykmWNY5RpUBgtlQy1Vg7juPfDHK9UlRAiuyresAGhe4v67843qURPqUF2P3g3G4PABsbVz3wz8w1R/Dj+v+uCnWZ6xM2zSyEBdO5s6Re18keo/gTiNb54Ukff8Ar/PCbHEG7xbfgZx9hh9Ln7/Aav8AEb2FYqIYt3wD1EJkIVKk0ZO//wARzjUFYTcnCFYXfvhOJQzAM2lSd2q6HvQ3OAv34KAp05Ax+87uARRotyP4gdjfzxVnjTp32bqmZRVOnUzqBdgSrqsfQsfyxY/Q/HGSTKJFDmUhZFUKkyuQAK9BYbng+rfsaOK58W+IFzeeOYQFKi0miatAwJvY6SPcDasGYHIo0JIc6edwLAIHetyL229u+OBIwkQrfpPpJBrYk9/mf1w5YA22ghLIHtdE0SKr5XZO++G2X1PIiKxst6bOwJ5O+3YfkMGlg5XxtmIMnl0RlCJFEvHrJAUlRsRQTYfP8sEGU8bTsdQApVNgq12KoXdEmwNv4u+GPh/ozHJQFIEcukblym4XQCKLNZ3q6qvnhSCRZ/VOXjBby9GoEKFvkoCwOqt2IPzxWfQ3yviZNCGWkLoGAvfe+a4G3Jq6NYep1yOrLUCaW+CbqrFjkjnfAKvU4xHKFkZUSUqGRUOgKSxJYDcBTQA7HjnE7FnYmRVRdYo6CVBuxqJIYD1UAQNjvggkOYWQka9iCpXbc8fhhfzgCAgv3018h/n+mA/JeJMqiMk50ug1MXAU/drVdCj+uHieL8hG9faEFVwQV34AK8k81ZwQUrJvt2O49vrhLMNpBJ2AFhiRXfbkf0cRnS/E0U9lFkXcglkIFg1se983iY+0DimO9bKa/r/XAZHNuBdnk/T/AHwskgPf88Cef6lJDJ6MtMyLfmMqE72NOixuNjdbbjHeX8QCRiFSUbbFwEJI5BVyCG4r64ApYWMD/Uekl1p1UqSAwBLbD6rZB2v6Y1leuHV5ciSISTpZgu9fu7NerY9qNWMTUWYvtRPvV/zwEFlJVrZow4YqfUCdYNVR3J0nubwwfw2knqVzd2Ap2BViaN2tWTf6YLWjFXVnmrq8QXUYMxUmk3ZGgAKpHz1ayTse/tgBLq/Q/MZjmICRVL6tqAHqBU0W1G9JoGucDk3gPMQOJcvmClVopmRjZvQGBNHjY7GwcGOe6lm4i1gyEUNKx3ufcpWuttgLPGIjq2VjzbIAgaRXIkCpp0vpU0weYOp2A2waQXVs9m4DXUskk+r0iZTokK7X+0i2Y1/EOSPpiGzmQyOYP93zT5aQ3qjzf3bvtPGKsm/vD8sWTmc9GvpzMTuFUlYpFjbcAEqgErHc72b2IF7YEuqwdOzV+Vl2yzAEqyiIAgabJUyAkc71Ys4i6kvEfSM9mchlMssCsMtpbz4pEdX0rpGlVoigb/DAjl/DcolMbTaSu33SL9Nge/CcdgLwplIZcn6oJZox6WkMflAk0dO3mtvTHYgcA71ibzHj8sjBYYp2AFyZgKsrKVJYVEFUnbSPext7hD57wh5cM0/mu1KHBCjSwZlABY8mybC+196wIQZd5ZdK7k6iSPZQWY+3AxYXXvEeXnysvkTyQt6D9mdI1DUwJAZFJc8bMw4vFdPLqkLVdkkjj3/LChAf54n+kT6WGY89IdLlVUgM1lKLhaqgGoE/OuMD8i3xxiY6ZNItKhjGocsEsVZ/eOx72fliBfrkEMYCxzNIe6so2r2ZWI33+fHN7QsgGkEc/wBfl+OJXrEbG2coXIDHSyHc7H/DYgbnihV4i197wHAIrvjl1x1WOGF/19O2A5U74kct1KZFCpK6qOAGIAs2dvqcR64WU4KczriXyMuSSHU6SPMRRW/SNqJBrY3uOaxFSDCYXFR2dOo6br926Joe+wH6Y7OppBosljpVR/xbVt73hNP0/L+v98ZGxBse/wCn/TAOZPMhLKylWWwVcGxtRte2zd/fbDXKH9opA1EWQt1ZANCwR39sPRLJKFVQ8km0YoWWFKqiuSaFflh34hyEeVCZcAPmkbVLIpNKx4iU+6UCWHcn2wBd0ufqUGUQJlJlhjUF7hBOwFsBKxb8l+lYis11VMynmGHXLwumAU7HY67sHYtVC8JdIzTzRM2b6pOsQG8KPNJK/aiPuqtVuSRhTNdbglMeVy2VjysKuD5zG5hTffZ79O+/esEPsiv7Fo01rHIFIjESXZvapPuUx22AO2+HeSy+syFh62Ul9TNRqvUBuutbo0BXbgDCMvVY0eEQsHZWYEsC2xKkG2IAYsMd9FnZ3mAcCRjpqMAbUCaevTQY9zZ2xRqfpccCpMscZDFkp111e4ca+w03wPpZxKTdJQ5doho1RgyRlQliuRqCizagf/UMD/Ulb0xBA90pKPqPA3G3ouq9sahz6xFo3vZLUitW16dRf6Ve90K2rAWf4a65cUaSn9osfqDDTRHbeiTVbgUcS8GdUNSsKsIQoNhqv6AbjFcZbNJ5THdyno0ktZa/vroBogaRVAe3GDDK5l/JWSIoQTpbsSRsbLAUQAxqsGRLmgHX3Nfn8vxwEeIMxAdJSYiTUE/xCKC0dJN9hdE2bYjvgo6dnEZIzqB1C1o8ixdHuBdHAn496QcwCYmdSP3QXBcHckaD2KjtybNisFhhkfEgdpA6iaSOkVkH7QgmgTYpozW7UOSK2vD3LeKotCrKRpUuXdbLJROndRvtsSLA999xNsm8SFUUFCxIn1+pTHX3owQAACxv94k82LfCY+RUOhHJ0MNHokO5BCtsGPJ43Fg2KwB/l/EAUKunV6A4N8Kdh9fwxI5PrEcjlFdWI5A7dqPawQcUimZliC+VIRq1Fhq0o5V6sFjYYgm6Nixgg6R1RpGkkhki1yenSxJ4ADGidXPBFA1ue5GLNzuTSUMgI3uzf3T8hxYJ74AfEXhOdlZlCSlCaZgwfbvYNsBexsnsMSnT+u+adOkSvEQHK+h1NC9mO5s8f7YJpJQxAtCpB3PIPex2GAqZhmHseWWkjawrKdZIb1KjE+sqG5UqaHfEFDlss6ESIBMrKy0aD8kq9WQSFO12PfFx9Z6erLqT1MVBT1kVoJIOxBG212O2+K86r4bknjLhEvVq1FtLhTZNuSA91Yv+LnnBdRXR/FUuULIgjkhb1NG51CzuCrKAykUF3vccY56hnI8xq8qIRuULEagd7HpvQrE7g2bPzrDfP9PCxhI6LgXLbASIV3FpqIYCzut7XeI2cBQpSQbDdUsEHk71vv7E8dsRUbnoGRiGptO2pTYPtRHy98IicEbjtXb88SObzLts1tuTvudVbm271Qr5fPCOY0EnZdttUdgH50f9vpgumMqgbA3xjmKTe74Hf9P9MKPDv7gAnt7YTEZHbBDmaOl31X8xsR3IPfc/zw1Qf1+P+2FYZCO5H+49uMZt7flgMnFgb9j7frXf64a774dlLwk0eIEguFVG3/TGiuOxGcFPpRv+OMrbGYzBp2FGn8Mcxjj+u+MxmALvhqgOcY0LWCVlPdWC7MD2O53HvgL1E7kkk7knkk8k+5xmMxUa/dP1xJ9PPpc9zFLZ9+OcZjMBK55j5FdtV/qw/kMZL6VJXY6ORtyR7Y3jMEPM+5OskkkwtdnnSm1/ShX0xG5VbSJjudTmzzsxrf5YzGYoMehsRm4qNXGCfqV5+uDvpm8mYB3AdKHYWqnb8cZjMGK2oqOWtqL1Xa2N1hbpG6i96Bq/xxmMwQJZ5iXzakkqE2U8D1t24xCSG8i5O5tNz8uP54zGYkaCXio+uL/5an8dR3xJ9G2njrbVpB+YKi797rGYzBbwceGol1J6R6o5AdhuPMPPvhxJtn5K22Y7e507/XfGYzFRnQ/vz/8ADJJXy9S8e3J/M4kM6LgIO415cUeKLR2K9jZxmMwT6r/xnlURrRFUiKIgqoFFkazt798Bc6Cothuu/wD6jjeMxG4100el/qn/ADYbyD/lxmMwCTjYfj/PGJx/XvjWMwVpRsfp/pjhP9cZjMA4VR7f1thBRscZjMQaOOzjMZh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xQWFRQXFxwXGRgYGRofHBwcGBweHR0bHBwYHSggHB0lHBgeITEkJikrLi4uHR8zODMsNygtLisBCgoKDg0OFxAQFywcHBwsLCwsLCwsLCwsLCwsLCwsLCwsLCwsLCwsLCwsLCwsLCwsLCwsLCwsLCwsLCwsLCwsLP/AABEIALIBGwMBIgACEQEDEQH/xAAcAAABBAMBAAAAAAAAAAAAAAAGAwQFBwABAgj/xABIEAACAgAFAgQDBQUGAwUIAwABAgMRAAQSITEFQQYTIlEHYXEUMoGRoSNCUrHwFSQzwdHhYrLxFiVDcpIXU2NzgqKjwjRUZP/EABYBAQEBAAAAAAAAAAAAAAAAAAABAv/EABsRAQEBAQADAQAAAAAAAAAAAAABETECIUFR/9oADAMBAAIRAxEAPwAg+EPiZsxCcvLZkhA0sf3k43PuOPpWCTxF1D1rl0GoupLjj00QNxuLPfFOfDHqog6lGCT5boyXvta6uB21DFvdbhjf+8xBTJoaPXvuB6tJHzIAwavXfg7r8WZjKo28e1HnSCQp+Y2Iv5YIsAnQJEheN6Vne1Jjh9RDC9PpFijW/esGP2pjxE/46R/NrwQ6rGEYhus9Xlg0BYVdpCVRQ5skC9wE9rP4Yc9GzrzR62ARtTKUrdSpqib57/iMA/rG8Q2amzLNIkJj1JRGqwCG3HF/PDrpkpkDByyuh0uoYGj2IIHBG4v3wEhjDgQymVzkmqVczq0O6iO6D6GIosBtfG3GHXV+pf8Ad0mZiLo2jayfSdWk2DY2N74oIzjWAqLpvVbSs7Cy2pYgDUQWBavQQDp2B/PEtJLKOoJlxOwj+ztMwKoWJDhQNVbDc7VfzwBBjWK96x1/q0EqxCCF2lZ/JA5Kx7kn1AD01zW+C3ozZp4Uafy45GUFkCE6T3F+Yb2rEEqccOwAskAe52H64SOWkbmUr/5VX/8AYNimer9caXK5rL5hi2ey+ZXyZX/fVcwq2oFLqXawBvYPvgLW651kwQSTJE0ojXU24UUOSC3NDfYHEP4Z61PmZJIc2hysyqsixIwponFBte5JDAg0RW22JDp2ZHUMgwddLyRvDLGeUkAKuh+jfpWAXKZrPzQ5TOrlQGyUZDPrBkzCrSSoqKODpZt97ArBRr4p05bKs8aBpCyRoZCzgNM6xhjqO4Ba6+VYY9C8JzZabSZnzEEgLOzOyPHIONGg0Uaz6dqoc4e+KIjneniTKHzTqhzEYBrzBG6vpBPcgGr71jjovjEZuZEy0EpT1efJIpQREDZN9ncttQ4G+AmvssqbpLqUDdZQDwOzrRH1IbDDoniiLMRRysrwrJegyD0tvQKuPTRPF0T7Yb/EPNv9nXKwH+8ZxvIT/hUi5X+QVL3+YwN9TzGZKZfo0mWWMzBY/NhbVEcvFXmFQfUjaQBRH73JwRZWMwGeJxP02MTZGJpIF1GaItaoqrsyWdScb6bAFnTjPCHxFgz2pRFMkiVqGguADwbjuh9QMAZ1jMM4+qwn/wARR8m9P/NWOl6nATQmiv8A86/64B3WMK4anqcA5mi/9a/64WTNIRYdCPcMP8jgO9OMrGBgeCMdYDnGiMd41gOCMQ3izOSw5ZpIV1OCoqr2J32xOVgL67nXzEskCr6Ym0kH94kAhrr01/I4ETWQ6rHKq6XDMVDEDY9rNHerOH2Bnwz00qA5BXcgC+QSbNdtq2wTHBXm/wAL0uchBLg69itDeuNxi2RmVWTSHvTErVud9RAYDcWeeL9P0xTAl8nPDQdOmWgSON6vn5++C/L9Rb7ZIzMToy+hWBsbk0xJoG9WxqtyaFYq0TZx4f7siTNqGaRdrUiyBW4Ngj8D+mLWrFG5vrSS/ZTCgQeZESxq10sobcg7ClN8cYt1vEOXX0iTzWsLUSmQ2f8A5YIHBwSmPi7NeVLkXosPPYUotjcbCgL/AKrHHRupn7WymKSFZ18xBIKJZNn44sUd/Ye+OfEEeYzEmVeGChBN5p81lXUNJWgF1MOfbDjqfTsxmDCx8mJoZPMVgXc3RBFEIKINHBC2elkTNgRKpaSL94kD0HnYHcaht3vnDfwdMWkzfmt/ePOqSOqCKAPL0+6laN+947m6LPJNHM+YQPFqCaIa9Lgag2p2u6G+FF8Pf3g5kzyecU8slRGBo5AI0b0d7O/4YAdz2feNc5ozceXMUkp8twpLEiw1k2t2BsO2HHiaLR0CUInl/wB2DaWuwTTMD3skn88P814Jy8jrJIXeRW16j5dlhwWOjf6cfLD3P9CE0bRyTTsjimXUu49tlwER4f8A7KgZZIJMskjoF2lG9kbUW5se143NMf7eRK2/s9j9LnX/AE/liOzHwoyTEMpmQit1Kcjgm05xNnwy32kZoZubzhF5NlYiCmrVRAQC9Qu8FJeIpK6n03bkZkf/AI1N/pgpGBjN+Hp5JsvO2aVny5cpcIo+YultWlxe3tWJaNMyALeBjvZ8twPltrOCJLAJ/wBn4szmc7BNYKZqLNxspGoa41urB2LRmx+POCl48yT/AIsSj5RMSPfcyAfphonhuIytNKzyyMoVixpSqkkKUSlIBJrUDycBFDPCDqD/AGdWzEeYFzLFR8qeMBQzG9K60oEEg2gOHPQ+hZiONozN5UZllkVIgCwErs+lncEGtX7qj6nBHHGFAVQFUbAAUB9AMdYCJ6d4ay0CBEj9K3QZmYWzWdmNbsb4x3lvDmVjbVFCkTXdxeiz89FA/jeJMYwjADOc6TKmejzKyfaWSF0WGUhWVWZSzRuo0luF9Q3seoYb+HMwMx1HNTyq0Usarl4YZKDiMU7yBbIId2rULFIN8EsmeRWUM1b6Qe1lguknsdRG3fbHXU+nxTpplQOBuOzA+6sKKt8wRgBb4iZrWqZGNz5uclSJlBFrD96VvkCikficFmXykaG1RVOkLYAB0rwCeaGAU+GJ4uotm4nGaMcIjVMw2lwHJO0qqbI3A1LdNucT/wD2oEY/vGVzUFf/AAjKu3fVl9Y7d64wBHeK1+I8GWbqGXGaSVojlZCRArFrV1otoGoKAzb/ADwVp4yyO95mNSOddoeO4cA4Fs14pybdZglGah8pcnIhfWNOppAQhN8kCx71gsEng7w7lIIi+XjcLNTETA6troaXFrzxWB/xd4WgznVIYHBRPsbufK0qSVkUC9iKpj27YKR4wyP/APair31bfngH8SzZDO9WiEuYXyVybftEm0DX5my6wRuFJNX7YE1MeAshGkmbyjIkv2SVUSYomsrIgfSzAbspJBOHXxCy0eXyE0sZeKRdIRklkSmd1W6VqPPcYZfCzPQJl5Mvri82GeRHYMv7X1EpLd+q0obcV2wp8Ws9GmWywkYeU+ch17arRLdthd7LxgfTbomUz2tNHV4cxESNeyF676D6t698GTrPGGYyRuoBPrUqdt92Ukf/AG4GfDs/RsxmFbKJl/tCguumIow2omio7H9cS3j7NmPp+YKmndPKT31ykRrX4tgUv0vr/mwJO0MkaOocHZ9jwTo9Q/LAN418SoJYZoI25ZZjQDOifdtfvrpbcFguxNc4sSLy8tAisyokaKlsQo9Irv8ATFZ/FHxLlZ441TzJNDMwdUYIy1pIDkUy7iyLqsCdTXRvE0kulnKJqdUCqbAB9VnuS3GDS8UJ4bWSOQ0oUHSLUBm5uhe3q27ckcYvaGBUGlRQHb6mz+pwWx5p8Vzo+bMiCg5VuCDe17Wa9QOHyzusoQBfXEsewvYeutzQ+eIrNNr/AGguxWomuduw7V/W+FoJDGVo6TSsS5KleCNNm7o7EDccc4B7k4ZJ5Ejh0CQSAKjcWG7oBRrk2eAdjWLt6Z4yV2RCgTfS1HhrK0AO1/zG294o3oucXLzxz2juhMiLbBTyCvHp5/Pse5kkIlilWBJQhClXOy6mAtkZgbojnUN8CrrilDDY32/HCmK1yfX2TLFkOrMZZCroSC06oQL1De7PtyR74gpusZ5ZGlUzKGUyQwl9WlmI9LjXuu5NX+C8YM4uY4zFRiXqoiZDk835hIpxMNgD3Kyi9vzwkv8AaekXB1EMLvTKpB3NcyXweMBcJONHFLMvVbBWPqSjuNantv8Aek23xxmB1YDSi9Svf1E8+xrzCR+dcbe9MXVjMUnPP1fc+V1Esa31bKO4AQ023B2wlHP1jUSydRIrag2x44uj29u+C4vK8YMUvl8/1JWDGHqbAEkg6t9zQIvYcDbt8xu4n6vnytmPqoI40RbE7cgk7Xt32wTFwY0cVb4f6zm0UHMJ1JmLGx5LUqgA2Nt/5mz+C+c8UZnSBFB1DYAW+XctzuWoUT32HFC99hiy8Zin5PFPUAWITP0bCqcofaua54buO2/ZCDxR1AbOvUBZZi32ZttjpQCqO+5OIuLnvGEYpuLxdnFY02dbaiXyzUKFBgqpdE3zx+FHpvGmfCA3Pq73lGqqPHp5utuOd8ExaXWFCwysE1GtYX+J0AK1fclB+Qw/ikBAYcEAj8cUbmPHueYskjSKmoEf3bci7HKj224+d46X4lZpIwsTN6RpGuAH7u1Eg8isFyrgy1faJrayWXSpJ7RrdDivVf43iRoXffj+vyx52h+ImdSdpWlTWwIIeIUtChQAsXQv32v5Px8W85YHmQ17iLn097P8W21cYGVfR3/H3xxHGNzVX8h24/r54o3/ANrecH/iZU//AEGvw/afz+eHX/tXzhSw2SBrghr5G+8v6fzwTKuwY0UB5APyI98Vh4d+JzOtZh8qraWYFXAvSLClS5IY8fhxiS8G/EN89mFh8lVBDFirMxTSD9706RvsN97xTBpL0qBvvQxN9Y1P8xiOzPg3ISG2ycBPuEA5/wDLWHPUevQwtotpJdqiiUvJ6jQJC/dGx3YgbH2w3dc7N+8mUQ/w1JN+ZHlofwfEAx1XIdI6fJqEz5bMEUBDI7y+utvLOvY6V5FbDDX7N1LPp5fqjywdJElzSqsxaM6lOiGgRqo0QvAwbdK8OQQO0oUvM33ppDrkPb7x4G3AofLEtWBoCyPhohlk6lFJnJksiWxJGLPaIBSNgDWlq98RnxizMUuTjEci2kllLCkDSeUaiPyxaNYrj46Qg5GNqBYTqAe9FWsXzWCzoG6B1iMSIzWqUqtYFC7BIrflQfwHyxeQN748tZCZVq/cHf2v9MepEbYfTBryeVUfSSCAQedr49sOJ5A5XXbEj1Vdk7UL3vcdh/st1zKoj0gIXetRs7Ejcdtx7exw1WAkrW6hbAOw53W7FgHkj8MEbiylrZU8jfsLuhXO9fodt8SeXkJ8wpM6Rxf4agagCxJ0jUw036vcnDYzs8hZ/v3YAAqyQdx7UOPkMdRZZ0EtDgxk+++oigNqPNfTAJjxNm1kZxMwdgValXcHcitPBwdeGM3mJc3l5ZE1I0SGkGlRbBQSuohh+W1bYAOn5QSSpHda3C6idgT74J8l1CN85loYyyxwyLEHP3iVKKGHsDp2Hz72KGLW+GfjH+0IH8yhPE1OBVEG9LAe3b6g4MTiN6V0TLZYsYII4i33iqgE/U8nElWKw3jWOhjDgOcZjeMwGsYMbIxgGAzGsbOMrAc3jd40cZX0wGi4q72xx55GnUCL/ECvc4b5XqEcjMsckblDTBWBIPNGjsaI/PDqWQKLPFgbAnk0OPngE89EzIQhpxTKTxqU2Afkao/InEL0GUfasyoVlWVYs0A1elpA0br8iDCCR7k4fSSzIdUcfmRkksCwVlvcFNQAK+4JBBO14ioswU6kigfs5oZSCbDBw6OUKkWOXcHvqPtuVzCmrq+YBrQuUi1KQKLOzgXY7Kh/9WCYRIB91aHyHbEHk5EXOZ6d2VFVYISzEAehWksk7f8AjgfhgX8ZfEyGjlshqzGYfa4hYXi69J1EixsDW/GAMMrk/M1swFtQW0TSuwJK+m27C27qeBhSXpuVVWZosuF/eZlSrHdifau+KyzOU65nIZDI4yUCChEmzuOyAg6ieFGphZOCzwr4Ay2UiQzDzZAdZaVtSB2qyqH0Ke2qtR98BC+Js70sZZWXJDNRRSLciIscYc396T06gdVkKCu4+WHXw9zRz8cusCCGN9KwZb9mhBs2zKA7bjsVB7jD34zj/uxgAK82InfcAOBdd9yPptiH+DOcGnPu7GxIHdiSRQD7/LYXWC/Fj9O6dFACsUaRgmyFAFmqs132w7wPdL8a5Od1VJSC/wDhmRHRZOf8NpFAfg8YIqwZYDjDiD634vyWV2mzCB//AHa+uQn2CJZxDf8AajPZkgZPINGh/wDGzZ0Cr5EYOptt+RiGDbAF8aSP7OBPHnJwAezYWXwXNmDq6jnZZh/7mEmKIfL0+pu/OAf4teEI8nFDJli6xMxjdNTMNX3kbc+wYWd+MGp1VhnrtfPPzx6T8OT5yTKwvKIQ7IGIGqqP3e/OmifnePNkaX8/lj1F4ba8plj7wRn/AOwYRryeePEudSaTXHqA3JDhdVkljuo4s7X2xyVfyYyFpd63/f7kDnj6/rhfMeHJkzEMTGMtMSF0uPpTXRX8exw5y4IURlSNFtsdQ1Am2JIFbahzzX1wQwyUZLWGF1ZJIo1zuaHO4F9vniezGTdpG1I0avl4HJBtQCSNd8Vsd+2/0LaLp5kRgNLHVpYaVBrSNJY6gNgbFir/AAGJLPSfaZFRRq+z5SFJIww0kxzMGUNz3BH1GACc7DpLdqOwu733o1vW/wCWCLwK0TzQwy2HTNI6Mqjfg6WY7/eQc3d7VWIzMQxtIyxk+Wo21EfxVXa+e3teJrwV0XzJJdS6QjBgFbcWli75FEd7B/DAWv4P+IEGcPlvUM/8BYU3a0Pe/Y77jBkDjy50gx5gIGfy5YlHcU6KK9Ja/WB2o7fpcHwV69JmcpIkrFzDJoRmNtoItQx7kbi/bBmxY2MrGsZio3WMrGhjqsBlY3WNY3gMrGlXGzjWChH4heJJ8ksAgijbz5PKEkhOiN2rTqCjcGybvscB3VOl52Qls/mVk2crlS4hjbQqPvTAMlsYms7Eg2QDg58dZeLNQSZEmpnhaeLY0DCy0bHHqYD6E4ofIdMznUZAI/NzO9szE+WuohmtmNC2O4G/fEWCv4Y9bjh6rmMvCy/Z8ySYdiFBW3VQOx0MyfVRi6stmAxKkEMpog+29MK5UgbH8NiCMVTkfh5DlJYszns3HCysrJFB6QWWqALWzkkWQqi98GkPXpZH8vLwGPb0y5vUpbVZ9EX+I4BG4JWsCm+U8TZbIwyJmZaeGSRADbO6BmaMi9yNJAs9wd8BPXPHM2fnyjZDLOjo7COWRRRaRShUtWgCjfJ3r2xLdF8IZU9RnTMos2YaMZjTItIHMjCQqg9Jja0IJsizdHbBB41ES5PLSIQqQ5nKvGBsunzVTcd10tdfIHtgKwPRw8s0nV8y5kTMLG6AkR6jGrB5JUUhBp9ICqCStA1xafgToGXyeXeSKtEp80OQb8vSK3a2C7FgCTQO+94DfEuVOel6hkoCms52KRnJv0jLqvpCj1MGQggkc/WpbxV4kWZjlyJUyqFlkdPT5kkQLNGHv0oqrqagbNDaiMAaQ5nzJEQ3aosrjSatydAs9xpLVyKXEiXHHerrvioem9LiVJtcoaezLLqZWMWoVFDGX+/KBsSSVU3YxJdL8LOVjn1gKWttKMsmglmYMzPZAIABACkVtW+Kie+LWVDdLzDOLI0FfkfMXj50cDXw5RBB1LRIjl4Q5C6rXUstB7Faubr8axIeMgpyWbhjWW4ol9UlFSPvCizEsaUnV7g74HPDfTDDHn9WiFzlXEaq6+saWOsjUWJuxwAKNYL8WhkOhQN0+LKyRh4fJRdJ+Sg3fIa97G94jB4Kdxonz+cliGyxhxGK7BmjAZ9trJwLBtOVy4iklDrEjAGYeoMq3YY2wDG62AHfCmZzHlnzGzMpZv2XlqSY+dtJOxPFkAnf2wQe9G8M5XKj9hBHGf4gLY/VzbHj3xKViuI5y0lCbMqwu1BYMfSWGgG13ojclrHasLRNMYmkSXMlTdIxbXzelDd7KGsnvgLCwCfGtf8Auw/KaP8Azxrpgcg6M1mdqU+e9UQNyoZfUbIscb0Dga+K3UnTLR5aTMCSQsHIofdUEWxBoG+3yv5CE6qNSO2+PT/hVgcllSOPIi/5Bjy/Cl0boaq+l99ucXp4VmnOTy+k5kqIlAK+TRCigRrOqiBe+Eb8kB4kiH2zIea13mAjab0nS4OxqjzRrgk38g581I8shFF2kagAa3Z9xVADegfpg5+JXlpPkHeIBVkd3VQuohWVjQJ3JIvtgZ6I8WxJanlb0tsDbfxahbV24wZbyEsd+WSUSt2IbWdRogEbtRrcewrviJz/AFAoIhEzo8PmAyCwzh5CVLXR+8TzvvgsfUJtS2yoKQEkhY5NlIAq5A3K2e3FjCE+Z8xgssYMkWWoicNTH7Q16gAQwYNyODxXYBnLzxzyBpH0yaTd7VXB9iPwskH3FzvhPMOhzXnIdLRaxId11lAA1AfeO243o7g3eBvqGWjcqctqRyQRExsgiwPKf98bcHf64KvhxHJO2ZkkY0kLKQ1D1iPSGKnvpBBJHtXyFD3TvDsRzZikZ0jANFfU5bQrKECKdW7g13GLA+CHT5svLnYpo2T/AAyCRsSC4NHg7EcE4ic7klTOZOYIAGzUYtR2KZUKdXceoivmcTU/xDmymadJFE+W9JAXaWO40ZgAQNQGq6IB532xRaxxvEN4a8T5bPIXy8gavvIdnS7+8p3HB34OJnBGXjoY1joYIzGY2cCPiP4i5LKalMnmyj9yPff2LcDAFlY4mB0tpIBo0TuAa2JHcXip+n/GCWV5AmTLjSPLCtdG+Xatge1DcjET17qWdnH96nOggloYqVBpI9J02W5rdux223Lgy8VeL+mxbZh1zUoTQUiXUOxZWINAFl+6zfhgJ6x8Tc00enJxxZOIDYUDJp2ojbQt6uwOIMZLLzL5dlNCarBCg0DsNQ3qxud7Jw9g8PrLGqoTZBUq3KqK3OkbekAbXdr+Ea9GPhfxdmcnOcw6jMaxbmQ6pKB/dkNslE8cH24OLi8N+NMr1JNEe0vLQudLjn1KRz9V4vtitDnrT7NLolCKaOgA6lUbXQNE7FmHOn3wM5npwLXCWjkU2LbSQdOoaCar6k74HVs+L+pZnLLlp5oyjwOVbMIPMQxyoykNWlgQ2gkaQGIFe2Kw8V+Op81G8CuwyzNeghA29MVYryA91RAqtvZ5m/H2cORnyeaLSNIFCyMFsKCNQNAXxs1k/wA8CUkbwiNqALLrVwQQVcEEcfeFlTfBFdrwJE90br0yZdj5jReZPUmYGjVQiUKkYqwwUMdSi91HfBD1HrceZSDLZaJIoFjIcl0M7I7hWjVmB0vIwG2okg22kYh/hb1mPKvmC0fmyPGEijosWbUDVAEhRWokAmhwdsdZjJN9peJ/Niy7Ms87yRKreYwcghR6kRyDpXkAcWMA76XnJDMI/wBhmdNsdC+ciKZAD5aMVC+n9nSKu25BFHFrdJ6esuX0EPCh2MaDSoH/AAbt6CDyNjyMDXhzMQbIMsDAqqVOoEIbGmg+4siwym7smtjh/lunyLmQ0crjL+brmjkdjyg0lCG1MLA2Jqy3O2KlL+N+jQnJ5iVGJdIym7agDsvLWVoGvSRydrxX/wAN8k1564m3yTMNQ+8WWwRe33WG/wA/nizfG0mvp05ibWnltZDWbUjg/dFVv3xVfwwZhLmhISwbIyBQSSaXSaABsUWO23fEJwd+EsyJcpBPGCVWBEZmNANGNLEgkatLBuPlV4ZSdaRHkbOOghsaKaI2oK15YRixDEgnuAuK+HQzHlpBJm5AiZWDMpEp0qTmWGoVZDUB9Sa2GFs9D0lBnPJYyFXg+zamk3X0mauzb6vvD6YGDCb4oZOOJVDySMpBIEQ0tRsi3O535+V4iOoeOMxmpgcplJtVEhWLsGC8kKpAoatwD/Dv2xB9Q8Q5IPnhl4XVJ4lji0UirSFWLr7EnVQG9dsOsz8SZTNlposuqtDA0ADMzBi4UatgOCoNb3gYeZ7xL1ifKyZkqiwRtpcqihgR6SAGthRO/t+BxDePukZrLvE+cmWV5kJBBY0FPFnt6vlzhpP1XOnLPlin7GZzmGAX1MWOq7u6sXXyxFdZzWYkYHMs5ehWux6eAQKFA1222wWG0MnpI25H8+B9efwOL48E5aI5DLGnvylv0k796PteKAHBFb++LG6F1vqceXiSHK64gvobm1O43v54kWpj4pqHWB0C6Axv34UDfRdEfM/TAr05lCPaeY5k9Ni1BJe3Xa2UULG3f2xMfFWVmbKBRIuuG2Vgb1Cj6ieT/piB8M9Ygg0mSBZidSsXLADU1ghQN/T3O/t3xWUjK6MEVaYKEMjadFl6oAVWw7nnm96wp9p0ZssjMAcp6QSrsA0ukrRFarJIAH+uJM5Xp2dQPHeVzHJW/MRuANS6rCmxwR3vAy0YR3ZTumWJsE3SzEAqKBC0t3/rgE+qSw2PMLSHSRuW5rY7kgi+V223HfBH4AaZzm3dnZBHofYEAGNiGkJ9ZYUB9LB4AAzmwzFl9O7abYJfbSbq1FXuCRtRPGJDwopaV+R67vsQYJVpio2sqDsKwVYnU+jKVyM0Mho5mJgh+6x0rZonY6Yj3q98DXirp4M8jlQroEWRAttehDrWzclLYoC+ecEGe6hJoyhjQmL7Tl2p7VlXTCARW1W5sf74j+sdUglmaQFvMbTUcQLuxAq6A9Rs8DsASRxipEV1rLHLT5bM5RlikIB8wbIysBQZAd42AOw3H5UV5H4rRGMGaF0kA1OqKzDSDTOjDYr3+VEHjEf4i6dloMvl5s75kfqP7C9Wo6q+7dfc2O4q7Nm8AfWvGaHSuWyyIqMWV5QHkBNbgVpTg7Ubu+cQ6v8Aj8S5b7MuakkEMLi1MvpJHalO9nsOcA3X/jAgby8lC0znYMwIBP8Awovqb8axB+F/h/L1KOPOZ3NOUkBKov39Nn94+lAfYLi0vD3hjKZMVl4UQ8F6tz9XO5wPUVonQ+tdVP8AeZGy0BN03p2PtGnqO38ZGA3xd0GCDO/ZIfMAjAVnlPqkdu4FUqjge+57g4vvx3NKnTs08D6JFiJDVuB307imrg9jvjz2IZWlqyCunXezM1Vbb+ptzZPucCUd9JzwiVlhUekUFBLVwoA33J0k3tQNnjA888vmglSlltSs1JqRdXIG9sp2O5sm++Hy9WdYpEeo0J9IjcAWRdWbpSDZB3Nk3tuMPnFDiN9k53ckWQDuDYJOw22FYBu0+orWoHcWDXptaU7UKGwraq2xLdPzesiJAvm66DGSVQwALbKreWGqlI/HA/LCzMSpF0TWq+10NRs4edPlHnpFLRYyAanFUTwCf4TYvsMFEeZnMzH1A8gqvJYghqEhJIDrxfY0O+BvLlJvQSxZdbFjqsKDSiidNcGubNYIvLEukrMiNuGO/lkoqEBGHA2N17Gge8HPliwYoorUI20BgCR+6zABdZ3NVZBwC+by/wBqzWUyiuX1sodgbI1EA71yI1vuBYGC74reCiZYvsWVComXd5GjQBToI2NbF9P4n51hD4X5eJurFvSWXLswAUgh7RWJsACgSO/1xb/W4vMy2YjBILQyAEci1IsHBNUt8LJEyEE/UpmTy2Uwxpf7RpFINAVwdu/Fk7DDyHwpmOp9NTNaz9qeSSSQtYEoX0xjbsAg07EbmqvAx4cVP7MlCqDmc1mY8pExAJVSEZtPcXYBrnb2x6B6dlBDD5UYoRrpUdvSNqrtgV5zg6Nmy4ywMfm16YX8sv6gGoa1NEgBqscYkeudL6pkovMnOhXqEn9m12CwXZSa2ODHri14lyT1XmRo24IP+HIu4O97fpgk+MuXL9NNAHTIHP0VHv8AHBdU10bxBmgRAsiGJgwKFIwtaWFk6QV55sHETlc7JEjMkmm18o7+rSwOoCv3T3J+VY46bAJJQhumBG3N0a4+dfphtm4gruFshXKgnnYkdu5xFaVSx23IBPfhRZP0oYlMj4ZzUgVky7sHAKmtiG4I/rbGsr0+YxwSRNu/2lQNhQiTU4ut9Ssdjj0N8PHVumZMqwI8hASPdRRB+YIIxWbXn6XwxmoomleBlRPvFqAHA3F/Mdu+GUWeZFKro55MaE7fMrYx6K+Ji10rN7j7g7e7rtjzdKp3B+9e4wWe3cOelQny3dLFNoYrYB76frjjM5lpGDSOztVW7FjQ43bkbnCTCjWEycRS0LbVYo8+57/5f1eJrIZ7PiNRCc15YHp0CXTV9tO3PtiAGL6+H3ijKRdOy8cmYjR1Qgqxog6jhAMfFbPRNJlNw7Ij+YgIvfSBqonSx9jeK9UehmsjT8+b22+XvjqSyed2NWT3vkk4bu1+nYWburOw9/x/lipBH4SzKPNGXldZ0U+Ux2TWLKj0bjahwb3HfDrL5ZnzU6lSXMLbkimbUNRsWGHy4H4Yh+neHpnbSi6nCCVaYDZioX7w2NsN7wWeFfAecPmGVRFCylS0poj1A6lTc71ydPOAFsrNHrBcMNI30CwzCyAwYbLqrYCqwV+C4MxJM6xxtRIvSCFA0ShdTDZdmXYm+MS0HSOj5By2YmGZmC3R+58gEWwSfmWwx6n8SppWWDJoctGw2fSpYUG2CDYAkVgC+Lw+IooznsysWllciOo70KnpYg0RcYJob1iLm8d5aEtF0vLK8p9PmsNKEqKHq+8/G3vjjonScuUy+YmDZiWYRsWnIOnzByAwoAe43ND5YQ6l4UnOebNpAXy6KXUxsqHUq3qCN3BXTxRHvioguu9M6rnW1TRSToB5kaooWOzXFm65WibxG53KNlAkeYRYHWFyCQDIfMsVQ2INAWbrffsC6Lx3NkngiXTmMqyko506mUE1pKGhWy+rvvgD8cdQlnkkmawrv5hWvShZQI1uvveVGLHeicRYtb4L9aWTJ/ZRq87L3q1cESO5XSQfuiqwfvPpLXQpdXP1/wBMU14C6FH9vzeWZVYiGCRS4JIJVGbTVd5P5YsDN+CMq4sZeANuLMdj5bagDV98Vm9PfGeY1dNzdFfVl302wFWvck1td4ojMZbMRTxrIA7PCjoY3BDpZKsGCkb1ufx+tj+NPBuVgyliKNXaoUalSnNlS7O1BCRTV6qI32xWfiuU+fugiqNY/LWTWqaRuYyCaRl3oH95sRYW8T5CWORXeKSMspAUyRuNKAA6WXfjfffAwstSXXYiu+4I9j7+2/y5w/gzWgNUlKF0mMBqfYgWKrf3PG1Yn4PDE2WmEp1P5UQlNxMLJDDy6a79tXFWcFdP4ZjiCtK4Qsreg2dZ4AvSaBDDi6u/oNdW9WbfQdVy7HcXuPfj2w56u2YMx88kvZazZDcVVCqobcDfDLMZ4OwBCgAbkKLGkb8bkmu/vgQVZExxhACAQHLBJG0ht/LdSB7HTV7FsQjRzCaQW5Vi8g5pjTASFdx8r+dXib6fk8usgjkzjxx+QkjOqWAxpypBHAJux7fLBO3g6OWcH7ZMoeMkKctp9KFdXcVyDddycAOfDjqUWV6gZXkCq0LJqO/qYxmhpHJaxVcC75xcK9YSeIugtZI5FBB2BUG1Ybeodx9ecURnY1yucISVnCyFd0WjHyDuxF8cjbY/LE94f6m8mSmykLgN5heJT97QPXuVFXSkfWh3wSxBfDOJnz+VAXUEcykX7LRbc1tsffb6Y9HZSYGNWBsMtg+4O9480eDpTG5nVgnllVO/q0y6lurGpQa1D24rnF1+DOqJ9ggDME0xmMaiBflNoLD5bDvwcDyRfjbKuvXemzFf2bVGG7ahrse90wP44JPiaB/Z09n9xyBdXUbd/wBa71XfEf8AEM1mOkH/AP2AfmMSnxIA/s3MWLAjc9tvQwsX3sjFT8edfC76c7l2NmpU4IG9+52rDbrb3PMbsNK7X72xPb6430hiMxER/GBvxzv+Nf5YT6pXnTBB6dbV9L/0xlsWdGVjlMjsunzM8B7m4eexHB/TFheAlPT1yaH/APi56KNla78vNFASt/wygWOwYEd8VV0fPosGXT1ahNmCQLrS0IXvtdkj8+O96dJ6Uuc6PloZBWvKxEMNijhFKuvsQ2+LGC3xSH/dOb2/cH/OuPOEkT2G0ks7MFoE2QaIA7mzi7fEXWnm6JnEnGnM5crDOB3YMlOP+FwQw/HAV8NMkiD7VKqvqZkhDFaQpTO2/DUNqHY++Cz1AOemzrVwyAnYXG13txYvDR4ypo2COxFEYvLrQ8tHkEUJKKWKE/eFEryKG1NQFmvlvT3XpyZX1EMdQJYd/wBmouz8t/xxKsuowYVH9cYS1YtvwV8PspmslDPKJNbhr0vQ2dlG1ewGEVWcnP48/X/rhuaDdqu9ttr7bYWzLbnDVhf8sUFDK+U3V2WSSPSCurUqMbIOpQdWw+6aoijhfJ+Icy2iAysFVWIYsS9VVEs1ad+De4O+LY8NwL1To8XmgGUwtFqIFh4zpDfXUitijIWCzDUK0hlIHII2o8X6sEIZlyHb5mtRNtzud9zfG/OHvQiPtcAfjYck8hje/wBcM51ti26i7PN/rzvhTo8x+0RHn1AVxxfP0wVc3gmLNNlMvUkMSmGPSEiBetINszbcdgO3OCDN9P1RsHnmI0k+YNJPqBHo9JXg9lwl4WyxGQyposDl4thQq0UX/XvhRshJEw8pYwGffgCtyb7kk0Px+WKwj+m+E8hGwjjSVWVbB8xxttZu75rEi/gzIFWV4dYZ/NOtnILKunUbb+E/zxJxZE8kjV3NbHiyBe2Op8qdyHNXuDR2sbDb5H88DWZLo+XjkeWOJFlcUz16iNqBJ3rYbcbDDqOQiwRVbg9iP8sJxRqKNmxtZ+fb9MONF9z+m2CI/rPR4s1H5UoYoWV6DMKKbqVriiOOOcAviL4VHMZh5hOulgoCyq7EECj6kdTW364sSKAKfvMwo81+eww5XBdVB1f4UOyKofKxhTu0UMuo7V6y8rek1Zoc388FvUZp6b9iQNIKtBICbvZvLlXQL51G+2DMoDhI5VfYf9e3zHywNV/m5Zd1OWSRKDeekY8xTq3pSrK5/wDLQo7H2HjnFk/ZGVVo/dzmWRZATxodqQbady5aqvjFuSZVBdDkb0a4r9aH6YZSPBpMR0seCGbc8A7sbPIF4Gqbk8NTiYXBJLG5CqoZQKQg1cbMSp34rf8ALEb4g6i66yiTQlyVYPJKWADWEDGhpoAV8iOMXXkuh5SNSscCx2wvRYNpuLPNX+dn3OG/V86kYLjKtmUtaClDfO+lyK37++IuqQ6F4azPUcwyJpVtIdnk1Ba4HYliT/nhr4h8Oz5Kd4ZBbIA2pLKlW4YGhQ+td8WsvjjL6dMUKZPMBqH2hGCAbgG0F36uCAt3viE6zn+rPHIzxQOskf8AjwIH1JR0qpQtQ9RILAcncbYLqrIpSt0xWxRo1YOxBrthxH1SZYzGZH8qgNBJ01vQG9juNqsbYe9BgzEcrvDSvGrai4UhRYBDBwfesEA8d5ptMUi5NlACl5IiQAO5CnsPYdhtgom8e9WkPS+kZqwJhIko221BLG3ttgez/wAQs7mo0jmETI7LssZ3ptP7rkncHat/pif+Ik2ro/SnCpu8Z0qpCf4R2C86e1YBun9bb9qGhgdpH1aiCoBVKAUJ32v6/XBJxK5vN5zz3WSF4088L/hSBaEqUAeAToA4o17nAvLMRmpvRqJaRSm9iyb+7R2/1wSJ1gpCIJVdWRowZhM7G0kRtWg7HYWBY2wKZ0kZmQ7n9qx/Njzff64ENGNIm4ItjXccDf60MXh8H+rzvl8wsrMyQRKIrAtQqttWxOyrz/nijCm4A7mq/H+eLW8CeIo8rlM/NWlwscMSWLd9LBRdbnua4A74kKCus+JsxNJIzykmWNY5RpUBgtlQy1Vg7juPfDHK9UlRAiuyresAGhe4v67843qURPqUF2P3g3G4PABsbVz3wz8w1R/Dj+v+uCnWZ6xM2zSyEBdO5s6Re18keo/gTiNb54Ukff8Ar/PCbHEG7xbfgZx9hh9Ln7/Aav8AEb2FYqIYt3wD1EJkIVKk0ZO//wARzjUFYTcnCFYXfvhOJQzAM2lSd2q6HvQ3OAv34KAp05Ax+87uARRotyP4gdjfzxVnjTp32bqmZRVOnUzqBdgSrqsfQsfyxY/Q/HGSTKJFDmUhZFUKkyuQAK9BYbng+rfsaOK58W+IFzeeOYQFKi0miatAwJvY6SPcDasGYHIo0JIc6edwLAIHetyL229u+OBIwkQrfpPpJBrYk9/mf1w5YA22ghLIHtdE0SKr5XZO++G2X1PIiKxst6bOwJ5O+3YfkMGlg5XxtmIMnl0RlCJFEvHrJAUlRsRQTYfP8sEGU8bTsdQApVNgq12KoXdEmwNv4u+GPh/ozHJQFIEcukblym4XQCKLNZ3q6qvnhSCRZ/VOXjBby9GoEKFvkoCwOqt2IPzxWfQ3yviZNCGWkLoGAvfe+a4G3Jq6NYep1yOrLUCaW+CbqrFjkjnfAKvU4xHKFkZUSUqGRUOgKSxJYDcBTQA7HjnE7FnYmRVRdYo6CVBuxqJIYD1UAQNjvggkOYWQka9iCpXbc8fhhfzgCAgv3018h/n+mA/JeJMqiMk50ug1MXAU/drVdCj+uHieL8hG9faEFVwQV34AK8k81ZwQUrJvt2O49vrhLMNpBJ2AFhiRXfbkf0cRnS/E0U9lFkXcglkIFg1se983iY+0DimO9bKa/r/XAZHNuBdnk/T/AHwskgPf88Cef6lJDJ6MtMyLfmMqE72NOixuNjdbbjHeX8QCRiFSUbbFwEJI5BVyCG4r64ApYWMD/Uekl1p1UqSAwBLbD6rZB2v6Y1leuHV5ciSISTpZgu9fu7NerY9qNWMTUWYvtRPvV/zwEFlJVrZow4YqfUCdYNVR3J0nubwwfw2knqVzd2Ap2BViaN2tWTf6YLWjFXVnmrq8QXUYMxUmk3ZGgAKpHz1ayTse/tgBLq/Q/MZjmICRVL6tqAHqBU0W1G9JoGucDk3gPMQOJcvmClVopmRjZvQGBNHjY7GwcGOe6lm4i1gyEUNKx3ufcpWuttgLPGIjq2VjzbIAgaRXIkCpp0vpU0weYOp2A2waQXVs9m4DXUskk+r0iZTokK7X+0i2Y1/EOSPpiGzmQyOYP93zT5aQ3qjzf3bvtPGKsm/vD8sWTmc9GvpzMTuFUlYpFjbcAEqgErHc72b2IF7YEuqwdOzV+Vl2yzAEqyiIAgabJUyAkc71Ys4i6kvEfSM9mchlMssCsMtpbz4pEdX0rpGlVoigb/DAjl/DcolMbTaSu33SL9Nge/CcdgLwplIZcn6oJZox6WkMflAk0dO3mtvTHYgcA71ibzHj8sjBYYp2AFyZgKsrKVJYVEFUnbSPext7hD57wh5cM0/mu1KHBCjSwZlABY8mybC+196wIQZd5ZdK7k6iSPZQWY+3AxYXXvEeXnysvkTyQt6D9mdI1DUwJAZFJc8bMw4vFdPLqkLVdkkjj3/LChAf54n+kT6WGY89IdLlVUgM1lKLhaqgGoE/OuMD8i3xxiY6ZNItKhjGocsEsVZ/eOx72fliBfrkEMYCxzNIe6so2r2ZWI33+fHN7QsgGkEc/wBfl+OJXrEbG2coXIDHSyHc7H/DYgbnihV4i197wHAIrvjl1x1WOGF/19O2A5U74kct1KZFCpK6qOAGIAs2dvqcR64WU4KczriXyMuSSHU6SPMRRW/SNqJBrY3uOaxFSDCYXFR2dOo6br926Joe+wH6Y7OppBosljpVR/xbVt73hNP0/L+v98ZGxBse/wCn/TAOZPMhLKylWWwVcGxtRte2zd/fbDXKH9opA1EWQt1ZANCwR39sPRLJKFVQ8km0YoWWFKqiuSaFflh34hyEeVCZcAPmkbVLIpNKx4iU+6UCWHcn2wBd0ufqUGUQJlJlhjUF7hBOwFsBKxb8l+lYis11VMynmGHXLwumAU7HY67sHYtVC8JdIzTzRM2b6pOsQG8KPNJK/aiPuqtVuSRhTNdbglMeVy2VjysKuD5zG5hTffZ79O+/esEPsiv7Fo01rHIFIjESXZvapPuUx22AO2+HeSy+syFh62Ul9TNRqvUBuutbo0BXbgDCMvVY0eEQsHZWYEsC2xKkG2IAYsMd9FnZ3mAcCRjpqMAbUCaevTQY9zZ2xRqfpccCpMscZDFkp111e4ca+w03wPpZxKTdJQ5doho1RgyRlQliuRqCizagf/UMD/Ulb0xBA90pKPqPA3G3ouq9sahz6xFo3vZLUitW16dRf6Ve90K2rAWf4a65cUaSn9osfqDDTRHbeiTVbgUcS8GdUNSsKsIQoNhqv6AbjFcZbNJ5THdyno0ktZa/vroBogaRVAe3GDDK5l/JWSIoQTpbsSRsbLAUQAxqsGRLmgHX3Nfn8vxwEeIMxAdJSYiTUE/xCKC0dJN9hdE2bYjvgo6dnEZIzqB1C1o8ixdHuBdHAn496QcwCYmdSP3QXBcHckaD2KjtybNisFhhkfEgdpA6iaSOkVkH7QgmgTYpozW7UOSK2vD3LeKotCrKRpUuXdbLJROndRvtsSLA999xNsm8SFUUFCxIn1+pTHX3owQAACxv94k82LfCY+RUOhHJ0MNHokO5BCtsGPJ43Fg2KwB/l/EAUKunV6A4N8Kdh9fwxI5PrEcjlFdWI5A7dqPawQcUimZliC+VIRq1Fhq0o5V6sFjYYgm6Nixgg6R1RpGkkhki1yenSxJ4ADGidXPBFA1ue5GLNzuTSUMgI3uzf3T8hxYJ74AfEXhOdlZlCSlCaZgwfbvYNsBexsnsMSnT+u+adOkSvEQHK+h1NC9mO5s8f7YJpJQxAtCpB3PIPex2GAqZhmHseWWkjawrKdZIb1KjE+sqG5UqaHfEFDlss6ESIBMrKy0aD8kq9WQSFO12PfFx9Z6erLqT1MVBT1kVoJIOxBG212O2+K86r4bknjLhEvVq1FtLhTZNuSA91Yv+LnnBdRXR/FUuULIgjkhb1NG51CzuCrKAykUF3vccY56hnI8xq8qIRuULEagd7HpvQrE7g2bPzrDfP9PCxhI6LgXLbASIV3FpqIYCzut7XeI2cBQpSQbDdUsEHk71vv7E8dsRUbnoGRiGptO2pTYPtRHy98IicEbjtXb88SObzLts1tuTvudVbm271Qr5fPCOY0EnZdttUdgH50f9vpgumMqgbA3xjmKTe74Hf9P9MKPDv7gAnt7YTEZHbBDmaOl31X8xsR3IPfc/zw1Qf1+P+2FYZCO5H+49uMZt7flgMnFgb9j7frXf64a774dlLwk0eIEguFVG3/TGiuOxGcFPpRv+OMrbGYzBp2FGn8Mcxjj+u+MxmALvhqgOcY0LWCVlPdWC7MD2O53HvgL1E7kkk7knkk8k+5xmMxUa/dP1xJ9PPpc9zFLZ9+OcZjMBK55j5FdtV/qw/kMZL6VJXY6ORtyR7Y3jMEPM+5OskkkwtdnnSm1/ShX0xG5VbSJjudTmzzsxrf5YzGYoMehsRm4qNXGCfqV5+uDvpm8mYB3AdKHYWqnb8cZjMGK2oqOWtqL1Xa2N1hbpG6i96Bq/xxmMwQJZ5iXzakkqE2U8D1t24xCSG8i5O5tNz8uP54zGYkaCXio+uL/5an8dR3xJ9G2njrbVpB+YKi797rGYzBbwceGol1J6R6o5AdhuPMPPvhxJtn5K22Y7e507/XfGYzFRnQ/vz/8ADJJXy9S8e3J/M4kM6LgIO415cUeKLR2K9jZxmMwT6r/xnlURrRFUiKIgqoFFkazt798Bc6Cothuu/wD6jjeMxG4100el/qn/ADYbyD/lxmMwCTjYfj/PGJx/XvjWMwVpRsfp/pjhP9cZjMA4VR7f1thBRscZjMQaOOzjMZh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s://encrypted-tbn1.gstatic.com/images?q=tbn:ANd9GcTu8K8OkuPoSJjeq1ppNvnFqznKJ9lnG_C51xCGavEpv1vXdejt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498881" cy="2838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62017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did Reconstruction end?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	</a:t>
            </a:r>
            <a:r>
              <a:rPr lang="en-US" dirty="0"/>
              <a:t>It ended with the Compromise of 1877-</a:t>
            </a:r>
          </a:p>
          <a:p>
            <a:pPr>
              <a:buNone/>
            </a:pPr>
            <a:r>
              <a:rPr lang="en-US" dirty="0"/>
              <a:t>	where all federal troops were pulled from the South and Congressional Reconstruction </a:t>
            </a:r>
          </a:p>
          <a:p>
            <a:pPr>
              <a:buNone/>
            </a:pPr>
            <a:r>
              <a:rPr lang="en-US" dirty="0"/>
              <a:t>   ended.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Hayes becomes the President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upload.wikimedia.org/wikipedia/commons/5/50/President_Rutherford_Hayes_1870_-_1880_Resto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854488"/>
            <a:ext cx="7830670" cy="9528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5/50/President_Rutherford_Hayes_1870_-_1880_Resto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854488"/>
            <a:ext cx="7830670" cy="9528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5/50/President_Rutherford_Hayes_1870_-_1880_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062855" cy="25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WWII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447800"/>
            <a:ext cx="41910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US Reaction to the Holocaust</a:t>
            </a:r>
          </a:p>
          <a:p>
            <a:pPr eaLnBrk="1" hangingPunct="1"/>
            <a:r>
              <a:rPr lang="en-US" dirty="0"/>
              <a:t>He believed that by liberating Europe from Nazi control more people could be saved. </a:t>
            </a:r>
          </a:p>
          <a:p>
            <a:pPr eaLnBrk="1" hangingPunct="1"/>
            <a:r>
              <a:rPr lang="en-US" i="1" dirty="0"/>
              <a:t>St. Louis </a:t>
            </a:r>
            <a:r>
              <a:rPr lang="en-US" dirty="0"/>
              <a:t>Jewish refugees denied entrance into the US.</a:t>
            </a:r>
          </a:p>
          <a:p>
            <a:pPr eaLnBrk="1" hangingPunct="1"/>
            <a:endParaRPr lang="en-US" dirty="0"/>
          </a:p>
        </p:txBody>
      </p:sp>
      <p:pic>
        <p:nvPicPr>
          <p:cNvPr id="22532" name="Picture 5" descr="stlouis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6402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8992687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Nuremberg Trials- </a:t>
            </a:r>
            <a:r>
              <a:rPr lang="en-US" dirty="0"/>
              <a:t>over 20 Nazi officials were found guilty for “crimes against humanity”</a:t>
            </a:r>
          </a:p>
        </p:txBody>
      </p:sp>
      <p:sp>
        <p:nvSpPr>
          <p:cNvPr id="5" name="AutoShape 2" descr="data:image/jpeg;base64,/9j/4AAQSkZJRgABAQAAAQABAAD/2wCEAAkGBxQTEhUUExQWFRUXGCAYGRgYGB0cIBscHhscHxwkHRogHCggIiAlGxwaITEiJSkrLy4vHB8zODMsNygtLysBCgoKBQUFDgUFDisZExkrKysrKysrKysrKysrKysrKysrKysrKysrKysrKysrKysrKysrKysrKysrKysrKysrK//AABEIAMIBBAMBIgACEQEDEQH/xAAcAAACAgMBAQAAAAAAAAAAAAAFBgQHAAIDAQj/xABLEAACAQIEBAMFBgQCBgYLAAABAhEDIQAEEjEFBkFREyJhBzJxgZEUI0KhscFSYtHwcoIVM1OS0uEXJGOi0/EWNFRzg5OjsrPC4v/EABQBAQAAAAAAAAAAAAAAAAAAAAD/xAAUEQEAAAAAAAAAAAAAAAAAAAAA/9oADAMBAAIRAxEAPwCv+F56ppvUc26u3f44lZjMPuWY3/iOBXDWsR3n9sT2ErgNFrHuTfv6xjxjjMtlS19SqBvqPz2En8sSlyqdWZz2UBR9TJ/7owECmYSsP80f5Z/bBWmJoqexj6E4iVkUElV0giCJJn5nrGJeUJNEfE/1/fABGtX/AM37Ke/xwTrpuP73xAza/e/T9D0+X5YKumrV/fTARaCF1quXhoBGxZnLAdRMaSxMemNv9Gt92+mTHm8Q9dTR70mCsbYntnGAhQEHpb9APzxDNRm3a30wEbNcOCD3xMyAP0JMHb0jHWqs03+BOOVVQMd6KkqR6H9MBDyqDSfjjGa0Y9ydw2/zt6/vjXMaphY+OA4uv92GORKj+5xrmKX8TYzKUxuOhG/r8cASqrt6kfriEfd/vsMTybKfUf8A3YhVNyO0fpgBgp32nHamTMQBjpT642YYDVInp/Zx6VH6foO+M6/33ONiJ3/UHqR8ttsBwK4mcM4KapuIXv3+GOVML5tRYdoUH4zLDp2nFhcLySNSJ1hAlLWC2kAkKCBdupgW74CDluHhFCoAAL4ROI0QtVgB+I/rh7o5uSLkCT0H9fhhS41QQ5ipNTT5pgoTFh1BwAkjG4FhYY7tQp/7ZfmlT9lOOiZRSmr7RR3iPvp2N48Ha2/qMBEAHYY6Kox1+zL/ALej/wDV/wDBx0TKD/bUfrU/8LARio7Y5Eb4ntkf+3oX/mf/AMLHSjwhnkCrl56g1Qtr384W1uk4B+9lJH2Wr/78/wD46eMxt7PKIp5eoviI58YyUMidFMWIsdsZgK94c8E37fp8cE1PlwK4Y3mG+39/LBddj8LYAjkuFEL52VRvc/soP5xjpFBJJZqh7CAP1M/JhgF4zPdmLfEziWRY9sBOHFL/AHaKnruf6j6nHMOSrHc6pNu6/wDLESlvOJWWYEMAQYiY+Y/fACc8v3qn0H6tt9R9MFaY69x+2BfFiNafPf4rgxRtp/fAQq9ZV63+v5YiNmSfdBb5W+uOjUVUkkE37ases7HZY+Nvy3/TAQ3Vz2HfBfJJYD0xFy9EgVNRk6J/I/HE/LbfM/vgBeSTf4D9AMdXpaj2vHwnHmVaHb0kfRj9cdXP64DhW4eoNzJ9b44ugEx2U/niZmqg1f3/AHviE3X/AA/of+eA6VPdI+f0M4ivufj+5xMix+eHj2e+zylnaRzGYdtBYqiIdM6TBJYgmNUgAdpnAVjQ3OJuRyL16qUaYl6jaFExc2/5/AHDz7QfZyuRT7Rl3ZqOoK6vBZC1lIYASpNriZIwrcr59KOZp1W1fduCGGyiYYsIJI0k7YB4b2K1PDlc2hqgTpNIhD6a9ZI/xaflitc9lHpVGp1FKuhKMpGxDGfj8etumLyoc7vmCKWV0A6L16ysoY7eWkGVgJBuzDaPXFR838TWvnKjVC1Qq3hh0KICFtt4Z6zcs3+IiMAAI3w35CqsUGYBgtOdLTe1PaP7thcVqHUVf95P+AYa6nGKL5bLJ4kaE0QwEgwBc2BNsBwoqDUJF79Jj6YXOZdIzLEyFIB2mPKMP2QFEtoVCDabLJIiB7wjucIfG3y9Su7eM6iYA8GRa1vvbi3bAMvH1y9PL0qtJKGumfIKazqN/MxIuosxkbjcYQFW0YtfN8wcLNHMfZqbU61eho91iieIpFbSswAomQIE7dcV2+Sodc2B8aNS/wADJwBflLg+Wr0mRlL12MAzARQRJWDdri3x2vgHxTLGnXq02ABVyIBkdxB+BGGzgmRXLU2VMzlBWqgOXqGoClGDBUC06pN/SemBVTKZfUWaulUT52JrQSNyNNPqb+8RgCPs8zHg1KjHL+KQoYEhZABAMavVht2xy5j4YTUrVmUgis6+UDRpZGcGYHUgD06CMD6XCNRZqOYplqZ1qqrVOgTuSaRgAQLz6zifxZwaVEDNUWkGo5Z2GpiugR5IgQ8bb4CbyLmFWg4AP+tPX+RMeYmcl5hqNBlFTKtNQsTqDGSFmSVnGYBGylqpF7MRb0PS2C1O5wKdYrtb8bde4JwTRr4CD9oRPeYW6Y7Ln3YRSpkz1IgfU42VURy2gM07/Ibk3+gOOrZ1zsQtvw7/AFP7AYCFncnW0amcAXsvcDqcduWavkN7379x8upxxp1CWYElvKdyT1x5y3UgMPXv6E7f5d8BJ4rUjQw3uNp6H+mCnD38q/8AngVxP3R8enzHb1xO4S33Y2nAdxGr6/qcaVhb+/TGhb7wdL/3+uO65d6jKlNSzswVVG5J6DAQFbzEd1/riRkKkqL4bf8AoqzsBw+XLR/q9bT8m0aZ+ceuFCjRakXR1KOp0srbqRAIP0ntBB64Diq/eN6sfzJP74ys1j9fyxpUqfetHf57J8sZVMz8MBbvLXs3ylTLpUzIerUddRio6BJEgAIRJA6mbzhL9ovJX2F0ejqbL1NSybmm1jpJ6gi4PoR2wU4J7QqlGilFEDudI8SqQqU1IVfwyW80nzFfeGIntE4tWbwaTZg1Ncs6qiqhFtE3Lkhg9iSuxG2AR6Rt+f5YsDkbntKFFKC0ajPTViR4qhHLMpk+WQRO0dThC4flzUOkQLCSdhbD5y+iUV8Hwy6MPMpAZ2sNbIVHl8smD0XfAG+fuYa/2B3enlTSfSgpt4jEsT3hQStmAt7pPTFe8Gy66AzkaiJGpfLBt5B7uoR70SDOO3OnCqtL7Oq1jVy7kmmSo1KNiTEnYQJY/AGcD0ZUQjV2mfLJgKCBubAfSN8A3VtGYpFVqstekAabCoPE8qhnUoIJVlDBS2xWLnFf8VywpVXUwCrwRJ/TsdxfYjfDFlYqlAiFqs20+8JAkLFz5tQnaIxG49ynnWD5hcu5ooks0pYLJaV1SSBuQDtgFxHAk7/+R9cWFyDwbIrl6r5jwKx1FTVdyaa28sIYk33iR3xVzPhn9n9djmaVNW0zVFQ+7cKII8xg2gAATJwDFn+HoyPSo5ikjVPKo13IBA3ZtR1KAT1uMdeF8qtTo1KB8OolU/eVNFwoQ6dIN5VyGEfDDL7Z6o+xoWCMTVGk6TIUowPmje179Rimcjk2aogkwWAMHpN8A48q8u0jm6tF/Eq+HZACtPWumZINx16+mIPNGXGVzLUUqEUwoZAJN23Un0/cY61OEJUpiuDoIMjSQDAMWHS4+eJOk0qfiG8nqQZJPW89ZnAQF4O2mm5Vh4iOhbztuGtoIEEaZGkwQepxtxXlj7M6GpUZaBYK7mmdSWv92DLDVYGeuJFHhy1Kb5uvmNJXUi0Q4ZoKMHYAmQRIIAH4ZO4xz4rm0qcP8VqjPVqVhTWmfwooD6zJMsVhZ2E98BtyZSaMxWpZunl9KhW8SmWF/dYX96ZAABM98e8Fajl66KmY1vJY1GolQI/CNTajKzaBcA4BcMpgq8SpixmxI7jb0wwcl5Sm1Wo9WNNOg7CejGFU/EFvywDdV42Ax1VdUmR4aCAOgNzfv8cZiveKVi7j+FVCLLXKgbk21EmWJ7k4zAQOIrGYb/Ep+Fv6/piQp/T9sRuN/wCtJ/lH5McbI223ywHbMNYEXvH64jB723x1zBGj4H+/1xFY4Deh/rPkccuCmHcdv6kfvjbLt94vxj8jh29kvAqFfOV6mYUOtOAqNdSzGZYdYA2NpPpgFXPVJU+hG3xGJXCXhQD3/qP7+GPoDjXKWTzVI03oU1kQHpqEZexVgPyNj2OPn7M5J8vWq0HPmpVGQ+sMYO/VYIHYjAdajQ6n4YYOVHK5ukRuCY/3Gk/TC1WqfkcTK+VaoCEgn+bbr06nsMBeS810KaxWcJVv90p8R4BIkKkmDY3A3GKv9oefo1814tNaqu1NS4dQoK3CsBOosYgkgCFAi0mJy/witl2p1FpBtKgslUEFVuVdT1SJ2BB7YEc18RL5mpWKhPEiFmdOlVQg+UXkE/PrbAC8yYeehj4bEfqMEeEZHxWJbVoUSxAJgdZIFh64Aim1eqFBidz2F5P54YGrikrU6bMoZfMFadQMeVli+xt1IHwINXCMvRUshpko4h0QaxoVTraSdWpQJsIjUOgwt8+0KdF6YptrWISTLBABAPpcEH+fELIZ6AfEVy4sGDadJMagSL3Em3p0nEfmLMk0lBJPmBE321gX6fD02HUJ3J2WasKiKssCWuQshRtci87X3tiWnFUFQo5aAvlZZ8rSPgZK6h033wN4Pp+zATJfUT5iLtIYG9xECPh1xL4TwSrVK2vUJgSoIvFizqBJEBvpgO+d4k70wo1Oim0qCQsk3jaHB36HrgG2XqVa1EIFqB/LpfywTsS0wCehkRGwnFscg5kZfxcrXoksKxGpF1iCF0ywAUBRC/5TvBOE32keFQzgamrUWq09Zo6QCLldRIJEvDGAZGmTBOAYOHckZzJKczUrUVWirOEuzGEawYjSCRYG/wA8OPCePBkVU01E0hSdYEBbMxYA6gYJlQZ9JxTdDM1qqKRVeVghidbErBEliZHWOvXtg/TzHg5dszlagouNNOrlSJVtRAD0G1BkUCTpvERJ6hrzTwjIVaz1KxqU6rfhy58jsLNBejpnbzBoMTHeLyzw+hSLowOmqhHiTLo6yaZU26ypgCSVNowmcQyy06gZJCn1Jvvvvg9lHEzfzLN+43v1kR/unAWNwLN5XieWWlVDHM0QraWsxbTMzJ1KdiD6GNjhZyfs+dk8SnVUK3uIQ5ZYPV4ANwZgYB8H4wchmBmEUvUKvSBY2uAFO19ICAD0xmb5hzFBlFPMVVUrsHb3pJPWBMg/XAMWT5EzdJAni0GuNI1OOs7lekd8TKnKVdYbNpTejN0pOxZ4BMMPDACwDJBm3rb3lXIcUztE1UzwpgGArBmLfEg2H1wP/wBM8UoVmp5lgAjaWUBCXWQToYrsRsfXbAWfwarSbLqxWmFZboi+VREQRHb64rDmj2Y1SzVMrUU0zLLScFSJuFUgFSIgDYxviYuYbh6nMU3FXLVApVNYDogcg6Z/gZwGEWL3wq57mmuXfxAwLEkRUb3TsB5ugtAgegwA7K8Lq6mouvhPTAL6osJUSY33m3TrhnXkqtq00cxT8N0CszAgj3SYUG8kWGqe/fEPgXNv2YfdUKe5Pm1Nc/y6tM+sT64N1vafqIFXLo2m4gEAH5G/wM4BV5kyeWylY0ftLuVAJOlLE9OvSD88eYZsp7SaVNdKZZVG8D/yx7gEfiWUerXSnTUvUeVVQJJMiIHf9LnbDcnsp4h4Yb7jVH+r8Qz9dOmfn88ecuZhaeeWow2R7xPRSYAv7oNsW/lON0xRFapUVKRAbW50iCLb9b7YD5z4hlXpGpSqo1Ooh8ytYi46djvPwxAYm31xZntcz+TzGirSqg1tGmEWQ6ajBap7sKdQGktMkWi1YH9sB7SaKi/4hhg5b5jXKVXRqLVC1RKgK1NMFdgRpNt/qcBMjlGqvClQJBLMYA+J7mLDB88u+Y1S3h6SCajeZV33UAkgkAW6kdLgHrh3tGzFdyFShRVRsSWJExJcugBvtb54rnjnHWzOZqVGZWuVQouldCny2v0MzJN9zhr4Xwehoq1AHWqVSbkClqfQWG0g6kN+m2xwoc45Tw6/uKje7UVfd1r1X0Iv8sBxbNg7mBH6YOZDiAVbmnUQnYDb5xMjufywn060EEwR1m897detsS2r+Tyx2sCAJ9D2/K2AfsnniVBUdQynZgBaAzNBWQPIYBg+uFzm6qHKVZh2AVhBuQiXn5afljhy5nGT7s1FII8o1W/Edp3EnBvmvkfOrRWstFnRQS2l0aFsQQgbV1IIExp9cAocM4ktJjI97c26bb/HBEcIqZutTWm8rUEBrlUIBN9OwPcCL4WqbjUCw1CZIkiR8RcYIcHz7AGnJ0sIPaOsjAWTkfZfmKZFJq9EFjqABY9Os0+3rgD7T+VTkUoTWFR3Z9QAgCyaSASTHvL28vxxI5Z5nbK5gGq4VROkMSVM9OpGx6frho9rNX7Vw4VGZQadUFNKM2sm0aigKWM2sdNz2CruWuEipWoCqyqlWWUFo1aZALH8CllKyYNjHfF88AalTRaRoI8Tq0qtolmnWQxttPQ4pXlnLjLVUeqquGlWQWIG/lY7NaZ2tB3w18x56pRojL06pqUa2mrSrAlW0ajKMpBBcMhBMiLd4wAPh3MVSlm3Yx4WYOmqWaA4Le8zEGLQZj+uC/OeVTM1xmG83l8NYf3TTYq6mI2JkHYhlIthc+2EAK4GmY1DcA7Er0EwDjqvEXpRRBBpv5gv8LjZl9CsKfQemAD1EFCoQS4UnymTtvDR+sH4YKUmIXqeqkG8+pMT89xvJ3ziqI8KT5WUEQJggWg94m3WMMvs84DSekTXdiCxgHVpCAxA28xIY72GnvOAWeIUvFUKLM0AbATaD26AH0JOGLkvlbM5gtRqIMuaR8xebGLFVESDNiDDXIMYK888s0srFfKAFAhNZA6ygXTDwzAx5oI3kr3wM5Y54q0nRGQmkQBrLg6U2m0+UQf7GAj858k1sr5C6ulRtSv7o1AbfykDp267xrQ5IepQDZnM0qIHmhR47N5d/u2Gn4E/TDzz1Sp1sqhZ6tRPEVwVgqIB8thBkSZv17jADJ5xFBUHyEAqT6m/xHWb79bYAlyBzElUvTWoVdvNJULLS2ptEkX8pIk3LemIPNCPXzDGm5qgKF84CvqUQfdULAN/g3piB/oukmryLHvTJWGkQVYEEdR1Bx24b4ZLIjwfEZQ9Ulbk+Usbmbi4mZwAXOZloCk6dLEMpA1HVpBXvB0qY2OkH1wM5gy0Uw38JAHwi/0AXBHmLLhJlqYjy6gxaGBkzKpIPS2/xGB1LVVJHieIoWGawmZtcYAXRxwrG5tjvkKLO2lFJvsOl+p2/TEzPcMCXeqknoJMfPYn0GAFAE9sZjd8xTSxWfVjpP0xmAM8Uzz0tNSk5RwY1AA7g9wR2x0yOecPTr1mesDAkktHSB/CNtoxK4Q1KrqYOZUGxEWIIMfEGJ6Thho0qdAMUpHQhCOfFXVrOqKlNRsPLMEEemAX+ccvUerKoTSo0yLggqSzMbGHgEgSZFjhO13xbXHkUor02d6gUHUYVXDE+J92oCy2kHYQwbvips9R8Oo69A1vhuv/AHSMBKyqA05/nBv6KSOv9cM/A+N2qUywUaaaAnYFqgjr0En5YUMpntEgrqRo1D4TEetyOlibjfHWsGcDw6ThJDSiTJi207A9WJucA41uIVTZswlaVWkbFWVCwjZmBiQdhtgNzXm/FVxpCskMbzJLEH8sc8mIQ2sB0IsfVdx+tsec3HQEbw2TxktqAMqHYkglS250ggiw64BZp1YkEAyOvTDLytmMqK1P7ZTarROqUTctaJ+8W0E2wqg4mZE+dT64C1+NV+GeCPseT8J9SktCh9H4tLa2v1gyDBB3w9co8fFaktJN1AXVEqfKDa46E9ItikqeZcrpR2LAnyhKe5j8WiYsO/WN8TMhxIZYq1WjmKFSZ10Kg0v6aWgX7aiRfpbALfN2USlnczTp+4tVoGnTpvddP8plbWMSN8QeHtDdb2th+43wunm8tUr+GFzQOqo07uD55OzA7gjCDXoeGwGqSL22wDzwyki+XNJ49F7svusjQAGpNurCBI2br0xtzhw6vToijTqmtlv9ZSMLqddKzBAkFdRGnrv6YC8OfNVEKojvF5CswI3g9v72wTynEGekNDaCH1ANstRZEExb3iOxmRBkYAKRUWaVVWXTAYOt0kAqYI7EGCOvXBF65ZPAqNG5U9AxiGF5F1UkbW6nGnMPGKlfNVKmYF6gA7EaUVShFxNptvMixxB4IUXM01zGpqXWLtpFxF7XG+AkiqppsXBWqrBKimNIEGZG8k6YO0FvTB7kHidLLZr/AKyFqU5NMMb6DEodN97ie4tjpX4BQzVSi9GqENWTUM6hoSAVK/xgaYJsTiDmuFnL5p6WVaqtM6dL1iIqEGQGKqoQFgNM7Fd72B39o3BctmKNM5RF+1O48OmpC+Ku7WNjpEnUYjabwVhcrnMmWYKrhL1gpVmpjTYyOkMCYYgFFmMS+DU6VUVlqU3p1WGjMRoDFlaFHuto0sCfJpJIBk4dcpQo06SGm4AECdRJvCySTMzYzvMHAJvN3GBU4ej5SnqpawaumkVAgNLNoUAANp+YB6YSOGcU8OqK9MjVsVIkMvVWU7qRaP3xceQyhy1WoKpLUaxlCwAVdXvU2AAAA8x2HlY9VM1Tz3y2uSzfh0iSjp4iFhESzAr6hYA+BGAJc0ZWlUp0cxlU0UKivqRST4NZT5wTMxBQp6M2wwmAsr2LMLmxNu8frOJ+VzTmmaSNAd1aDsGEqDuAPeIJ7R2x5k1K1xJ0MhIOxK7i49DYj0M4Cbw7OnbxY7GDqHxU+RgewYemC+TzvhuC4GhwVeLq0CFIB82oDdYuCRffE7IIh8ylT3WmtMfoAT8CfjOJmfClPvr6fN08sERHQDvO/wCWAzL0KdRamqTTZrWZLFROpCd5uDANx2xDpZejlqLhgXZzepUY+VQLBVXSJ66iSfTA3M80CmCKNNSRYFpIHwG5/IYFLlM5nSXWnUrH0Aj4KJA77djgO1fjKqNFAAD4QPpuT6mMNXss4mPEI8NGbVDu06wrDywYjSCoESLt6yK6r5WpSdqdVGpuu6uCCPkcTeCSGf7zwS40K5HlvZg7fhBBsYid43AfROYqIx82WWoYjUVB+QJU2/rjMV1luY+I0F0VMrTZt9XiFdQPUaQQfiDjMAiUKQQgwEOxA37EH077wL2jE3L8XouCzaQ+rSTOliIXTBmTfVOAnEqNTToQNpmCLyREgkncflidwXlOvVXXSNNyBIVGOpu4AKaT9b4AzTzbBXKsbXAI6aTF7HefphL4wJcMN2RWPxjSevpOHbl3g+Zql1p5eoVA82pdIUoXMDVF/eGlZNxI7IqOWJqeHrFpABgEyFG/pgNBWDKQYBAsY/v6ADDXyBznXyZK0kpMpudYaRsLFWHcWwzcO9ntKvw+q7tRTMCnqVka2qAyh3b3dXukdJPwxVmTci43HT0wF7UfaXVIk0KRjfzsB+pP5YVOOcyUKtXK1K9IVHop92hUFT5gTqGxuCII2MxthbolnAOsaIAhQFNh+IdT3PXAzM8UGsLpBQSCYut4t3AA22MnAXrw2pkc5kqdOtSplNAW6glY8qkGJk2I7yN5xRPM/CauUzVSlVB1A6g1hqQzpaBtI6dDIw25Li2Y4cKb1B41N1Bo1aZGlh5ms4MlmJeQ8Nv2sFz3Cc3xLMV83lMrVNNm1Awq/hG1wGYwTCzvgOXLGeKuSaYqTYtMle3lDj9CcNOU4xSra6LoCZ8yxKsOljcHcEGDINhhA4FVIraYU6pUq8AH0bUCN/Sfhhj45l2RFePAYMKZnzBkJBOltRJAKg6YX88AysfB1aRIEahckrttsGSCCLSANzis+NApXaYs0iNo3EHtEYtbko081qSnTWmEmCxJaRYEgmIsCViD+hvI8kLl2qVcxUyoTSCtQrL0yQC2gsdIXe0GZO2Ah+zXnNtCZVqAQogMhh51IBDdtRBkknHH2gcGWnW+1oQnjQKiBSVZvNDBxKBogMpN4kE3wmcWzY+2VMtkoFMk+GhMhGbzOKVpAJHui5DFdtieb43mHyjZXNUkUVVhXJOoaGAJCiwIZOvW/XACW4KlQMzZgU1VGYEqWHlVioUTMzYCTvA3jHXilGlkfD0N4lOoAy1bEurXLagA1ifcUiNjfEXg2UoS41yQI8zSfXy/0GODLoWpQbU9F7+WCVb8LoTYgkeZbSJ2O4MT82NTyystNQJRASVkBhqssAkQpB9RidU5mUlTVpjRp8xWZUW82kgMV6kEQNwTfCacsa2VK6dLruIjzWI/3gInrt0xJ5G4tqHgNW0fwK4Do3pe4MdARgGpcpTp1vtCVfDWrCkggqxtoYFpUyogje4NoOGThaITUouJVplDBBVgZsehkgx67YScrwyvTbw6NQCleFqLqUqSToddoBuCpkBoPQ4YeE5eoT9448ZAPDNMuqDTPldSSGBDLJgGBsTMgX4fWqUScvWLVNMaKixJT8DM7QAwI2uSQbHEfi/DaOeC0K3v0zapS2XUGEqTYAlP9WdiI/CpwS4NzPlc2FVaoFTSS9NiAyxZlcHoOvQ448W4/QYaaH3rL5QU9wbSLe8LCwEeowFN8X4LUoZg0agYVJOnymKqyQGUblWj1wRyvLDsQ9V9AFz/ABE9SZ2m8k98MfG+ZFDSzCrVA0gLAAA6FhbfoJ+WFHP8WqVjDGFH4RYYA9meL06K6aRLEbGTH+9ufl9cLnFc49UAs3Ww6D5fvjjWO17x+/fG2TXW6rGqTZb3OliBa/TpgIjPv/fQYs72T8b0IyBdVQ9yBYM0hZPVSva4jpgty9wDheeyNOq6qhI0sQ5plWkjSJMdrDc4rLNU1yuYemAC1NmQOLrUCt+IdCY6bExFhgH32xqKtGhmGUIyO1K5BLA3AMbWUuJ9RucVtS4gukIVj1PWe/1wa5s4ocwlJdApsqrUs4dXBWVAIURGo2MmSRha4fm1RgSGI7Ax9MBcfLnC/smXSnXy4zDHzqw0uFVtlDN2vtaSfXGYT+Ec/ZmhT0U6raJkeUN277bbf1xmAA5zN0KiKY0yYaDEHQwB0zEaom5PX0w/ez/ij0kpU6Y1KPLCFdV73n4/GMVJmkVGGm/Ug/phn5XzNSmTUyw101IaoGZV8PoC7HZdhr22wFhc6c5VqL+EzUkSolmpEs6sQVaTqjy+YRpvIPpioeJSuZLELUDxUKrIV9W8QerAkdp7jEnmnin2isK6rohVEFpMgkkk6RMkn+uGzhnJpzNIVI8I6AEv8TfqBJt1wEvlLOUK1OklXw6bpDUoJSKm6ky2loMESDfCDxbK1Rm6s0ih8RzGjQsajtYCCL2+WLCy3DKtDw6pVdQqqrugAcBjGxBWdRQ+UAtcA+ecE+daSZrhz1SwWpShlvMPsyD0ZdvipjAVLn8wUTQD5m3jYD4m8n4DriHlM5psRqBxPocsZyrTatTovURbsVExG9t/pgNgD+W4pqotRIlFcVApJtYhysbgg3HzF5m3+R+YjSpoKijSRfR5gOo0hZtp0gCJt0xT3BOVM7mk8TL5epUWY1iAO1ixEx3G2GLJV81lcwyOVdsu48VabXQ6QANYE6Ba2wYG+8hN9tfDqfjU83STwzUJp1FJUNrW6sUFwWXc+i7GcJ9HmEqukgmVKmWPUgg/KMNHtG42MxRVDQrq7VBVVmRQuiHX3lGpt4ubRhR5f4Q1cmBI92PX/lgDnCOM1KdQKVhTfxEMapM6h0Mm9/pif7QeLmcudbVG8x8WQSVGmxWIBD6oItHfC9mOC5qhIC61Hm0G9u8C8d9Jw78w8AXM5VXCaKqUwVAUAzC+UgfAj5z0wCCqU28ykltzJvPU77zecGeJ8Vr1tJqVC5UKssL2EAnrMQCdyFWdsKmWBOxIO4P7HE7LZ/pEdCOnytI/T0wG1WBVDgkK/UdD/cdR8cS8hxMUXNOsJSZVhaJM+vlmbX+eItWqGVl7Ef8A8kj42t++JVfJmuEKqoKrEFomT8LmfhvgGBOLUoBeHp3GtZBUfzJ1AP4gbG8C+EzieWKPrX3WYwR3B6fkQcFctyySQr1AGJsij6ybxabxizuEcH4V9nXKvFV1MO2ttfcOAD5R0t1scAi8l5XOZx3+9YU6ampUd9TmINkEySd4BHfDI3DEraFDu9NSY8P7oCTIsGZ9Ri5Lnf6Gq3MGV4fRbL0SyqZkFtdZp7mQEEWxXfF+aHqDw6SJQpRAVANRHq8T9IwBniRyGXadGqqJB0uSWJBB1kHSJm++8xhf4jxyo66VilT6Ilrep6/p6YEVm2+H7nGoNsB2pv8ATHrVZmBA7D9zucTuAcPpVWHi1dAn3QNTH4XEfng8nITGqF8bQjjUuukyuw9EYgEReZ+WAT6z4lZbJ1WQ1Fo1HRNLEhGIEHuBjcUUXOGkdQCMy/eBZLCY1DZQTHeLXOLK9m+aZ6jUi1NqSmYJLBtNl8ptA6DuWMG2kIPKfNH2aFrZcKlQ+JTekspBESulSYkMx0yQSQRaMJ3NXEzVzNWpqDK7SGg3WAAx8q9uwPzw2898UqZHMPRoFVo1qJmmV1CWaoGYeYEODYEHYKLxhDan5AFNogbfMHpffAe1akLTaRJ1KQPQggj4hh8YOBteiV0uLhvyO8YlVFmnpFzqBF9hBEfOV+mPadAosuutdxpaQPlt+WAh0q5XYx8pxmO6ZYvJpyVn8/pjMBwZwzEnrjfKlVb3o7G4/PERjfEhIcR174AlkqVMsq1WNOnMMyrqIWSZC9TEfXDJyfxvSXpU6jhSx8MO8EX8uzKNURJhxPQjHbk3kNM3QNZ87SpKN0Ua2SFBOsFli14E7b4VEyVNqkUhVelUqeHTqOANW0yo8oa4OkmQCMBaGQ4kcwauXr/d5lQUqU7gOsRrpQJVisNABHURvhX9o2dWpl6bo8OX8OuBKhmUEg6dmAaSGExqF74N5v2c5hFWqKo1U9Kq9NpYLsLGB5bAGdvhiSeBs5Za7CqpILGswLMY0mY2XTsF6tMjfAeezHm7MJRWk1HUq2U+7q1WHmPl369sLHtb5cNGucyIHiEeKqJFOm+kQVYCNLeokkNviS2dqeanR0VVRmRI8tQqBpBuxmwABXeJN97J5T4hTzCAOoDMoD0nQTTZd/NPmnysD2jAVRy/z4+XoLSpEKdGhQR7puQxeJIBYmJi5tc4gZGjVoVlzNKqRVBLFz5gSfe1C+pWkz88H/aVyhTAqZvKgIEYirTAjYwWC9CDdhtBDd8JHCKmryFmBmVg2BHpMYCx8/xw1yimmtJlTSoT3WNiYsDEzYzuL4U821WlW10WK6jJC+vXSDe4PfpjehxCdF4ZHUuDYrcAkHqtwbgEeuNsypqsanhu1JAVqOFLIoJtrbYAwYJI+OAM8O4sXMZjxXpkCS1Mq1NttSOgEA29QcHM1mamVg1nPhRAqsADPQGOpBMGN1/mOAfBBRpHQzgB1gK1RmR1NvNSaVPax7bTjonDmqrUhfFpo5WkJ1EybWcCmALKWOrYgCcAq8y5UKy5iijrqkVFZABqH4l020neNxvacCBQR2J16BN579Y+eLFyNIeM9OpQZvEI1nw3prrdYIXygFVMi5i4Iwr8V9n+Zo5jwgUKm6uHVjp6akUltUdIveDgBNHLQ+rxFiLxvb5emGXjfJtVPDfLZinWeqoLJTGnwwVVhLMd/kDbB3hnL2SyFMVc0NVTdfF7/wAlNCSR8bjqRtgNxjm9mBXLL4SdW/GfpZflJ9cByp8AXLQ+drkv73g0mOpj/M+8fQeuNOKc1Pp8PLouWp9k94z1L9z3H54X6TS0kyTck3k+uNa9UtpYgCRsth2sPWJPqcBtSaTfrjiFxuBfGowHtYWHwxN4LwapmHCoVRSY1uYWewP4j6CTgVmq4iBv37Th04ZzGvj0hQpe6gldRERuJC99gBH5nAHP+iarQC1ErrWqg6gBKfRTOo/MfA4aM9zOVypFYXXQNRptpBZlA+893ruJ9cFMnzUugeNTNMG3mINwYtEmZ64XxTd8/mKFSkwy7IzCm1ORV1HXKkjSfMxBO4tsYgED2gOr1ErIYqiLgRKgiL9HpvKGOmgzbA7h/H4IZqpVyxZ6kMSZ3nT5ibb3xtxnKeFTHmJFwPgUgyOjAhLEW2/DdZwDpzvSR1y2aR3cVafhvreXp1acagRJgEMCB6E9cK61mIIna46Y6Nn5FBAvkpySrGQxbTrtAsSv5ntjWrAYiBuRc9QY3O+A3XJ1Gjwld9Q2QFjK2Nhf1x3ofaBUFFqb6yR5GQqwB6xAMdZOLC5GoVMswr0/LqQqVdbwRMrNxBj43wW4k9Wo41anY2FpMTMDrudsBDHIpN/sDJN9JqVmiw/hqqBebRbvjMMHD2zaJpFKqAP+yb87X+eMwFL8wcq5vLS9bLVKaT70Bl+bKSB8yMAQY2xaXL3tbq0QKeZpeOnVwYeD/KfKfqMA+bON8Pzg1Usp9lrEyXU79/IoC/Ox/XAKCVpMneI9cFMpl2SpSSqzI1N7CB5dTDaGBnr1icSuVaFJcylhXdgRTUjSqvBOpp3hQYHeD0w78R4OG01Hy4qOuzWGoARDpdWtswKGwJJOAY85lM+mXqK5pU8u1M+JmCSzBSsQaYkKP42DGFkiDiv8rm87VqKlR1prqhgTe24B6C0XP1xbXKXEaxSM0qhagAQe9MhpDTbYbyReJOFX2tcsfdVM3QJTw9L1acSKl1UMCD5YUknvE2vIDczykqrq109BH8cAH/FBUCO5GwxnBc3UyebUN5qhGmyhi6RYj+IrFjeQxHTClyzxsA6SEvYysmPQtU0j6H4HDHxjh6slOtSil4bamRHLgAmCyIACGmJCAD0nAPjZtWD1qYVgwLOYtCKdQYHYkDSZG2Kn5/5GbIv42XYvljcQZaj21x+E9H9IN4mzaVMVaYOszVXSaiANJKsFfYKTpJUnSOhgHEKhk6WTybUq1VEApGnUUpUcMNBUizqJaTBK9RawwFVpxdKwpioh8RRpLgxKk7eovPpfvht4Hza2RUpTKqjhhpYTLkG5G5It+mKtpA2je0R39MOPC+WM8aLnS6I+lmOzwpJFiQYvN/TbACOJZ4p4YQtaGEoEWIgaRdoMDc9MHeDcbr1WXw6TBQRLaoUQZtbfsADgpleT0cipXYkAXZzEgbT0MR6DG2d5ry+XBp5WnrYCPEayj4CxP5D44Bg1VEUtVrGjS6lmuf77C/ocAM3znTpgpk0A71XAJP8AhU2+Z+gwl8U4pVrOGqOWPTsPgNh8sRab3wHfiGdepUZ6jF3JuzGScYDY4jZjf88dKRwHtM7Y30wg/vrjmBjpVzIRQYk3gdJ9cBpqi5BiYnpPxiJx4tYKwJUOAbqdj6HDjyJxitVDZREVg4LMCBFrEmfLNx0PTA3m7lw5F6VRkPh1LhSYIKkalPrBBB2v6YCa3OlZlKikFWJIALLpsDqDW2BjoCRhk4VyvTOWXNZRlpVajvoWo2kVAIACFrCQWOk76p6YBcL4lT0qZVlYRb9GEWOD/G8m/EsuMtSKa0YVFBOhUVYUmIOwe/e3aMBCo81tllrJUXRWpCdLEEBukQYbfYG4m+Nl5oOapCqlZFzFCs7srByjZeoFRxaW8MQpixjsb47N7NauWy7u+YpZgBT4lLw2BKRPkcfeSYMLESAbxGK04hlGy7QrkpUSVZSRrpkkQwBsQVKsh2ZTgLM/9F/9I5KrWp5lK7keIq0xLax5tDAi0kMALRqG8TgPk/Y9n6mkzSpg7+IxBAtFlDXubem+F/kDiuboZxDkwXqNZqU+WovUN2A3DdD9D9M5bOa6YdUMFZF1vboZgj1sDgKu9nnJ2RpiqM0lPMZhXKnUNSqBEaVP5kifhhqzXJ2RdvGy1GlTrLcFVAU9br7s/wA3TCBm+Oijma4FM0GqVWNQVZlJZyNRSbEuRIBtFyIgzwLjFOoklnQ6dQUONJYXBMCdx6gg7YA9l+K0sz5GzOXEbwU1dohcMXC8vl6X+rKyfxEiT8z+2PmrmqlTGbrCmqquoeUTpVtI1hZvpD6o9NrRiFl80ye6zLa2lisGRexHQR8/TAfXFOsI3GMx8i5rOVHIL1KjECAWqMbdrn44zAc9jjmcdWGOeAm8CzHh5mk/8LfqCP3xcGVrvVWPG0J00aWJ+OpSq/mcUiDBnBfh/MVekRpqEx0YA/TtgLbevUpafvWZKbywZVN+4IAIjYxAPa04e8lmaWYpwdDqylWWZBBEEQbwR0OKJ/6Q6hAFSmhIAGpZEwIuLg262wS5f9obU3H4UJE6n2E7LIPy6DABPaPyl/o/NKtOfAqjVSJMlYgOpP8AKSL9mG5nHnLiZkt92yGwgMxBJadIWAZMqfphpqcTp50V6OazIq0mbVl58NqlEkEE6gVnp5YIYYDZbhWfyhIyVQtTY6i1MgAkCLq4kQLWnAMD5/N0MvU+7ShmBDIEKuWbWs+Qgqo0ySzXjeTfG1LmCvmtLVWdZpoKi0gFTWCSWNQgm4gaUNr9YjThPAG0qapapUYhqiggkHcST5SR0W8EXvjrx3jmXy9nPi1VkaFaTP8AO0kKfQSfTrgAvAuUQ2bqVl1oivrQFJXeT5nHmveQLfxE2wT49zVl6PlT/rFVZMBj4YNrtHlZgQLgd/ML4TuPc1V8yCrNppdKa2HpPVj6kn0jADVgCnHuO1sxeo9v4F8qj/KLfMycdOG8n5utSWslNRTckIXYAtCM9luYhGgxc7YHZLL+I6raCbgkCR1Envti1OC8yIqg1n0aWGhApmBbaLQvfa2ArHjvLuZyhUZmi9PV7pNw1pswkE+kzgaoxevtA4nTzPDa8AOoVHR5iGDrtO5gnbocUgi4DlWUk460cdKy2GMo/tgOdQxvgjleB1HaktSmVVgamlpUvTX3io94gCTI7GMEOXc1l6KVK1TzVwQlBSAYJU+fzDTII3Mx0EnArM56quYGaSoXqq2ol5LSLeebkESp9LYBq5X4P9nrVGp1NZMKiyBIMEjUf5rDuBg7z5w6pmeGnMOoDZdgYDFgUY6GgnsPDadtx64CcUrpSpUs/l2ihmGK+H+OlVHvrtcC5B7R3x15J5neo1XKmklXx9SojuFXSw8xcmNQi9gTvtgEbgufSk8VUFWi1nSSD/iRhdXHSN9jiyuReGseMVEo1JyyUmqUyjSDSdlKXB3MwZvKnCRzvykchXCBi9J11UqhWJA3B9RY+oZTgdwfPeBqZCUq7q4MH5EXnAW5xrn+nks1Uy4BqFX0kdJMW2A2O5Jwv8U4Tls01Q1BUyzM3iKAsojOBrIsPI0BiBsSYOK24lm2q1Xq1G1VKjFmJ6k9bYK8GpZ2opNIPUT3SGa0DtLAjfcEYBzyfBq2TyrUnRRr1FaqMNRnywTOxU2UHrtviwafMxpU6akh2NvKIntEb7Yqjxqrf9Tqu1IsNaUzUVgKoI06HiVYjUQuq7aRuRjXhWcekjU3MnU2oGVgzB2uCYkkdScA0+1tfFXL5pDTWspNNhIlkI1KGVtwpBsQR58DeT6mSrkU2qVOH5mZUKVNGo0z5dallJP4NXXy9sLXNGZpmjSSnQ0AOXFUTBBGlg3kBkwl5Puj0wAUkiIkdv7E4Bx5ly7O9RMwgTMI5RqoBKuwN5JuJswJ3BBEzhPzFAoYPxB6EYIZLiLgyXLqVCMCSx0CwBB3gbelu2N83k3+8ZKTVaI8xqKjFU9SwEL3uRgBtPMMthHzE4zHtbL6SQJI6H0xmA5HHMjHU40OA1jHhGPQMbquA0UY3jGwXHunAaRjenWZTKEof5SRH0x5GM04AtkON5iHXx6pDIQRrPcdd8QS+NMqPN8Qf0OOpGA5Rifw/hbVFDaXKkwCEJ/IDEQ05B+GOnAuHZhmSpTDaQ4EzYEETIBmBO8YBgq8mVlpJWAqpTNREL1UFMDW0BgdRaA1pIESMEuL8IFJdLmpTcHck6itpWT3i0/lh+ztSrXylWhUdEpPSNM1DDElhCmJsoO4iT0Iwg8rc8eCBleIU1zWXB0q5AdqYBixI86dQLN2nbAd+M8TofZdJprVaovhI58rKBDI06SDDIBFt98JOlFEu1rzG4uvTvdremGv2k0KQzFI5QKMuaIqLpJ0NqdixHWx3G6mcKHM3CauVqeFWAkgOpU6g6H3GVuoIB7XnAdcvS8V6aCEDnSGaSBO06VJnpABuQPXDbV5eoZRQzoaznZqphQdx9xTaYM/iqT3WbYTeWeH1MxU8KirtUYEqEFxHU9gLb2wf5m4hW0qlemadamNNQMIOoXn5gzY7RgF7iOaOYd7U00wERVVFhZkCALySb3PfEU6t23HqDI69cRh3xOo5WV2Um0RYg+l74DapWbwtGo6Q2sL0lgFJA7wqj4YHuJwWTh1Y6fuah7EI0G1umCWS5B4jVg08rUKkwGYqosYvqYGMAE+3O5UValR1ExqZm0yAJAJ9F+QxFJvtEz9fTFvZD2Lr4c5jMsKu+miFKr/AJnA1f8Ad+eCHCuQKYaEpKxUkeIV3gxM/wBMAh8lIEg1cvlykktVq0TVcW/CpcLAtaAd74YuDcbds5UTh+hcug2dVXXtrKqYCmZATsPXFiVeWsplsvVqZlfEVULOTNgP4R36D1xUnH+FfYazui+LSc2EmwYSpDA9j718BY3M3DMrxLLsKihayg6KgEMCBcEbx3GFPkbN5bNscnxFFOYQkU60lWqBYGkuLswAsTMj137cuVwyatUOV1yd5F77Se+EHmCtOZqOLS2vy2gm9o2IadsAZ5lyRpPWoNLGm5W/WNvqpU/5vTCe0pDAAjuDYG9jYXj1ww8V4y+Yc1aglmVFZv4iqldRtY2X6n5DRkpjXSfS4JpuuxAYg26wwIMXHbbAQ8rnBrl1WDuQu3yH9/TB/J8YCaWpP4TIJ1ixANipgQwgmxtthazWUKGNx0P99ca00J6TgDqEEfdu2n1pz+c7RGMxHy1dkWAB33YfowGMwEAjHI48xmA2XHRRbHuMwHqDHrYzGYDDjxNsZjMB1oC4+f6HGy749xmAkUx+mG3kYfc5sdAVIHYkLJ+JgfTGYzAHeHmKTkWllFrWnFf1qY8JrD3e3pjMZgONJjNMTYQY9WjV9YE94GM5qYl8oDcDKUQAeg89h6YzGYB39gCD7TnDAkUlg9pdpj6D6DCLnqzPRLOxZtbiWJJgNAEnoBYYzGYACmCvDPf+WMxmAtSPKPgP0xZHLI/6sPicZjMBPoKJ2x5w1QFNhv8AsuMxmAF88UwcnUBAIMAgix8w3GFbh+TptkUDU0YLUKqCoIAGmABFhc2xmMwGuT4XQAMUaQ+CL2+GI9fgOVMTlqB33pIe3pjMZgJuT5cyf/suX2/2Kf8ADhjyvBcv9l8P7PR8NamoJ4a6QbXCxAPrjzGYDbN8uZRl82Vy593eih//AFx1y3LOSAtlMsP/AINP/hxmMwEuly7lI/8AVcv/APJT/hxmMx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RUXGCAYGRgYGB0cIBscHhscHxwkHRogHCggIiAlGxwaITEiJSkrLy4vHB8zODMsNygtLysBCgoKBQUFDgUFDisZExkrKysrKysrKysrKysrKysrKysrKysrKysrKysrKysrKysrKysrKysrKysrKysrKysrK//AABEIAMIBBAMBIgACEQEDEQH/xAAcAAACAgMBAQAAAAAAAAAAAAAFBgQHAAIDAQj/xABLEAACAQIEBAMFBgQCBgYLAAABAhEDIQAEEjEFBkFREyJhBzJxgZEUI0KhscFSYtHwcoIVM1OS0uEXJGOi0/EWNFRzg5OjsrPC4v/EABQBAQAAAAAAAAAAAAAAAAAAAAD/xAAUEQEAAAAAAAAAAAAAAAAAAAAA/9oADAMBAAIRAxEAPwCv+F56ppvUc26u3f44lZjMPuWY3/iOBXDWsR3n9sT2ErgNFrHuTfv6xjxjjMtlS19SqBvqPz2En8sSlyqdWZz2UBR9TJ/7owECmYSsP80f5Z/bBWmJoqexj6E4iVkUElV0giCJJn5nrGJeUJNEfE/1/fABGtX/AM37Ke/xwTrpuP73xAza/e/T9D0+X5YKumrV/fTARaCF1quXhoBGxZnLAdRMaSxMemNv9Gt92+mTHm8Q9dTR70mCsbYntnGAhQEHpb9APzxDNRm3a30wEbNcOCD3xMyAP0JMHb0jHWqs03+BOOVVQMd6KkqR6H9MBDyqDSfjjGa0Y9ydw2/zt6/vjXMaphY+OA4uv92GORKj+5xrmKX8TYzKUxuOhG/r8cASqrt6kfriEfd/vsMTybKfUf8A3YhVNyO0fpgBgp32nHamTMQBjpT642YYDVInp/Zx6VH6foO+M6/33ONiJ3/UHqR8ttsBwK4mcM4KapuIXv3+GOVML5tRYdoUH4zLDp2nFhcLySNSJ1hAlLWC2kAkKCBdupgW74CDluHhFCoAAL4ROI0QtVgB+I/rh7o5uSLkCT0H9fhhS41QQ5ipNTT5pgoTFh1BwAkjG4FhYY7tQp/7ZfmlT9lOOiZRSmr7RR3iPvp2N48Ha2/qMBEAHYY6Kox1+zL/ALej/wDV/wDBx0TKD/bUfrU/8LARio7Y5Eb4ntkf+3oX/mf/AMLHSjwhnkCrl56g1Qtr384W1uk4B+9lJH2Wr/78/wD46eMxt7PKIp5eoviI58YyUMidFMWIsdsZgK94c8E37fp8cE1PlwK4Y3mG+39/LBddj8LYAjkuFEL52VRvc/soP5xjpFBJJZqh7CAP1M/JhgF4zPdmLfEziWRY9sBOHFL/AHaKnruf6j6nHMOSrHc6pNu6/wDLESlvOJWWYEMAQYiY+Y/fACc8v3qn0H6tt9R9MFaY69x+2BfFiNafPf4rgxRtp/fAQq9ZV63+v5YiNmSfdBb5W+uOjUVUkkE37ases7HZY+Nvy3/TAQ3Vz2HfBfJJYD0xFy9EgVNRk6J/I/HE/LbfM/vgBeSTf4D9AMdXpaj2vHwnHmVaHb0kfRj9cdXP64DhW4eoNzJ9b44ugEx2U/niZmqg1f3/AHviE3X/AA/of+eA6VPdI+f0M4ivufj+5xMix+eHj2e+zylnaRzGYdtBYqiIdM6TBJYgmNUgAdpnAVjQ3OJuRyL16qUaYl6jaFExc2/5/AHDz7QfZyuRT7Rl3ZqOoK6vBZC1lIYASpNriZIwrcr59KOZp1W1fduCGGyiYYsIJI0k7YB4b2K1PDlc2hqgTpNIhD6a9ZI/xaflitc9lHpVGp1FKuhKMpGxDGfj8etumLyoc7vmCKWV0A6L16ysoY7eWkGVgJBuzDaPXFR838TWvnKjVC1Qq3hh0KICFtt4Z6zcs3+IiMAAI3w35CqsUGYBgtOdLTe1PaP7thcVqHUVf95P+AYa6nGKL5bLJ4kaE0QwEgwBc2BNsBwoqDUJF79Jj6YXOZdIzLEyFIB2mPKMP2QFEtoVCDabLJIiB7wjucIfG3y9Su7eM6iYA8GRa1vvbi3bAMvH1y9PL0qtJKGumfIKazqN/MxIuosxkbjcYQFW0YtfN8wcLNHMfZqbU61eho91iieIpFbSswAomQIE7dcV2+Sodc2B8aNS/wADJwBflLg+Wr0mRlL12MAzARQRJWDdri3x2vgHxTLGnXq02ABVyIBkdxB+BGGzgmRXLU2VMzlBWqgOXqGoClGDBUC06pN/SemBVTKZfUWaulUT52JrQSNyNNPqb+8RgCPs8zHg1KjHL+KQoYEhZABAMavVht2xy5j4YTUrVmUgis6+UDRpZGcGYHUgD06CMD6XCNRZqOYplqZ1qqrVOgTuSaRgAQLz6zifxZwaVEDNUWkGo5Z2GpiugR5IgQ8bb4CbyLmFWg4AP+tPX+RMeYmcl5hqNBlFTKtNQsTqDGSFmSVnGYBGylqpF7MRb0PS2C1O5wKdYrtb8bde4JwTRr4CD9oRPeYW6Y7Ln3YRSpkz1IgfU42VURy2gM07/Ibk3+gOOrZ1zsQtvw7/AFP7AYCFncnW0amcAXsvcDqcduWavkN7379x8upxxp1CWYElvKdyT1x5y3UgMPXv6E7f5d8BJ4rUjQw3uNp6H+mCnD38q/8AngVxP3R8enzHb1xO4S33Y2nAdxGr6/qcaVhb+/TGhb7wdL/3+uO65d6jKlNSzswVVG5J6DAQFbzEd1/riRkKkqL4bf8AoqzsBw+XLR/q9bT8m0aZ+ceuFCjRakXR1KOp0srbqRAIP0ntBB64Diq/eN6sfzJP74ys1j9fyxpUqfetHf57J8sZVMz8MBbvLXs3ylTLpUzIerUddRio6BJEgAIRJA6mbzhL9ovJX2F0ejqbL1NSybmm1jpJ6gi4PoR2wU4J7QqlGilFEDudI8SqQqU1IVfwyW80nzFfeGIntE4tWbwaTZg1Ncs6qiqhFtE3Lkhg9iSuxG2AR6Rt+f5YsDkbntKFFKC0ajPTViR4qhHLMpk+WQRO0dThC4flzUOkQLCSdhbD5y+iUV8Hwy6MPMpAZ2sNbIVHl8smD0XfAG+fuYa/2B3enlTSfSgpt4jEsT3hQStmAt7pPTFe8Gy66AzkaiJGpfLBt5B7uoR70SDOO3OnCqtL7Oq1jVy7kmmSo1KNiTEnYQJY/AGcD0ZUQjV2mfLJgKCBubAfSN8A3VtGYpFVqstekAabCoPE8qhnUoIJVlDBS2xWLnFf8VywpVXUwCrwRJ/TsdxfYjfDFlYqlAiFqs20+8JAkLFz5tQnaIxG49ynnWD5hcu5ooks0pYLJaV1SSBuQDtgFxHAk7/+R9cWFyDwbIrl6r5jwKx1FTVdyaa28sIYk33iR3xVzPhn9n9djmaVNW0zVFQ+7cKII8xg2gAATJwDFn+HoyPSo5ikjVPKo13IBA3ZtR1KAT1uMdeF8qtTo1KB8OolU/eVNFwoQ6dIN5VyGEfDDL7Z6o+xoWCMTVGk6TIUowPmje179Rimcjk2aogkwWAMHpN8A48q8u0jm6tF/Eq+HZACtPWumZINx16+mIPNGXGVzLUUqEUwoZAJN23Un0/cY61OEJUpiuDoIMjSQDAMWHS4+eJOk0qfiG8nqQZJPW89ZnAQF4O2mm5Vh4iOhbztuGtoIEEaZGkwQepxtxXlj7M6GpUZaBYK7mmdSWv92DLDVYGeuJFHhy1Kb5uvmNJXUi0Q4ZoKMHYAmQRIIAH4ZO4xz4rm0qcP8VqjPVqVhTWmfwooD6zJMsVhZ2E98BtyZSaMxWpZunl9KhW8SmWF/dYX96ZAABM98e8Fajl66KmY1vJY1GolQI/CNTajKzaBcA4BcMpgq8SpixmxI7jb0wwcl5Sm1Wo9WNNOg7CejGFU/EFvywDdV42Ax1VdUmR4aCAOgNzfv8cZiveKVi7j+FVCLLXKgbk21EmWJ7k4zAQOIrGYb/Ep+Fv6/piQp/T9sRuN/wCtJ/lH5McbI223ywHbMNYEXvH64jB723x1zBGj4H+/1xFY4Deh/rPkccuCmHcdv6kfvjbLt94vxj8jh29kvAqFfOV6mYUOtOAqNdSzGZYdYA2NpPpgFXPVJU+hG3xGJXCXhQD3/qP7+GPoDjXKWTzVI03oU1kQHpqEZexVgPyNj2OPn7M5J8vWq0HPmpVGQ+sMYO/VYIHYjAdajQ6n4YYOVHK5ukRuCY/3Gk/TC1WqfkcTK+VaoCEgn+bbr06nsMBeS810KaxWcJVv90p8R4BIkKkmDY3A3GKv9oefo1814tNaqu1NS4dQoK3CsBOosYgkgCFAi0mJy/witl2p1FpBtKgslUEFVuVdT1SJ2BB7YEc18RL5mpWKhPEiFmdOlVQg+UXkE/PrbAC8yYeehj4bEfqMEeEZHxWJbVoUSxAJgdZIFh64Aim1eqFBidz2F5P54YGrikrU6bMoZfMFadQMeVli+xt1IHwINXCMvRUshpko4h0QaxoVTraSdWpQJsIjUOgwt8+0KdF6YptrWISTLBABAPpcEH+fELIZ6AfEVy4sGDadJMagSL3Em3p0nEfmLMk0lBJPmBE321gX6fD02HUJ3J2WasKiKssCWuQshRtci87X3tiWnFUFQo5aAvlZZ8rSPgZK6h033wN4Pp+zATJfUT5iLtIYG9xECPh1xL4TwSrVK2vUJgSoIvFizqBJEBvpgO+d4k70wo1Oim0qCQsk3jaHB36HrgG2XqVa1EIFqB/LpfywTsS0wCehkRGwnFscg5kZfxcrXoksKxGpF1iCF0ywAUBRC/5TvBOE32keFQzgamrUWq09Zo6QCLldRIJEvDGAZGmTBOAYOHckZzJKczUrUVWirOEuzGEawYjSCRYG/wA8OPCePBkVU01E0hSdYEBbMxYA6gYJlQZ9JxTdDM1qqKRVeVghidbErBEliZHWOvXtg/TzHg5dszlagouNNOrlSJVtRAD0G1BkUCTpvERJ6hrzTwjIVaz1KxqU6rfhy58jsLNBejpnbzBoMTHeLyzw+hSLowOmqhHiTLo6yaZU26ypgCSVNowmcQyy06gZJCn1Jvvvvg9lHEzfzLN+43v1kR/unAWNwLN5XieWWlVDHM0QraWsxbTMzJ1KdiD6GNjhZyfs+dk8SnVUK3uIQ5ZYPV4ANwZgYB8H4wchmBmEUvUKvSBY2uAFO19ICAD0xmb5hzFBlFPMVVUrsHb3pJPWBMg/XAMWT5EzdJAni0GuNI1OOs7lekd8TKnKVdYbNpTejN0pOxZ4BMMPDACwDJBm3rb3lXIcUztE1UzwpgGArBmLfEg2H1wP/wBM8UoVmp5lgAjaWUBCXWQToYrsRsfXbAWfwarSbLqxWmFZboi+VREQRHb64rDmj2Y1SzVMrUU0zLLScFSJuFUgFSIgDYxviYuYbh6nMU3FXLVApVNYDogcg6Z/gZwGEWL3wq57mmuXfxAwLEkRUb3TsB5ugtAgegwA7K8Lq6mouvhPTAL6osJUSY33m3TrhnXkqtq00cxT8N0CszAgj3SYUG8kWGqe/fEPgXNv2YfdUKe5Pm1Nc/y6tM+sT64N1vafqIFXLo2m4gEAH5G/wM4BV5kyeWylY0ftLuVAJOlLE9OvSD88eYZsp7SaVNdKZZVG8D/yx7gEfiWUerXSnTUvUeVVQJJMiIHf9LnbDcnsp4h4Yb7jVH+r8Qz9dOmfn88ecuZhaeeWow2R7xPRSYAv7oNsW/lON0xRFapUVKRAbW50iCLb9b7YD5z4hlXpGpSqo1Ooh8ytYi46djvPwxAYm31xZntcz+TzGirSqg1tGmEWQ6ajBap7sKdQGktMkWi1YH9sB7SaKi/4hhg5b5jXKVXRqLVC1RKgK1NMFdgRpNt/qcBMjlGqvClQJBLMYA+J7mLDB88u+Y1S3h6SCajeZV33UAkgkAW6kdLgHrh3tGzFdyFShRVRsSWJExJcugBvtb54rnjnHWzOZqVGZWuVQouldCny2v0MzJN9zhr4Xwehoq1AHWqVSbkClqfQWG0g6kN+m2xwoc45Tw6/uKje7UVfd1r1X0Iv8sBxbNg7mBH6YOZDiAVbmnUQnYDb5xMjufywn060EEwR1m897detsS2r+Tyx2sCAJ9D2/K2AfsnniVBUdQynZgBaAzNBWQPIYBg+uFzm6qHKVZh2AVhBuQiXn5afljhy5nGT7s1FII8o1W/Edp3EnBvmvkfOrRWstFnRQS2l0aFsQQgbV1IIExp9cAocM4ktJjI97c26bb/HBEcIqZutTWm8rUEBrlUIBN9OwPcCL4WqbjUCw1CZIkiR8RcYIcHz7AGnJ0sIPaOsjAWTkfZfmKZFJq9EFjqABY9Os0+3rgD7T+VTkUoTWFR3Z9QAgCyaSASTHvL28vxxI5Z5nbK5gGq4VROkMSVM9OpGx6frho9rNX7Vw4VGZQadUFNKM2sm0aigKWM2sdNz2CruWuEipWoCqyqlWWUFo1aZALH8CllKyYNjHfF88AalTRaRoI8Tq0qtolmnWQxttPQ4pXlnLjLVUeqquGlWQWIG/lY7NaZ2tB3w18x56pRojL06pqUa2mrSrAlW0ajKMpBBcMhBMiLd4wAPh3MVSlm3Yx4WYOmqWaA4Le8zEGLQZj+uC/OeVTM1xmG83l8NYf3TTYq6mI2JkHYhlIthc+2EAK4GmY1DcA7Er0EwDjqvEXpRRBBpv5gv8LjZl9CsKfQemAD1EFCoQS4UnymTtvDR+sH4YKUmIXqeqkG8+pMT89xvJ3ziqI8KT5WUEQJggWg94m3WMMvs84DSekTXdiCxgHVpCAxA28xIY72GnvOAWeIUvFUKLM0AbATaD26AH0JOGLkvlbM5gtRqIMuaR8xebGLFVESDNiDDXIMYK888s0srFfKAFAhNZA6ygXTDwzAx5oI3kr3wM5Y54q0nRGQmkQBrLg6U2m0+UQf7GAj858k1sr5C6ulRtSv7o1AbfykDp267xrQ5IepQDZnM0qIHmhR47N5d/u2Gn4E/TDzz1Sp1sqhZ6tRPEVwVgqIB8thBkSZv17jADJ5xFBUHyEAqT6m/xHWb79bYAlyBzElUvTWoVdvNJULLS2ptEkX8pIk3LemIPNCPXzDGm5qgKF84CvqUQfdULAN/g3piB/oukmryLHvTJWGkQVYEEdR1Bx24b4ZLIjwfEZQ9Ulbk+Usbmbi4mZwAXOZloCk6dLEMpA1HVpBXvB0qY2OkH1wM5gy0Uw38JAHwi/0AXBHmLLhJlqYjy6gxaGBkzKpIPS2/xGB1LVVJHieIoWGawmZtcYAXRxwrG5tjvkKLO2lFJvsOl+p2/TEzPcMCXeqknoJMfPYn0GAFAE9sZjd8xTSxWfVjpP0xmAM8Uzz0tNSk5RwY1AA7g9wR2x0yOecPTr1mesDAkktHSB/CNtoxK4Q1KrqYOZUGxEWIIMfEGJ6Thho0qdAMUpHQhCOfFXVrOqKlNRsPLMEEemAX+ccvUerKoTSo0yLggqSzMbGHgEgSZFjhO13xbXHkUor02d6gUHUYVXDE+J92oCy2kHYQwbvips9R8Oo69A1vhuv/AHSMBKyqA05/nBv6KSOv9cM/A+N2qUywUaaaAnYFqgjr0En5YUMpntEgrqRo1D4TEetyOlibjfHWsGcDw6ThJDSiTJi207A9WJucA41uIVTZswlaVWkbFWVCwjZmBiQdhtgNzXm/FVxpCskMbzJLEH8sc8mIQ2sB0IsfVdx+tsec3HQEbw2TxktqAMqHYkglS250ggiw64BZp1YkEAyOvTDLytmMqK1P7ZTarROqUTctaJ+8W0E2wqg4mZE+dT64C1+NV+GeCPseT8J9SktCh9H4tLa2v1gyDBB3w9co8fFaktJN1AXVEqfKDa46E9ItikqeZcrpR2LAnyhKe5j8WiYsO/WN8TMhxIZYq1WjmKFSZ10Kg0v6aWgX7aiRfpbALfN2USlnczTp+4tVoGnTpvddP8plbWMSN8QeHtDdb2th+43wunm8tUr+GFzQOqo07uD55OzA7gjCDXoeGwGqSL22wDzwyki+XNJ49F7svusjQAGpNurCBI2br0xtzhw6vToijTqmtlv9ZSMLqddKzBAkFdRGnrv6YC8OfNVEKojvF5CswI3g9v72wTynEGekNDaCH1ANstRZEExb3iOxmRBkYAKRUWaVVWXTAYOt0kAqYI7EGCOvXBF65ZPAqNG5U9AxiGF5F1UkbW6nGnMPGKlfNVKmYF6gA7EaUVShFxNptvMixxB4IUXM01zGpqXWLtpFxF7XG+AkiqppsXBWqrBKimNIEGZG8k6YO0FvTB7kHidLLZr/AKyFqU5NMMb6DEodN97ie4tjpX4BQzVSi9GqENWTUM6hoSAVK/xgaYJsTiDmuFnL5p6WVaqtM6dL1iIqEGQGKqoQFgNM7Fd72B39o3BctmKNM5RF+1O48OmpC+Ku7WNjpEnUYjabwVhcrnMmWYKrhL1gpVmpjTYyOkMCYYgFFmMS+DU6VUVlqU3p1WGjMRoDFlaFHuto0sCfJpJIBk4dcpQo06SGm4AECdRJvCySTMzYzvMHAJvN3GBU4ej5SnqpawaumkVAgNLNoUAANp+YB6YSOGcU8OqK9MjVsVIkMvVWU7qRaP3xceQyhy1WoKpLUaxlCwAVdXvU2AAAA8x2HlY9VM1Tz3y2uSzfh0iSjp4iFhESzAr6hYA+BGAJc0ZWlUp0cxlU0UKivqRST4NZT5wTMxBQp6M2wwmAsr2LMLmxNu8frOJ+VzTmmaSNAd1aDsGEqDuAPeIJ7R2x5k1K1xJ0MhIOxK7i49DYj0M4Cbw7OnbxY7GDqHxU+RgewYemC+TzvhuC4GhwVeLq0CFIB82oDdYuCRffE7IIh8ylT3WmtMfoAT8CfjOJmfClPvr6fN08sERHQDvO/wCWAzL0KdRamqTTZrWZLFROpCd5uDANx2xDpZejlqLhgXZzepUY+VQLBVXSJ66iSfTA3M80CmCKNNSRYFpIHwG5/IYFLlM5nSXWnUrH0Aj4KJA77djgO1fjKqNFAAD4QPpuT6mMNXss4mPEI8NGbVDu06wrDywYjSCoESLt6yK6r5WpSdqdVGpuu6uCCPkcTeCSGf7zwS40K5HlvZg7fhBBsYid43AfROYqIx82WWoYjUVB+QJU2/rjMV1luY+I0F0VMrTZt9XiFdQPUaQQfiDjMAiUKQQgwEOxA37EH077wL2jE3L8XouCzaQ+rSTOliIXTBmTfVOAnEqNTToQNpmCLyREgkncflidwXlOvVXXSNNyBIVGOpu4AKaT9b4AzTzbBXKsbXAI6aTF7HefphL4wJcMN2RWPxjSevpOHbl3g+Zql1p5eoVA82pdIUoXMDVF/eGlZNxI7IqOWJqeHrFpABgEyFG/pgNBWDKQYBAsY/v6ADDXyBznXyZK0kpMpudYaRsLFWHcWwzcO9ntKvw+q7tRTMCnqVka2qAyh3b3dXukdJPwxVmTci43HT0wF7UfaXVIk0KRjfzsB+pP5YVOOcyUKtXK1K9IVHop92hUFT5gTqGxuCII2MxthbolnAOsaIAhQFNh+IdT3PXAzM8UGsLpBQSCYut4t3AA22MnAXrw2pkc5kqdOtSplNAW6glY8qkGJk2I7yN5xRPM/CauUzVSlVB1A6g1hqQzpaBtI6dDIw25Li2Y4cKb1B41N1Bo1aZGlh5ms4MlmJeQ8Nv2sFz3Cc3xLMV83lMrVNNm1Awq/hG1wGYwTCzvgOXLGeKuSaYqTYtMle3lDj9CcNOU4xSra6LoCZ8yxKsOljcHcEGDINhhA4FVIraYU6pUq8AH0bUCN/Sfhhj45l2RFePAYMKZnzBkJBOltRJAKg6YX88AysfB1aRIEahckrttsGSCCLSANzis+NApXaYs0iNo3EHtEYtbko081qSnTWmEmCxJaRYEgmIsCViD+hvI8kLl2qVcxUyoTSCtQrL0yQC2gsdIXe0GZO2Ah+zXnNtCZVqAQogMhh51IBDdtRBkknHH2gcGWnW+1oQnjQKiBSVZvNDBxKBogMpN4kE3wmcWzY+2VMtkoFMk+GhMhGbzOKVpAJHui5DFdtieb43mHyjZXNUkUVVhXJOoaGAJCiwIZOvW/XACW4KlQMzZgU1VGYEqWHlVioUTMzYCTvA3jHXilGlkfD0N4lOoAy1bEurXLagA1ifcUiNjfEXg2UoS41yQI8zSfXy/0GODLoWpQbU9F7+WCVb8LoTYgkeZbSJ2O4MT82NTyystNQJRASVkBhqssAkQpB9RidU5mUlTVpjRp8xWZUW82kgMV6kEQNwTfCacsa2VK6dLruIjzWI/3gInrt0xJ5G4tqHgNW0fwK4Do3pe4MdARgGpcpTp1vtCVfDWrCkggqxtoYFpUyogje4NoOGThaITUouJVplDBBVgZsehkgx67YScrwyvTbw6NQCleFqLqUqSToddoBuCpkBoPQ4YeE5eoT9448ZAPDNMuqDTPldSSGBDLJgGBsTMgX4fWqUScvWLVNMaKixJT8DM7QAwI2uSQbHEfi/DaOeC0K3v0zapS2XUGEqTYAlP9WdiI/CpwS4NzPlc2FVaoFTSS9NiAyxZlcHoOvQ448W4/QYaaH3rL5QU9wbSLe8LCwEeowFN8X4LUoZg0agYVJOnymKqyQGUblWj1wRyvLDsQ9V9AFz/ABE9SZ2m8k98MfG+ZFDSzCrVA0gLAAA6FhbfoJ+WFHP8WqVjDGFH4RYYA9meL06K6aRLEbGTH+9ufl9cLnFc49UAs3Ww6D5fvjjWO17x+/fG2TXW6rGqTZb3OliBa/TpgIjPv/fQYs72T8b0IyBdVQ9yBYM0hZPVSva4jpgty9wDheeyNOq6qhI0sQ5plWkjSJMdrDc4rLNU1yuYemAC1NmQOLrUCt+IdCY6bExFhgH32xqKtGhmGUIyO1K5BLA3AMbWUuJ9RucVtS4gukIVj1PWe/1wa5s4ocwlJdApsqrUs4dXBWVAIURGo2MmSRha4fm1RgSGI7Ax9MBcfLnC/smXSnXy4zDHzqw0uFVtlDN2vtaSfXGYT+Ec/ZmhT0U6raJkeUN277bbf1xmAA5zN0KiKY0yYaDEHQwB0zEaom5PX0w/ez/ij0kpU6Y1KPLCFdV73n4/GMVJmkVGGm/Ug/phn5XzNSmTUyw101IaoGZV8PoC7HZdhr22wFhc6c5VqL+EzUkSolmpEs6sQVaTqjy+YRpvIPpioeJSuZLELUDxUKrIV9W8QerAkdp7jEnmnin2isK6rohVEFpMgkkk6RMkn+uGzhnJpzNIVI8I6AEv8TfqBJt1wEvlLOUK1OklXw6bpDUoJSKm6ky2loMESDfCDxbK1Rm6s0ih8RzGjQsajtYCCL2+WLCy3DKtDw6pVdQqqrugAcBjGxBWdRQ+UAtcA+ecE+daSZrhz1SwWpShlvMPsyD0ZdvipjAVLn8wUTQD5m3jYD4m8n4DriHlM5psRqBxPocsZyrTatTovURbsVExG9t/pgNgD+W4pqotRIlFcVApJtYhysbgg3HzF5m3+R+YjSpoKijSRfR5gOo0hZtp0gCJt0xT3BOVM7mk8TL5epUWY1iAO1ixEx3G2GLJV81lcwyOVdsu48VabXQ6QANYE6Ba2wYG+8hN9tfDqfjU83STwzUJp1FJUNrW6sUFwWXc+i7GcJ9HmEqukgmVKmWPUgg/KMNHtG42MxRVDQrq7VBVVmRQuiHX3lGpt4ubRhR5f4Q1cmBI92PX/lgDnCOM1KdQKVhTfxEMapM6h0Mm9/pif7QeLmcudbVG8x8WQSVGmxWIBD6oItHfC9mOC5qhIC61Hm0G9u8C8d9Jw78w8AXM5VXCaKqUwVAUAzC+UgfAj5z0wCCqU28ykltzJvPU77zecGeJ8Vr1tJqVC5UKssL2EAnrMQCdyFWdsKmWBOxIO4P7HE7LZ/pEdCOnytI/T0wG1WBVDgkK/UdD/cdR8cS8hxMUXNOsJSZVhaJM+vlmbX+eItWqGVl7Ef8A8kj42t++JVfJmuEKqoKrEFomT8LmfhvgGBOLUoBeHp3GtZBUfzJ1AP4gbG8C+EzieWKPrX3WYwR3B6fkQcFctyySQr1AGJsij6ybxabxizuEcH4V9nXKvFV1MO2ttfcOAD5R0t1scAi8l5XOZx3+9YU6ampUd9TmINkEySd4BHfDI3DEraFDu9NSY8P7oCTIsGZ9Ri5Lnf6Gq3MGV4fRbL0SyqZkFtdZp7mQEEWxXfF+aHqDw6SJQpRAVANRHq8T9IwBniRyGXadGqqJB0uSWJBB1kHSJm++8xhf4jxyo66VilT6Ilrep6/p6YEVm2+H7nGoNsB2pv8ATHrVZmBA7D9zucTuAcPpVWHi1dAn3QNTH4XEfng8nITGqF8bQjjUuukyuw9EYgEReZ+WAT6z4lZbJ1WQ1Fo1HRNLEhGIEHuBjcUUXOGkdQCMy/eBZLCY1DZQTHeLXOLK9m+aZ6jUi1NqSmYJLBtNl8ptA6DuWMG2kIPKfNH2aFrZcKlQ+JTekspBESulSYkMx0yQSQRaMJ3NXEzVzNWpqDK7SGg3WAAx8q9uwPzw2898UqZHMPRoFVo1qJmmV1CWaoGYeYEODYEHYKLxhDan5AFNogbfMHpffAe1akLTaRJ1KQPQggj4hh8YOBteiV0uLhvyO8YlVFmnpFzqBF9hBEfOV+mPadAosuutdxpaQPlt+WAh0q5XYx8pxmO6ZYvJpyVn8/pjMBwZwzEnrjfKlVb3o7G4/PERjfEhIcR174AlkqVMsq1WNOnMMyrqIWSZC9TEfXDJyfxvSXpU6jhSx8MO8EX8uzKNURJhxPQjHbk3kNM3QNZ87SpKN0Ua2SFBOsFli14E7b4VEyVNqkUhVelUqeHTqOANW0yo8oa4OkmQCMBaGQ4kcwauXr/d5lQUqU7gOsRrpQJVisNABHURvhX9o2dWpl6bo8OX8OuBKhmUEg6dmAaSGExqF74N5v2c5hFWqKo1U9Kq9NpYLsLGB5bAGdvhiSeBs5Za7CqpILGswLMY0mY2XTsF6tMjfAeezHm7MJRWk1HUq2U+7q1WHmPl369sLHtb5cNGucyIHiEeKqJFOm+kQVYCNLeokkNviS2dqeanR0VVRmRI8tQqBpBuxmwABXeJN97J5T4hTzCAOoDMoD0nQTTZd/NPmnysD2jAVRy/z4+XoLSpEKdGhQR7puQxeJIBYmJi5tc4gZGjVoVlzNKqRVBLFz5gSfe1C+pWkz88H/aVyhTAqZvKgIEYirTAjYwWC9CDdhtBDd8JHCKmryFmBmVg2BHpMYCx8/xw1yimmtJlTSoT3WNiYsDEzYzuL4U821WlW10WK6jJC+vXSDe4PfpjehxCdF4ZHUuDYrcAkHqtwbgEeuNsypqsanhu1JAVqOFLIoJtrbYAwYJI+OAM8O4sXMZjxXpkCS1Mq1NttSOgEA29QcHM1mamVg1nPhRAqsADPQGOpBMGN1/mOAfBBRpHQzgB1gK1RmR1NvNSaVPax7bTjonDmqrUhfFpo5WkJ1EybWcCmALKWOrYgCcAq8y5UKy5iijrqkVFZABqH4l020neNxvacCBQR2J16BN579Y+eLFyNIeM9OpQZvEI1nw3prrdYIXygFVMi5i4Iwr8V9n+Zo5jwgUKm6uHVjp6akUltUdIveDgBNHLQ+rxFiLxvb5emGXjfJtVPDfLZinWeqoLJTGnwwVVhLMd/kDbB3hnL2SyFMVc0NVTdfF7/wAlNCSR8bjqRtgNxjm9mBXLL4SdW/GfpZflJ9cByp8AXLQ+drkv73g0mOpj/M+8fQeuNOKc1Pp8PLouWp9k94z1L9z3H54X6TS0kyTck3k+uNa9UtpYgCRsth2sPWJPqcBtSaTfrjiFxuBfGowHtYWHwxN4LwapmHCoVRSY1uYWewP4j6CTgVmq4iBv37Th04ZzGvj0hQpe6gldRERuJC99gBH5nAHP+iarQC1ErrWqg6gBKfRTOo/MfA4aM9zOVypFYXXQNRptpBZlA+893ruJ9cFMnzUugeNTNMG3mINwYtEmZ64XxTd8/mKFSkwy7IzCm1ORV1HXKkjSfMxBO4tsYgED2gOr1ErIYqiLgRKgiL9HpvKGOmgzbA7h/H4IZqpVyxZ6kMSZ3nT5ibb3xtxnKeFTHmJFwPgUgyOjAhLEW2/DdZwDpzvSR1y2aR3cVafhvreXp1acagRJgEMCB6E9cK61mIIna46Y6Nn5FBAvkpySrGQxbTrtAsSv5ntjWrAYiBuRc9QY3O+A3XJ1Gjwld9Q2QFjK2Nhf1x3ofaBUFFqb6yR5GQqwB6xAMdZOLC5GoVMswr0/LqQqVdbwRMrNxBj43wW4k9Wo41anY2FpMTMDrudsBDHIpN/sDJN9JqVmiw/hqqBebRbvjMMHD2zaJpFKqAP+yb87X+eMwFL8wcq5vLS9bLVKaT70Bl+bKSB8yMAQY2xaXL3tbq0QKeZpeOnVwYeD/KfKfqMA+bON8Pzg1Usp9lrEyXU79/IoC/Ox/XAKCVpMneI9cFMpl2SpSSqzI1N7CB5dTDaGBnr1icSuVaFJcylhXdgRTUjSqvBOpp3hQYHeD0w78R4OG01Hy4qOuzWGoARDpdWtswKGwJJOAY85lM+mXqK5pU8u1M+JmCSzBSsQaYkKP42DGFkiDiv8rm87VqKlR1prqhgTe24B6C0XP1xbXKXEaxSM0qhagAQe9MhpDTbYbyReJOFX2tcsfdVM3QJTw9L1acSKl1UMCD5YUknvE2vIDczykqrq109BH8cAH/FBUCO5GwxnBc3UyebUN5qhGmyhi6RYj+IrFjeQxHTClyzxsA6SEvYysmPQtU0j6H4HDHxjh6slOtSil4bamRHLgAmCyIACGmJCAD0nAPjZtWD1qYVgwLOYtCKdQYHYkDSZG2Kn5/5GbIv42XYvljcQZaj21x+E9H9IN4mzaVMVaYOszVXSaiANJKsFfYKTpJUnSOhgHEKhk6WTybUq1VEApGnUUpUcMNBUizqJaTBK9RawwFVpxdKwpioh8RRpLgxKk7eovPpfvht4Hza2RUpTKqjhhpYTLkG5G5It+mKtpA2je0R39MOPC+WM8aLnS6I+lmOzwpJFiQYvN/TbACOJZ4p4YQtaGEoEWIgaRdoMDc9MHeDcbr1WXw6TBQRLaoUQZtbfsADgpleT0cipXYkAXZzEgbT0MR6DG2d5ry+XBp5WnrYCPEayj4CxP5D44Bg1VEUtVrGjS6lmuf77C/ocAM3znTpgpk0A71XAJP8AhU2+Z+gwl8U4pVrOGqOWPTsPgNh8sRab3wHfiGdepUZ6jF3JuzGScYDY4jZjf88dKRwHtM7Y30wg/vrjmBjpVzIRQYk3gdJ9cBpqi5BiYnpPxiJx4tYKwJUOAbqdj6HDjyJxitVDZREVg4LMCBFrEmfLNx0PTA3m7lw5F6VRkPh1LhSYIKkalPrBBB2v6YCa3OlZlKikFWJIALLpsDqDW2BjoCRhk4VyvTOWXNZRlpVajvoWo2kVAIACFrCQWOk76p6YBcL4lT0qZVlYRb9GEWOD/G8m/EsuMtSKa0YVFBOhUVYUmIOwe/e3aMBCo81tllrJUXRWpCdLEEBukQYbfYG4m+Nl5oOapCqlZFzFCs7srByjZeoFRxaW8MQpixjsb47N7NauWy7u+YpZgBT4lLw2BKRPkcfeSYMLESAbxGK04hlGy7QrkpUSVZSRrpkkQwBsQVKsh2ZTgLM/9F/9I5KrWp5lK7keIq0xLax5tDAi0kMALRqG8TgPk/Y9n6mkzSpg7+IxBAtFlDXubem+F/kDiuboZxDkwXqNZqU+WovUN2A3DdD9D9M5bOa6YdUMFZF1vboZgj1sDgKu9nnJ2RpiqM0lPMZhXKnUNSqBEaVP5kifhhqzXJ2RdvGy1GlTrLcFVAU9br7s/wA3TCBm+Oijma4FM0GqVWNQVZlJZyNRSbEuRIBtFyIgzwLjFOoklnQ6dQUONJYXBMCdx6gg7YA9l+K0sz5GzOXEbwU1dohcMXC8vl6X+rKyfxEiT8z+2PmrmqlTGbrCmqquoeUTpVtI1hZvpD6o9NrRiFl80ye6zLa2lisGRexHQR8/TAfXFOsI3GMx8i5rOVHIL1KjECAWqMbdrn44zAc9jjmcdWGOeAm8CzHh5mk/8LfqCP3xcGVrvVWPG0J00aWJ+OpSq/mcUiDBnBfh/MVekRpqEx0YA/TtgLbevUpafvWZKbywZVN+4IAIjYxAPa04e8lmaWYpwdDqylWWZBBEEQbwR0OKJ/6Q6hAFSmhIAGpZEwIuLg262wS5f9obU3H4UJE6n2E7LIPy6DABPaPyl/o/NKtOfAqjVSJMlYgOpP8AKSL9mG5nHnLiZkt92yGwgMxBJadIWAZMqfphpqcTp50V6OazIq0mbVl58NqlEkEE6gVnp5YIYYDZbhWfyhIyVQtTY6i1MgAkCLq4kQLWnAMD5/N0MvU+7ShmBDIEKuWbWs+Qgqo0ySzXjeTfG1LmCvmtLVWdZpoKi0gFTWCSWNQgm4gaUNr9YjThPAG0qapapUYhqiggkHcST5SR0W8EXvjrx3jmXy9nPi1VkaFaTP8AO0kKfQSfTrgAvAuUQ2bqVl1oivrQFJXeT5nHmveQLfxE2wT49zVl6PlT/rFVZMBj4YNrtHlZgQLgd/ML4TuPc1V8yCrNppdKa2HpPVj6kn0jADVgCnHuO1sxeo9v4F8qj/KLfMycdOG8n5utSWslNRTckIXYAtCM9luYhGgxc7YHZLL+I6raCbgkCR1Envti1OC8yIqg1n0aWGhApmBbaLQvfa2ArHjvLuZyhUZmi9PV7pNw1pswkE+kzgaoxevtA4nTzPDa8AOoVHR5iGDrtO5gnbocUgi4DlWUk460cdKy2GMo/tgOdQxvgjleB1HaktSmVVgamlpUvTX3io94gCTI7GMEOXc1l6KVK1TzVwQlBSAYJU+fzDTII3Mx0EnArM56quYGaSoXqq2ol5LSLeebkESp9LYBq5X4P9nrVGp1NZMKiyBIMEjUf5rDuBg7z5w6pmeGnMOoDZdgYDFgUY6GgnsPDadtx64CcUrpSpUs/l2ihmGK+H+OlVHvrtcC5B7R3x15J5neo1XKmklXx9SojuFXSw8xcmNQi9gTvtgEbgufSk8VUFWi1nSSD/iRhdXHSN9jiyuReGseMVEo1JyyUmqUyjSDSdlKXB3MwZvKnCRzvykchXCBi9J11UqhWJA3B9RY+oZTgdwfPeBqZCUq7q4MH5EXnAW5xrn+nks1Uy4BqFX0kdJMW2A2O5Jwv8U4Tls01Q1BUyzM3iKAsojOBrIsPI0BiBsSYOK24lm2q1Xq1G1VKjFmJ6k9bYK8GpZ2opNIPUT3SGa0DtLAjfcEYBzyfBq2TyrUnRRr1FaqMNRnywTOxU2UHrtviwafMxpU6akh2NvKIntEb7Yqjxqrf9Tqu1IsNaUzUVgKoI06HiVYjUQuq7aRuRjXhWcekjU3MnU2oGVgzB2uCYkkdScA0+1tfFXL5pDTWspNNhIlkI1KGVtwpBsQR58DeT6mSrkU2qVOH5mZUKVNGo0z5dallJP4NXXy9sLXNGZpmjSSnQ0AOXFUTBBGlg3kBkwl5Puj0wAUkiIkdv7E4Bx5ly7O9RMwgTMI5RqoBKuwN5JuJswJ3BBEzhPzFAoYPxB6EYIZLiLgyXLqVCMCSx0CwBB3gbelu2N83k3+8ZKTVaI8xqKjFU9SwEL3uRgBtPMMthHzE4zHtbL6SQJI6H0xmA5HHMjHU40OA1jHhGPQMbquA0UY3jGwXHunAaRjenWZTKEof5SRH0x5GM04AtkON5iHXx6pDIQRrPcdd8QS+NMqPN8Qf0OOpGA5Rifw/hbVFDaXKkwCEJ/IDEQ05B+GOnAuHZhmSpTDaQ4EzYEETIBmBO8YBgq8mVlpJWAqpTNREL1UFMDW0BgdRaA1pIESMEuL8IFJdLmpTcHck6itpWT3i0/lh+ztSrXylWhUdEpPSNM1DDElhCmJsoO4iT0Iwg8rc8eCBleIU1zWXB0q5AdqYBixI86dQLN2nbAd+M8TofZdJprVaovhI58rKBDI06SDDIBFt98JOlFEu1rzG4uvTvdremGv2k0KQzFI5QKMuaIqLpJ0NqdixHWx3G6mcKHM3CauVqeFWAkgOpU6g6H3GVuoIB7XnAdcvS8V6aCEDnSGaSBO06VJnpABuQPXDbV5eoZRQzoaznZqphQdx9xTaYM/iqT3WbYTeWeH1MxU8KirtUYEqEFxHU9gLb2wf5m4hW0qlemadamNNQMIOoXn5gzY7RgF7iOaOYd7U00wERVVFhZkCALySb3PfEU6t23HqDI69cRh3xOo5WV2Um0RYg+l74DapWbwtGo6Q2sL0lgFJA7wqj4YHuJwWTh1Y6fuah7EI0G1umCWS5B4jVg08rUKkwGYqosYvqYGMAE+3O5UValR1ExqZm0yAJAJ9F+QxFJvtEz9fTFvZD2Lr4c5jMsKu+miFKr/AJnA1f8Ad+eCHCuQKYaEpKxUkeIV3gxM/wBMAh8lIEg1cvlykktVq0TVcW/CpcLAtaAd74YuDcbds5UTh+hcug2dVXXtrKqYCmZATsPXFiVeWsplsvVqZlfEVULOTNgP4R36D1xUnH+FfYazui+LSc2EmwYSpDA9j718BY3M3DMrxLLsKihayg6KgEMCBcEbx3GFPkbN5bNscnxFFOYQkU60lWqBYGkuLswAsTMj137cuVwyatUOV1yd5F77Se+EHmCtOZqOLS2vy2gm9o2IadsAZ5lyRpPWoNLGm5W/WNvqpU/5vTCe0pDAAjuDYG9jYXj1ww8V4y+Yc1aglmVFZv4iqldRtY2X6n5DRkpjXSfS4JpuuxAYg26wwIMXHbbAQ8rnBrl1WDuQu3yH9/TB/J8YCaWpP4TIJ1ixANipgQwgmxtthazWUKGNx0P99ca00J6TgDqEEfdu2n1pz+c7RGMxHy1dkWAB33YfowGMwEAjHI48xmA2XHRRbHuMwHqDHrYzGYDDjxNsZjMB1oC4+f6HGy749xmAkUx+mG3kYfc5sdAVIHYkLJ+JgfTGYzAHeHmKTkWllFrWnFf1qY8JrD3e3pjMZgONJjNMTYQY9WjV9YE94GM5qYl8oDcDKUQAeg89h6YzGYB39gCD7TnDAkUlg9pdpj6D6DCLnqzPRLOxZtbiWJJgNAEnoBYYzGYACmCvDPf+WMxmAtSPKPgP0xZHLI/6sPicZjMBPoKJ2x5w1QFNhv8AsuMxmAF88UwcnUBAIMAgix8w3GFbh+TptkUDU0YLUKqCoIAGmABFhc2xmMwGuT4XQAMUaQ+CL2+GI9fgOVMTlqB33pIe3pjMZgJuT5cyf/suX2/2Kf8ADhjyvBcv9l8P7PR8NamoJ4a6QbXCxAPrjzGYDbN8uZRl82Vy593eih//AFx1y3LOSAtlMsP/AINP/hxmMwEuly7lI/8AVcv/APJT/hxmMxm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encrypted-tbn3.gstatic.com/images?q=tbn:ANd9GcTcrd2eCH01h6vAhjuA3zHmdHPKyvEZy6lg09vlUEYAWhI1h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93037"/>
            <a:ext cx="3586473" cy="2809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793711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Hiroshima and Nagasaki- </a:t>
            </a:r>
            <a:r>
              <a:rPr lang="en-US" dirty="0"/>
              <a:t>Cities where the US dropped the atomic bomb on Japan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Atomic Weapons- </a:t>
            </a:r>
            <a:r>
              <a:rPr lang="en-US" dirty="0"/>
              <a:t>developed during the Manhattan project</a:t>
            </a:r>
          </a:p>
          <a:p>
            <a:r>
              <a:rPr lang="en-US" dirty="0"/>
              <a:t>Robert Oppenheimer </a:t>
            </a:r>
          </a:p>
          <a:p>
            <a:r>
              <a:rPr lang="en-US" dirty="0"/>
              <a:t>New Mexico</a:t>
            </a:r>
          </a:p>
        </p:txBody>
      </p:sp>
      <p:sp>
        <p:nvSpPr>
          <p:cNvPr id="5" name="AutoShape 2" descr="data:image/jpeg;base64,/9j/4AAQSkZJRgABAQAAAQABAAD/2wCEAAkGBxQTEhUUEhQWFRUXGBwaGBgYGRocGhwXHBwXHBwYFxwdHCggGhwlHBoYITEhJSkrLi4uFx8zODMsNygtLisBCgoKBQUFDgUFDisZExkrKysrKysrKysrKysrKysrKysrKysrKysrKysrKysrKysrKysrKysrKysrKysrKysrK//AABEIAMYA/gMBIgACEQEDEQH/xAAcAAABBAMBAAAAAAAAAAAAAAAFAgMEBgABBwj/xAA9EAABAwIEAwUGBgICAQQDAAABAAIRAyEEBRIxBkFREyJhcYEHFDKRobFCUsHR4fAjYhXxciRDkqIIFjP/xAAUAQEAAAAAAAAAAAAAAAAAAAAA/8QAFBEBAAAAAAAAAAAAAAAAAAAAAP/aAAwDAQACEQMRAD8A51UPzUdxU6pQdOyYfhj0QR0oFL93PRY3DlBhZMbrenzT7MOYWHDFAy4HxSJvzUluGPilHBnxQQXMKT2ZRF+AckuwRjkgiU3vGznDycR9l2r2V8NNGHbia4L6jyTT1uJDWCwIaTEkyZPguRYHLddRjSY1OAnpJAld/wAbiPdmspMNmU2tmw2AH6IDmIxjWbndC8yzttKqxr5Acd+UR0VaxGYOqOaZsLW+SRxPUdrAcDqAHptugsfE/EDMPTbfvOuPJUjN+O6hM05aDb09FvjRjXU6Dmkv7neO4k3tblJHoFUcBhHzvbx8/og6izioNpUXlwLiIeyb6o38lVc94zrOlrSRcEabQINgeajVcvd3ZvJA35foguY0w18OktEgwLT0CArwtxhWZWGuo51Mm4cZAH9+yseP4kqVcU1mGBqgGRHOBe3Tdc4pMBFhpnaD90QyrMX0XuNJ2kkRqi4G58pQXfP+MH0gQC5tcWLNLdLet73i6t+ErUcbg2uqNa+nUaNTXbTzHhBXEaj3vc4vdrm5Pj1VsoZ2aeXtpNB1EuJI5T++/qg5/wAeZD7njH02GaZAfTvJDHTDT4ggjxgHmq+JVt4pqsrU6Dr9qwOY8n8TZlp9JcFW+xQRy1ZoT/ZpQpoI+kraecwrWlAgNTrWlaaU+y6BtrVIawrGMUygy+yCU6l4KM9h6FWCrhSoVbClAIcw9CkimeiKnCFKZgygF6D0Ww09ES9zK37mUA8UiOQSw0zsERp4LwT9LL/AoBppmNgtdiY2CMOwJ6FbGBMIAjaBnkr+3Mu1w7HuLi6A17iD8TQJvzVY9xvsUYwOvsXUtZaC4EAiRsZI6Hbz9ED2CxoD4mVKzfFuc8GoZMD184UCngS1wg6kUolpIDxYdECMPVLmOptETsTsChRwRY8XkqwMDRtHgo+Pw5MFseJlBFZULiAdgZ22I2KfxuXtcwltyf780wB/2tMxmixiD/QgrlPLQHkA23InZE/+NIb3BPPz8AsZXDnn+2TlWqALGP1/lACxOtpu0AGduvitCrLY6J7F158UIr6zzQJxtIuMyoPup6qwZTgy+nJB3Inr4p85X/qgqxwxW24cqyuyo9E07LD+VBXHYU80k0Eeq4LwKT/xx6FAD91T9LClFTl56JbMCdoKCAMKVIZQIRGlgr7X5orhsqnkgIVsO5RqmEdF1cquDCYdghzQU4YdyXTwjuitTsuE2F06zLhCCpuwZWHBFWx+BCSMGgrVHBFSaWBJViZgvBSaOBCCsHAOWNy4kK2swQ6JYy8BBTxlplOU8vKtRwi0MH4IKpiappQO6Sd+sLTarXeZVlxGTsfuIPVDMfkZb8AkDdAPB6KLUrPcYE7qWw6SNQhEMM0TZADxTtIgXP6oPjnktO6tOPwbQCdyeSruYssgFYXEQ5vhui0BzZ6oa6iBEbpesgQgZxLO8R8kvB5LWqlpDSG6oJ2891aeA2mq57Hsa4MuC4XB5gW281dK2CjePogqjsuiOia9wVpfhEw7DBBXfck2cCFYfdVr3NBV6uWC9k0MvIVsdhE27C+CCse4JQy/mrKMICm34FBXaGFl3gjlDCQsoYSD5osyggm+7E8ls4I80XZflBSK4dEsDZ6OJH1CAV7sY6pXux9fROVKtbnSZNxGrfxEoZisxqsdBbpPn8kEx2EMTBTZoHofkotDN6hdEaj0uilN1pc0b/nG/wA0DVOj4FSGUVNpYYG8Dx3/AESS0TsD57/yg1To22WdmD0SxVdu2IG9vpsmK1a12j0kIHDhx1CwYcRuoFRzYmPrdLp6ZABgdUE0YceKarNDRJmPJPUGm/eUkARd22/8oOe5w7VWIAIaNv39U7RgeSOZ6+lDSO9JAjl6nkN7oL2ZIeRAA6beSBrEPtPpKAYymCSf76Kdiqzg2BG8zKEvrFBdq3BYfhmCm4aiA7UdzIuAenRC8TwC/YVmR1ghXDIq7vdqdoIaBBkn5pWIrE7wgqWCwIwNKoBUD3vtGnp0O6Rw1mFQVSypLmm8CTB6jwRjG4Wm4yWTHOSPsU2KNFt2se135g6fvb/tAXNORdwATYpCQdbVDOKpkADVPj/0mXVWHZAVqNFu8xJfULbNLT9EHqaYsExqHRAYqV327oTNU2Di2J5/xyQp9RvRIbiB4oCjaolY59kMGKb4/VOtxQ6oJtGq3aBPmUQpEdEDoATMqfRqRugGUOJqzQdRBkWMAX8fRO4Xig31g6uUbRz8jsh7Miqj4rAzBb3jbwUnK+GXVi7/ACaQOem58AJQPY7ickA0wQQbyRYdB1lMM4p37SmD1uf5Ce//AEp9z2hcSbN08vMmx8IQfH5aKRio5zZ6joeSAg/PKMR2btX5gY9IiwUL/kyTYoaa1Fv4nO9P4SqGKpTEEehQWHC55VaLRy8VOpZ5VO5HoEHw2gd6DHkf2RbCUQ8S1hIHMNKCa3P6jeQ+v1W3Z2830tSqWXPNhS+dvup2Fyc/i0jyv80AM4lxNwnKYceo+asDMoI3IPz/AGT1DLo3/lBXgHRuVptA858VYf8AjRO9vJO1cAwxaI6IAFDDNMl50tHJCazhJ0/CrXWwDTAgxzP8INnGSOg9nERck2Nvpf7oKXmDmyQL/omMlw7aldlN50g2nxi31TdKkQXyCYkG8QdtipOVZY+tWaKe8g9IG/2Qday6gxrAGgWEbRbb9EjGYFhIk6bf3zTGByUMg6nR+Umb+fT9k5UwtRji5kPERoJNvETv/KCC/Kn3LQCOR5x1uh+JYWHSRdHcPjHvdA0Q0w4E3B8lCxmYsYS5zXa2ktAAMeJnbnKAJVf4Jg1lMqcR0HD/ADdmbEtDXd4f6mLg/RDPfsPVeXtcKIBsHBxn0HLrfmgfdWCj1aoWVMwp1HO1FjQ2QKjQ4B0CwDQOZ6oM7MBGxn1QTquIuoz6yHV8fBJhRnZoCgKGun6ddARjgU8zMAEFnoVbKcKwVWoZnyKmux9pQWLEccUoaGB0kiZb+Hnz3QHNOMnua/syG2AbbpMkDlIVdq0B+YhRn4IQe8gtWE4/cxgManyNYk6SAI7vTqd1mY8Q0sQ5j6jHmNwHANg7wSPAefgqlRwAHNSOzdpLe0fpJ+Gbeo2QHMFgaNeoYY6DMNZVpTHLn/ZRnKcbgGP0Cg7XOnvDWS7bmYVIbg9IsfLvCfpsiWV4rD0pqPa+tV5AmGg/mJFy5B1bAim4WodmP9mBv03UynVYLNBMdJsucYfi8moAWlzXEDS8lxG0EWifur1h81pA9nrbqtI232BnnsgnPxo5dJjn6BR6eaUyC4vAjrbbzUHMatKnUZUqwHgwIkyOsdQoNTOcFqmATJM6SbnfdAXwOeNqz2YJgxsYJnYHYqe2uSDDSCBztdBcrzHDsYBSqMa0knSXAQTc25eSn1cxphurW0gdHD57wgU2rVDwDpLSLnmPCEvFYxrbucAP3VTzHjSnTa0kNqOIkRYRyncg+CQzH1MThn4pjm0wxj9DS0PHdmXy4WO4jwugNnPcO57aXaMDnkhgn4tN3afJSX0n2BqN0TO14858l5a4nrV6j+1xFZ1YuJ0uJ5f6jlfkAApmUcZY9mkNrve2k0aWO7w0ttHJwAnkeSDvmYMa/WWAFzgdTHN2FxrBHlPqq1i8b2Tqb6dQGo1gZsQRbY9bKg8Se0Q16QbQa+nVewdrV7QzMnU2mB+EgC5PMiOaC5HxHUZ3Kjy5hJPfMlriBcON7wAg7YM+fppu7aQwDWwzLjuYIFul0xU40JL3gGXCG96zfSLrnD8xkWn0KjjEvMQT90HTmccOnvNB6xAJjxTT/aI9sNDQ1oFiRqPzlUChRrVDAafnAUgZVUk63NHndA5mWZsqPLzIc4knbcncqOzFtmO0PzH7pVbBD8RFug/cqGzBtBugKUafabVSfRafhwPxO+aZZidNmx5KPXxcoHXvAdbn4/ym3V0NqVrpIroCjK6kMreP1QZlS6fFXogMMrwd0So155yqyytyRDAYoAnUYEWQSHYrrCY7e24UWq6ZTWvxQSnV3NHdAPVQ6+LqHl8gttd1Wzbqgh9u7nP1S6GP6SeimUaycp4qCY/RBG/5HTeDqHiU9Sz2oCe86+/eN46qS6qHfEJ8Uqk+NoQN1M+q1LPe4xtJJj9kzTxjjsCUS99A2A+SXTzIoBpqv/I75FR6lSoYkP8ACxVhpZmY6pqvmlh1QASKsfC/1BV0xfEf/o3YOi1zWigBqEmXHTrDjA0/EfOYGyrr8yd1T2U4R2K7dogRTJ1u+FpBESeU3H15IOe08HUaHtLWuaJJknukzEHlP6KMGgBrmdYLpiLncA9Psi1fGMaS0OLi7uvA58g4H8JEnwN/BDcRhoLuzdptdrrT5cigi4tjgbxbp/fFMnaVtrSTcm1/QdEurTMTaBte5Hkgs/BObgP7GqGkH4XHcG/d8QVfXVqbRAZf5fouXcOYcGq0mbX+UK5Gr5oJ5xN0k4wD8IPmT+hQ8VTMBIrEjcEechBIrYu1wFBfWBJhIfXOxO6judCBypUMpNYOaLgjokUsVpMgX6kT9DZOYSg+u+NQB8Tf0CCC9ySHozjeHX0oLpPgN0mnLRpcwDoXs73oYk/VBGwGF7SAHCTYNvPmiRyKu0wWOg84MKy5Jm3ZtALWA8gG3+ytTq1euwaaYZ0Jn9OSDmtDIK7vhaJ6Tf6oxguDK7p1aWW5md/JWZuW4lt6hAEzIsJtA2m6MYSpVcbgtt1HhyCDj9UpgkdUusVHdCB4uSgeUqOStarIHStMeo76kLG1OaAm2rIhOUChrKqebVQENO9wkApg4iAm+3QS3Pjmo1aoZ3TXaXW4m0gIMfVT2V16+vRh3OD3gtgAnUIJ0kcxZSqeVUvxVx6Md9yj/C2U0KZqYhr3VXUmOLYaS0OIIkmLkeHRBx3F6tZJ+I78rqNUaRY/2URdl9R1R9N06w65+c7x5ofWp6SR0Qa1nqtBy0sCC4ezHFYcY1oxJLQ9rmNI+HW4Fo132gmLG5CO5lheze9oOoAkA9QNj8lzXUBdsj9D1BXS/ZzrxbMV2xJLR2jqznWAMgtd8ibIIjMQWmQSFrE4t7/icTG0lMkrHbII1Vx3TRenxRLjABKQ+lBghA01p8/JEMtzqrQdIDXRyc2VLyrhvFVm9pRoPe2Ylo5/r5q24TKxRpiljcKWyRAHM73gmUAfC8a1HuhwYJFj8IB9Z+UqyYfCV67qbnFjwR3hpB+rYiys2R5dgKzmvZh6QczYwLHltv6q5dmIQV3LshoiCaTJFttvmiwwwbsI8oUzSmK9MkWKCBVDeZI9VrsGC4H1QbNMgrvMtrvZ0Ijfx8EFy/KMax5FVzHtgwS5xMyPlYIOS1aspDXJNQpIQKc9JNRaDCUw8IHHOSNXVJqFNvcgmsen2lDGFSWPPVBNc7xSWPUUvnmsbbdBI1rRffZRi9a7RBKL1e8i41o0cCyg8AmXNe0WOgn4hycb7eC506rC3l1amK1M1ZNMOaXgblsiQPRA3xlXq++VKrpb2jviA0yLRbmY0/MKuveD5yZPVdF9tNSm7FUg2f8A+TS2I0wbi/lC51Sp6nRsgbKxKYBzSUE3KcuqV36abXOO50tLiB1gXXov2ccHUG4F1Jwf/kJ7QOboOqANjNhy8lxr2WvrnFOpYas2m6qzSWl5YXgGYYdJGptzFiRML0tg6Xu2Ha0anOAEy4uJdabxJQC6Hs9wLWlppl8/ic4z6REJpvs1wMfC82idZ+fmiVDiVjiQe6QYulV+ImN/CXeRb+pAQNcM8IYfBajSBc91tb41afyiBYKZj8qw1RwdWo0nPEQXNaTba8beCrme8cmiDpwmKqdCymHg+Wl23mgOE4zxlU6qWWYp3QvaGD5ucg6YKzWiAI6AWQfMHNrNNOo0ObM35HqCq173m9W4wlKl/wCddv1DKblLw+U4516tSg0/6io/7liAlhMA3Dg6XAA7Dop+X47UJne4UKhlBj/JUc//AOrflJP1TtTLW6S1st6FrjI8RyQF2VJ3WOqQub5zwtmEl2GzGp4NqNZ9HBo+yHUc7zHDNjGMLyDBc2QD46myB6tCDq4fPJR8THRUjL+MWPjU+pS/8hqb/wDJsj5wj+Gxzql21Gvb1aQUHn+qpeT4ii1812OqN/KHafmYmPJXSn7KMS53eq0mt6guJ+UD7q1cL+zGjh6jKtV5rOaZDYAYHdY3MeJQU/J+CqmNl9NvYUDdpLTLh+VuxI8Ta9pU3F+yYtBc6uxjBcl3TmSbQuySByVK9pWBqVqTQwvDZggO0tMkDvDmPRByrN+HsOymX0azKxaYLWE7RvJ3M8lTKgF7lXDOOE8RTpPqOaadJhDYcSA48y2QFU6eG1u0hzQf9jHpJsgQw+KlUh5FWHK+GqFPEU6OPqFgcQS5pGlrYJA1EX1WGoWC7nl+XYKvTaxtGjUpMAa2WtPwiBciTA5oPNzgekeSbcvQee+zLBV2/wCNnYP6s29Wm3ygrkXEvAuJwVAV65pgF+jS1xLucHaIseaCqPKbc5LJ8U0GTeEGqjlafZrklDEYgnFse6iGmNMhvaWhryLgRqPmB5Gv4bLX1qlOjSGt9QgNAIEk8pJgeqOZVntXLnVMPVpEOadL2ggnUPIkH0Qa9qOLa/FOcxsNADWyPwtERfpCoXakHUDBXS+PeFnNo+9VaukaQdESZdB0i+8lcwKB1okl1rXj72SKhvZaY6FjigewFZzKjH03aXtcHNcDBDgQQQTtBhes88yutWph9Oq9rg2RTaWwXR+brPOY2Xk7CUgTJOy9WcGYttPAYdrnh2ii06h+UiR8hb0QcxzLOHMraP8AJrkNLSAKjnyAQdZaLXvN7dU7xbj6uHA7QMa/RqEPG9+6YsXWvBKE+1XjSnjK7KPYvdRo1CdY7j32LYB0mG+PMTsheYcOU5wxwGIr1qg0ucx//tuuQ5jxA3Gwk85QegMmqmph6LyILqTCbcy0EqcEP4fbU91oiqSagYA8kz3uZJ5qeAgUm3FKKSUCCfJb1LRSg3wQJ0hadRB3EpxoW58UATMeGaD5dohx3LbEn6T6oLl3BppPNRrokEQ6A7cG5ZY7dFd2pNYWQDMuzrD1IFOvSc47AOBPyRnCYhrhZwd4gg/ZeXqzSDaU5lucVsNUD6VRzCOhMG8wRzCD1OCs0CZi42/hcl4W9qzn1G08UwAGf8jTA5QC0+t56K8V+NsGzSDWaS7YAyfXogsFWiHAhwBB3BAIPmCqFm3smwNVznM10i6/dd3WnnDSNvDZWvL88pVmFzHggdCtnOKMWeD4IKNiPZNTLAzt6zw0HSDokEme6SLDw8eSr3s8xjsGcQHMqjTU7MukaS5s2cLw4SNjF12ClmDHCZAVY4hzGhT/AMbGBr8RVDXO02JP4qlpcIt6oLPlFepUph1RmidgfijxHJUj2s4Kk6hJNQVNmNjVTJtMyO4Y2cCFeMvdpa1jiJAA+imuaCIIBB3BuEHn+r7LMb2ZqNFN4sWhjpc4GLtEePOCjPBvssrGo1+MhtJpDuy1ElzoMTBgRb7LtDWxssMIAtfhjCkUx2TGinUNVoaA3/JfvGN99vAdFVuMfZtQxldtcPdTdAFTT+MCAHTycBafAdFfKmIHK6RAeCP+0Hn72uv/APVVGBx7IMAYySe81gM/OZJ30lcrcuoe1rLn08W9rzZx1Bxi4MQbCxtfxBXOa9GOlv7KCJCwLcLGoLxwTwo7GMe9jS5rDDmtdDhIkHy5LpWT1K+GY2l2MMb3QCZJbc+HVcZ4Tz6pg8TTr0yRpPeEmHNuC1w5iD813h3HOFrsE6mEi0gObKCrZzgWVavaOp6ASLT6Tuj+V5VRplpLgXHYAkEDr/shtfPqbqoFnjqDY+nJG6WY0hFgbbhBeMsg0xGwT+hQOGcWKtEuG2oj7ImQgYISSn9CzR4IGNKS5qkmmm3NQIasCW1qzQg21IxO3qnWsTeIFvVB5sOFe52loJcTAAuSegA3KgYqiWkhwIOxHOei9O4fAUQ4PbSY1wsDoDXDw2lCeLOD6ONa2WtY8PBLwAHFv4gSN58eYQeesFg6tRzW02vLnnS0AfEegVz4c9muKq1zTxAdh2tElxbq1X2YQdJN+q7Pk2XtoMFFuotZ8LnXN5tPNFGoOY4rgh2Ao1K9GtVrFtxTDYBbIkug3gX9NlMy3P8AA4fDCpAY54AqNMudqjvC9+qvOYYYVab6ZJAe0tJG8ERZcc9ouV+4sY0dm9tQFolvf7sS4zIG4EhAPx/GjHPIpBzacgAarx4zz/dXrK80w+LZRFRjapZds3LDsZ/nwXBjO6sWQvxWio+nqFNrdbyCAAwHST9rc48EHohtHtBPJLe1zBaShPB3ENPEYam5s6gAHiZIfAnpPmilfEudqDBJAMDlPKSgiYzM3Mjx6rH4+QHLk3GnEVWli3Nqgtc38IIIAIkQdr7o5k/tGwpoAVLPHKOfKN0F1dmHIKbh6pIsSudP4na2Kwh7SYEWB6gTufBWfKuKqNQta193CdJ+Jv7X6oBPtP4XqY1tLSTqYSOZseREfVce4v4Gr4NrHVS2HzEHvW6jkvTdPFscAQ4HyP6rl/tUpmq9kiWAwDyk/wAoODmkQsDFZc5y9rGnYEbRzQNtOZQNUqco9gu00EgEtb8RuQ2bCek/ohFOV0j2acVYWhTrYfE0mxWBBe4amkR8Dwfw7/NBWssxtJkGpc87ojW4lbPcED1Vt4i4Uy3Fz7lroYp7C+lSaIpVHAfCGkQ0GCJBAm91zTN8qq4Wq6jXboqNAJEg2IBBBFj/ANoO7exvMu2w9bmW1fHm0fsr+QuT/wD4/P8A8WKH+7D8w79l1tA2taSnVohAyQkFqfISdKBoBYlwtSgQEmuLJcJNYWQaGIHildsPFYsQbZUEz/eac1rFiBOtAMfwlhaz3Pqs1OcZcSSeUQOg8AtLEHOuOeAKdF9N2HOllR2nS4klp8DzHmr17P8AhsYTDPpudrFR2ogiW/CBEEXn9ltYgstHCsZdjA3lYAc5+8/NOmmALWvNlixB5z9pmONbMK1gNDuz5302JuTz/RV+llzuyNaRAeGRzkhx6bWWLEHVPZtwxTxtEVsT36bHOaykJa0OES4wb7/3ndq/AmDdTFMMLImHNMO0kk6S6LgTzvbdYsQUrG8LVMPiqdAV3Gi4AsAkEGYMiY35yp3F2EL6Wie6SbHo3y52WLEHIc9wzu1LdU8x6gcvNC6eGvErFiDPdoKT2CxYgv8A7MM0YyqBWFRz2BxpOa7buulpBtHPz5IVxS73mq7FbGoGueIA73w2jlABnrKxYgvfsI7rsUOUUz9X/uuv6lpYgwOWalixBqVpbWIIuLa4xoMGD5TG5tyUZ1KsQIeAYE73PWOX93WLEEgteRYgHVPWWzOnlHSfBY1pjvbz1J/S3ksW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hQWFRUXGBwaGBgYGRocGhwXHBwXHBwYFxwdHCggGhwlHBoYITEhJSkrLi4uFx8zODMsNygtLisBCgoKBQUFDgUFDisZExkrKysrKysrKysrKysrKysrKysrKysrKysrKysrKysrKysrKysrKysrKysrKysrKysrK//AABEIAMYA/gMBIgACEQEDEQH/xAAcAAABBAMBAAAAAAAAAAAAAAAFAgMEBgABBwj/xAA9EAABAwIEAwUGBgICAQQDAAABAAIRAyEEBRIxBkFREyJhcYEHFDKRobFCUsHR4fAjYhXxciRDkqIIFjP/xAAUAQEAAAAAAAAAAAAAAAAAAAAA/8QAFBEBAAAAAAAAAAAAAAAAAAAAAP/aAAwDAQACEQMRAD8A51UPzUdxU6pQdOyYfhj0QR0oFL93PRY3DlBhZMbrenzT7MOYWHDFAy4HxSJvzUluGPilHBnxQQXMKT2ZRF+AckuwRjkgiU3vGznDycR9l2r2V8NNGHbia4L6jyTT1uJDWCwIaTEkyZPguRYHLddRjSY1OAnpJAld/wAbiPdmspMNmU2tmw2AH6IDmIxjWbndC8yzttKqxr5Acd+UR0VaxGYOqOaZsLW+SRxPUdrAcDqAHptugsfE/EDMPTbfvOuPJUjN+O6hM05aDb09FvjRjXU6Dmkv7neO4k3tblJHoFUcBhHzvbx8/og6izioNpUXlwLiIeyb6o38lVc94zrOlrSRcEabQINgeajVcvd3ZvJA35foguY0w18OktEgwLT0CArwtxhWZWGuo51Mm4cZAH9+yseP4kqVcU1mGBqgGRHOBe3Tdc4pMBFhpnaD90QyrMX0XuNJ2kkRqi4G58pQXfP+MH0gQC5tcWLNLdLet73i6t+ErUcbg2uqNa+nUaNTXbTzHhBXEaj3vc4vdrm5Pj1VsoZ2aeXtpNB1EuJI5T++/qg5/wAeZD7njH02GaZAfTvJDHTDT4ggjxgHmq+JVt4pqsrU6Dr9qwOY8n8TZlp9JcFW+xQRy1ZoT/ZpQpoI+kraecwrWlAgNTrWlaaU+y6BtrVIawrGMUygy+yCU6l4KM9h6FWCrhSoVbClAIcw9CkimeiKnCFKZgygF6D0Ww09ES9zK37mUA8UiOQSw0zsERp4LwT9LL/AoBppmNgtdiY2CMOwJ6FbGBMIAjaBnkr+3Mu1w7HuLi6A17iD8TQJvzVY9xvsUYwOvsXUtZaC4EAiRsZI6Hbz9ED2CxoD4mVKzfFuc8GoZMD184UCngS1wg6kUolpIDxYdECMPVLmOptETsTsChRwRY8XkqwMDRtHgo+Pw5MFseJlBFZULiAdgZ22I2KfxuXtcwltyf780wB/2tMxmixiD/QgrlPLQHkA23InZE/+NIb3BPPz8AsZXDnn+2TlWqALGP1/lACxOtpu0AGduvitCrLY6J7F158UIr6zzQJxtIuMyoPup6qwZTgy+nJB3Inr4p85X/qgqxwxW24cqyuyo9E07LD+VBXHYU80k0Eeq4LwKT/xx6FAD91T9LClFTl56JbMCdoKCAMKVIZQIRGlgr7X5orhsqnkgIVsO5RqmEdF1cquDCYdghzQU4YdyXTwjuitTsuE2F06zLhCCpuwZWHBFWx+BCSMGgrVHBFSaWBJViZgvBSaOBCCsHAOWNy4kK2swQ6JYy8BBTxlplOU8vKtRwi0MH4IKpiappQO6Sd+sLTarXeZVlxGTsfuIPVDMfkZb8AkDdAPB6KLUrPcYE7qWw6SNQhEMM0TZADxTtIgXP6oPjnktO6tOPwbQCdyeSruYssgFYXEQ5vhui0BzZ6oa6iBEbpesgQgZxLO8R8kvB5LWqlpDSG6oJ2891aeA2mq57Hsa4MuC4XB5gW281dK2CjePogqjsuiOia9wVpfhEw7DBBXfck2cCFYfdVr3NBV6uWC9k0MvIVsdhE27C+CCse4JQy/mrKMICm34FBXaGFl3gjlDCQsoYSD5osyggm+7E8ls4I80XZflBSK4dEsDZ6OJH1CAV7sY6pXux9fROVKtbnSZNxGrfxEoZisxqsdBbpPn8kEx2EMTBTZoHofkotDN6hdEaj0uilN1pc0b/nG/wA0DVOj4FSGUVNpYYG8Dx3/AESS0TsD57/yg1To22WdmD0SxVdu2IG9vpsmK1a12j0kIHDhx1CwYcRuoFRzYmPrdLp6ZABgdUE0YceKarNDRJmPJPUGm/eUkARd22/8oOe5w7VWIAIaNv39U7RgeSOZ6+lDSO9JAjl6nkN7oL2ZIeRAA6beSBrEPtPpKAYymCSf76Kdiqzg2BG8zKEvrFBdq3BYfhmCm4aiA7UdzIuAenRC8TwC/YVmR1ghXDIq7vdqdoIaBBkn5pWIrE7wgqWCwIwNKoBUD3vtGnp0O6Rw1mFQVSypLmm8CTB6jwRjG4Wm4yWTHOSPsU2KNFt2se135g6fvb/tAXNORdwATYpCQdbVDOKpkADVPj/0mXVWHZAVqNFu8xJfULbNLT9EHqaYsExqHRAYqV327oTNU2Di2J5/xyQp9RvRIbiB4oCjaolY59kMGKb4/VOtxQ6oJtGq3aBPmUQpEdEDoATMqfRqRugGUOJqzQdRBkWMAX8fRO4Xig31g6uUbRz8jsh7Miqj4rAzBb3jbwUnK+GXVi7/ACaQOem58AJQPY7ickA0wQQbyRYdB1lMM4p37SmD1uf5Ce//AEp9z2hcSbN08vMmx8IQfH5aKRio5zZ6joeSAg/PKMR2btX5gY9IiwUL/kyTYoaa1Fv4nO9P4SqGKpTEEehQWHC55VaLRy8VOpZ5VO5HoEHw2gd6DHkf2RbCUQ8S1hIHMNKCa3P6jeQ+v1W3Z2830tSqWXPNhS+dvup2Fyc/i0jyv80AM4lxNwnKYceo+asDMoI3IPz/AGT1DLo3/lBXgHRuVptA858VYf8AjRO9vJO1cAwxaI6IAFDDNMl50tHJCazhJ0/CrXWwDTAgxzP8INnGSOg9nERck2Nvpf7oKXmDmyQL/omMlw7aldlN50g2nxi31TdKkQXyCYkG8QdtipOVZY+tWaKe8g9IG/2Qday6gxrAGgWEbRbb9EjGYFhIk6bf3zTGByUMg6nR+Umb+fT9k5UwtRji5kPERoJNvETv/KCC/Kn3LQCOR5x1uh+JYWHSRdHcPjHvdA0Q0w4E3B8lCxmYsYS5zXa2ktAAMeJnbnKAJVf4Jg1lMqcR0HD/ADdmbEtDXd4f6mLg/RDPfsPVeXtcKIBsHBxn0HLrfmgfdWCj1aoWVMwp1HO1FjQ2QKjQ4B0CwDQOZ6oM7MBGxn1QTquIuoz6yHV8fBJhRnZoCgKGun6ddARjgU8zMAEFnoVbKcKwVWoZnyKmux9pQWLEccUoaGB0kiZb+Hnz3QHNOMnua/syG2AbbpMkDlIVdq0B+YhRn4IQe8gtWE4/cxgManyNYk6SAI7vTqd1mY8Q0sQ5j6jHmNwHANg7wSPAefgqlRwAHNSOzdpLe0fpJ+Gbeo2QHMFgaNeoYY6DMNZVpTHLn/ZRnKcbgGP0Cg7XOnvDWS7bmYVIbg9IsfLvCfpsiWV4rD0pqPa+tV5AmGg/mJFy5B1bAim4WodmP9mBv03UynVYLNBMdJsucYfi8moAWlzXEDS8lxG0EWifur1h81pA9nrbqtI232BnnsgnPxo5dJjn6BR6eaUyC4vAjrbbzUHMatKnUZUqwHgwIkyOsdQoNTOcFqmATJM6SbnfdAXwOeNqz2YJgxsYJnYHYqe2uSDDSCBztdBcrzHDsYBSqMa0knSXAQTc25eSn1cxphurW0gdHD57wgU2rVDwDpLSLnmPCEvFYxrbucAP3VTzHjSnTa0kNqOIkRYRyncg+CQzH1MThn4pjm0wxj9DS0PHdmXy4WO4jwugNnPcO57aXaMDnkhgn4tN3afJSX0n2BqN0TO14858l5a4nrV6j+1xFZ1YuJ0uJ5f6jlfkAApmUcZY9mkNrve2k0aWO7w0ttHJwAnkeSDvmYMa/WWAFzgdTHN2FxrBHlPqq1i8b2Tqb6dQGo1gZsQRbY9bKg8Se0Q16QbQa+nVewdrV7QzMnU2mB+EgC5PMiOaC5HxHUZ3Kjy5hJPfMlriBcON7wAg7YM+fppu7aQwDWwzLjuYIFul0xU40JL3gGXCG96zfSLrnD8xkWn0KjjEvMQT90HTmccOnvNB6xAJjxTT/aI9sNDQ1oFiRqPzlUChRrVDAafnAUgZVUk63NHndA5mWZsqPLzIc4knbcncqOzFtmO0PzH7pVbBD8RFug/cqGzBtBugKUafabVSfRafhwPxO+aZZidNmx5KPXxcoHXvAdbn4/ym3V0NqVrpIroCjK6kMreP1QZlS6fFXogMMrwd0So155yqyytyRDAYoAnUYEWQSHYrrCY7e24UWq6ZTWvxQSnV3NHdAPVQ6+LqHl8gttd1Wzbqgh9u7nP1S6GP6SeimUaycp4qCY/RBG/5HTeDqHiU9Sz2oCe86+/eN46qS6qHfEJ8Uqk+NoQN1M+q1LPe4xtJJj9kzTxjjsCUS99A2A+SXTzIoBpqv/I75FR6lSoYkP8ACxVhpZmY6pqvmlh1QASKsfC/1BV0xfEf/o3YOi1zWigBqEmXHTrDjA0/EfOYGyrr8yd1T2U4R2K7dogRTJ1u+FpBESeU3H15IOe08HUaHtLWuaJJknukzEHlP6KMGgBrmdYLpiLncA9Psi1fGMaS0OLi7uvA58g4H8JEnwN/BDcRhoLuzdptdrrT5cigi4tjgbxbp/fFMnaVtrSTcm1/QdEurTMTaBte5Hkgs/BObgP7GqGkH4XHcG/d8QVfXVqbRAZf5fouXcOYcGq0mbX+UK5Gr5oJ5xN0k4wD8IPmT+hQ8VTMBIrEjcEechBIrYu1wFBfWBJhIfXOxO6judCBypUMpNYOaLgjokUsVpMgX6kT9DZOYSg+u+NQB8Tf0CCC9ySHozjeHX0oLpPgN0mnLRpcwDoXs73oYk/VBGwGF7SAHCTYNvPmiRyKu0wWOg84MKy5Jm3ZtALWA8gG3+ytTq1euwaaYZ0Jn9OSDmtDIK7vhaJ6Tf6oxguDK7p1aWW5md/JWZuW4lt6hAEzIsJtA2m6MYSpVcbgtt1HhyCDj9UpgkdUusVHdCB4uSgeUqOStarIHStMeo76kLG1OaAm2rIhOUChrKqebVQENO9wkApg4iAm+3QS3Pjmo1aoZ3TXaXW4m0gIMfVT2V16+vRh3OD3gtgAnUIJ0kcxZSqeVUvxVx6Md9yj/C2U0KZqYhr3VXUmOLYaS0OIIkmLkeHRBx3F6tZJ+I78rqNUaRY/2URdl9R1R9N06w65+c7x5ofWp6SR0Qa1nqtBy0sCC4ezHFYcY1oxJLQ9rmNI+HW4Fo132gmLG5CO5lheze9oOoAkA9QNj8lzXUBdsj9D1BXS/ZzrxbMV2xJLR2jqznWAMgtd8ibIIjMQWmQSFrE4t7/icTG0lMkrHbII1Vx3TRenxRLjABKQ+lBghA01p8/JEMtzqrQdIDXRyc2VLyrhvFVm9pRoPe2Ylo5/r5q24TKxRpiljcKWyRAHM73gmUAfC8a1HuhwYJFj8IB9Z+UqyYfCV67qbnFjwR3hpB+rYiys2R5dgKzmvZh6QczYwLHltv6q5dmIQV3LshoiCaTJFttvmiwwwbsI8oUzSmK9MkWKCBVDeZI9VrsGC4H1QbNMgrvMtrvZ0Ijfx8EFy/KMax5FVzHtgwS5xMyPlYIOS1aspDXJNQpIQKc9JNRaDCUw8IHHOSNXVJqFNvcgmsen2lDGFSWPPVBNc7xSWPUUvnmsbbdBI1rRffZRi9a7RBKL1e8i41o0cCyg8AmXNe0WOgn4hycb7eC506rC3l1amK1M1ZNMOaXgblsiQPRA3xlXq++VKrpb2jviA0yLRbmY0/MKuveD5yZPVdF9tNSm7FUg2f8A+TS2I0wbi/lC51Sp6nRsgbKxKYBzSUE3KcuqV36abXOO50tLiB1gXXov2ccHUG4F1Jwf/kJ7QOboOqANjNhy8lxr2WvrnFOpYas2m6qzSWl5YXgGYYdJGptzFiRML0tg6Xu2Ha0anOAEy4uJdabxJQC6Hs9wLWlppl8/ic4z6REJpvs1wMfC82idZ+fmiVDiVjiQe6QYulV+ImN/CXeRb+pAQNcM8IYfBajSBc91tb41afyiBYKZj8qw1RwdWo0nPEQXNaTba8beCrme8cmiDpwmKqdCymHg+Wl23mgOE4zxlU6qWWYp3QvaGD5ucg6YKzWiAI6AWQfMHNrNNOo0ObM35HqCq173m9W4wlKl/wCddv1DKblLw+U4516tSg0/6io/7liAlhMA3Dg6XAA7Dop+X47UJne4UKhlBj/JUc//AOrflJP1TtTLW6S1st6FrjI8RyQF2VJ3WOqQub5zwtmEl2GzGp4NqNZ9HBo+yHUc7zHDNjGMLyDBc2QD46myB6tCDq4fPJR8THRUjL+MWPjU+pS/8hqb/wDJsj5wj+Gxzql21Gvb1aQUHn+qpeT4ii1812OqN/KHafmYmPJXSn7KMS53eq0mt6guJ+UD7q1cL+zGjh6jKtV5rOaZDYAYHdY3MeJQU/J+CqmNl9NvYUDdpLTLh+VuxI8Ta9pU3F+yYtBc6uxjBcl3TmSbQuySByVK9pWBqVqTQwvDZggO0tMkDvDmPRByrN+HsOymX0azKxaYLWE7RvJ3M8lTKgF7lXDOOE8RTpPqOaadJhDYcSA48y2QFU6eG1u0hzQf9jHpJsgQw+KlUh5FWHK+GqFPEU6OPqFgcQS5pGlrYJA1EX1WGoWC7nl+XYKvTaxtGjUpMAa2WtPwiBciTA5oPNzgekeSbcvQee+zLBV2/wCNnYP6s29Wm3ygrkXEvAuJwVAV65pgF+jS1xLucHaIseaCqPKbc5LJ8U0GTeEGqjlafZrklDEYgnFse6iGmNMhvaWhryLgRqPmB5Gv4bLX1qlOjSGt9QgNAIEk8pJgeqOZVntXLnVMPVpEOadL2ggnUPIkH0Qa9qOLa/FOcxsNADWyPwtERfpCoXakHUDBXS+PeFnNo+9VaukaQdESZdB0i+8lcwKB1okl1rXj72SKhvZaY6FjigewFZzKjH03aXtcHNcDBDgQQQTtBhes88yutWph9Oq9rg2RTaWwXR+brPOY2Xk7CUgTJOy9WcGYttPAYdrnh2ii06h+UiR8hb0QcxzLOHMraP8AJrkNLSAKjnyAQdZaLXvN7dU7xbj6uHA7QMa/RqEPG9+6YsXWvBKE+1XjSnjK7KPYvdRo1CdY7j32LYB0mG+PMTsheYcOU5wxwGIr1qg0ucx//tuuQ5jxA3Gwk85QegMmqmph6LyILqTCbcy0EqcEP4fbU91oiqSagYA8kz3uZJ5qeAgUm3FKKSUCCfJb1LRSg3wQJ0hadRB3EpxoW58UATMeGaD5dohx3LbEn6T6oLl3BppPNRrokEQ6A7cG5ZY7dFd2pNYWQDMuzrD1IFOvSc47AOBPyRnCYhrhZwd4gg/ZeXqzSDaU5lucVsNUD6VRzCOhMG8wRzCD1OCs0CZi42/hcl4W9qzn1G08UwAGf8jTA5QC0+t56K8V+NsGzSDWaS7YAyfXogsFWiHAhwBB3BAIPmCqFm3smwNVznM10i6/dd3WnnDSNvDZWvL88pVmFzHggdCtnOKMWeD4IKNiPZNTLAzt6zw0HSDokEme6SLDw8eSr3s8xjsGcQHMqjTU7MukaS5s2cLw4SNjF12ClmDHCZAVY4hzGhT/AMbGBr8RVDXO02JP4qlpcIt6oLPlFepUph1RmidgfijxHJUj2s4Kk6hJNQVNmNjVTJtMyO4Y2cCFeMvdpa1jiJAA+imuaCIIBB3BuEHn+r7LMb2ZqNFN4sWhjpc4GLtEePOCjPBvssrGo1+MhtJpDuy1ElzoMTBgRb7LtDWxssMIAtfhjCkUx2TGinUNVoaA3/JfvGN99vAdFVuMfZtQxldtcPdTdAFTT+MCAHTycBafAdFfKmIHK6RAeCP+0Hn72uv/APVVGBx7IMAYySe81gM/OZJ30lcrcuoe1rLn08W9rzZx1Bxi4MQbCxtfxBXOa9GOlv7KCJCwLcLGoLxwTwo7GMe9jS5rDDmtdDhIkHy5LpWT1K+GY2l2MMb3QCZJbc+HVcZ4Tz6pg8TTr0yRpPeEmHNuC1w5iD813h3HOFrsE6mEi0gObKCrZzgWVavaOp6ASLT6Tuj+V5VRplpLgXHYAkEDr/shtfPqbqoFnjqDY+nJG6WY0hFgbbhBeMsg0xGwT+hQOGcWKtEuG2oj7ImQgYISSn9CzR4IGNKS5qkmmm3NQIasCW1qzQg21IxO3qnWsTeIFvVB5sOFe52loJcTAAuSegA3KgYqiWkhwIOxHOei9O4fAUQ4PbSY1wsDoDXDw2lCeLOD6ONa2WtY8PBLwAHFv4gSN58eYQeesFg6tRzW02vLnnS0AfEegVz4c9muKq1zTxAdh2tElxbq1X2YQdJN+q7Pk2XtoMFFuotZ8LnXN5tPNFGoOY4rgh2Ao1K9GtVrFtxTDYBbIkug3gX9NlMy3P8AA4fDCpAY54AqNMudqjvC9+qvOYYYVab6ZJAe0tJG8ERZcc9ouV+4sY0dm9tQFolvf7sS4zIG4EhAPx/GjHPIpBzacgAarx4zz/dXrK80w+LZRFRjapZds3LDsZ/nwXBjO6sWQvxWio+nqFNrdbyCAAwHST9rc48EHohtHtBPJLe1zBaShPB3ENPEYam5s6gAHiZIfAnpPmilfEudqDBJAMDlPKSgiYzM3Mjx6rH4+QHLk3GnEVWli3Nqgtc38IIIAIkQdr7o5k/tGwpoAVLPHKOfKN0F1dmHIKbh6pIsSudP4na2Kwh7SYEWB6gTufBWfKuKqNQta193CdJ+Jv7X6oBPtP4XqY1tLSTqYSOZseREfVce4v4Gr4NrHVS2HzEHvW6jkvTdPFscAQ4HyP6rl/tUpmq9kiWAwDyk/wAoODmkQsDFZc5y9rGnYEbRzQNtOZQNUqco9gu00EgEtb8RuQ2bCek/ohFOV0j2acVYWhTrYfE0mxWBBe4amkR8Dwfw7/NBWssxtJkGpc87ojW4lbPcED1Vt4i4Uy3Fz7lroYp7C+lSaIpVHAfCGkQ0GCJBAm91zTN8qq4Wq6jXboqNAJEg2IBBBFj/ANoO7exvMu2w9bmW1fHm0fsr+QuT/wD4/P8A8WKH+7D8w79l1tA2taSnVohAyQkFqfISdKBoBYlwtSgQEmuLJcJNYWQaGIHildsPFYsQbZUEz/eac1rFiBOtAMfwlhaz3Pqs1OcZcSSeUQOg8AtLEHOuOeAKdF9N2HOllR2nS4klp8DzHmr17P8AhsYTDPpudrFR2ogiW/CBEEXn9ltYgstHCsZdjA3lYAc5+8/NOmmALWvNlixB5z9pmONbMK1gNDuz5302JuTz/RV+llzuyNaRAeGRzkhx6bWWLEHVPZtwxTxtEVsT36bHOaykJa0OES4wb7/3ndq/AmDdTFMMLImHNMO0kk6S6LgTzvbdYsQUrG8LVMPiqdAV3Gi4AsAkEGYMiY35yp3F2EL6Wie6SbHo3y52WLEHIc9wzu1LdU8x6gcvNC6eGvErFiDPdoKT2CxYgv8A7MM0YyqBWFRz2BxpOa7buulpBtHPz5IVxS73mq7FbGoGueIA73w2jlABnrKxYgvfsI7rsUOUUz9X/uuv6lpYgwOWalixBqVpbWIIuLa4xoMGD5TG5tyUZ1KsQIeAYE73PWOX93WLEEgteRYgHVPWWzOnlHSfBY1pjvbz1J/S3ksW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hQWFRUXGBwaGBgYGRocGhwXHBwXHBwYFxwdHCggGhwlHBoYITEhJSkrLi4uFx8zODMsNygtLisBCgoKBQUFDgUFDisZExkrKysrKysrKysrKysrKysrKysrKysrKysrKysrKysrKysrKysrKysrKysrKysrKysrK//AABEIAMYA/gMBIgACEQEDEQH/xAAcAAABBAMBAAAAAAAAAAAAAAAFAgMEBgABBwj/xAA9EAABAwIEAwUGBgICAQQDAAABAAIRAyEEBRIxBkFREyJhcYEHFDKRobFCUsHR4fAjYhXxciRDkqIIFjP/xAAUAQEAAAAAAAAAAAAAAAAAAAAA/8QAFBEBAAAAAAAAAAAAAAAAAAAAAP/aAAwDAQACEQMRAD8A51UPzUdxU6pQdOyYfhj0QR0oFL93PRY3DlBhZMbrenzT7MOYWHDFAy4HxSJvzUluGPilHBnxQQXMKT2ZRF+AckuwRjkgiU3vGznDycR9l2r2V8NNGHbia4L6jyTT1uJDWCwIaTEkyZPguRYHLddRjSY1OAnpJAld/wAbiPdmspMNmU2tmw2AH6IDmIxjWbndC8yzttKqxr5Acd+UR0VaxGYOqOaZsLW+SRxPUdrAcDqAHptugsfE/EDMPTbfvOuPJUjN+O6hM05aDb09FvjRjXU6Dmkv7neO4k3tblJHoFUcBhHzvbx8/og6izioNpUXlwLiIeyb6o38lVc94zrOlrSRcEabQINgeajVcvd3ZvJA35foguY0w18OktEgwLT0CArwtxhWZWGuo51Mm4cZAH9+yseP4kqVcU1mGBqgGRHOBe3Tdc4pMBFhpnaD90QyrMX0XuNJ2kkRqi4G58pQXfP+MH0gQC5tcWLNLdLet73i6t+ErUcbg2uqNa+nUaNTXbTzHhBXEaj3vc4vdrm5Pj1VsoZ2aeXtpNB1EuJI5T++/qg5/wAeZD7njH02GaZAfTvJDHTDT4ggjxgHmq+JVt4pqsrU6Dr9qwOY8n8TZlp9JcFW+xQRy1ZoT/ZpQpoI+kraecwrWlAgNTrWlaaU+y6BtrVIawrGMUygy+yCU6l4KM9h6FWCrhSoVbClAIcw9CkimeiKnCFKZgygF6D0Ww09ES9zK37mUA8UiOQSw0zsERp4LwT9LL/AoBppmNgtdiY2CMOwJ6FbGBMIAjaBnkr+3Mu1w7HuLi6A17iD8TQJvzVY9xvsUYwOvsXUtZaC4EAiRsZI6Hbz9ED2CxoD4mVKzfFuc8GoZMD184UCngS1wg6kUolpIDxYdECMPVLmOptETsTsChRwRY8XkqwMDRtHgo+Pw5MFseJlBFZULiAdgZ22I2KfxuXtcwltyf780wB/2tMxmixiD/QgrlPLQHkA23InZE/+NIb3BPPz8AsZXDnn+2TlWqALGP1/lACxOtpu0AGduvitCrLY6J7F158UIr6zzQJxtIuMyoPup6qwZTgy+nJB3Inr4p85X/qgqxwxW24cqyuyo9E07LD+VBXHYU80k0Eeq4LwKT/xx6FAD91T9LClFTl56JbMCdoKCAMKVIZQIRGlgr7X5orhsqnkgIVsO5RqmEdF1cquDCYdghzQU4YdyXTwjuitTsuE2F06zLhCCpuwZWHBFWx+BCSMGgrVHBFSaWBJViZgvBSaOBCCsHAOWNy4kK2swQ6JYy8BBTxlplOU8vKtRwi0MH4IKpiappQO6Sd+sLTarXeZVlxGTsfuIPVDMfkZb8AkDdAPB6KLUrPcYE7qWw6SNQhEMM0TZADxTtIgXP6oPjnktO6tOPwbQCdyeSruYssgFYXEQ5vhui0BzZ6oa6iBEbpesgQgZxLO8R8kvB5LWqlpDSG6oJ2891aeA2mq57Hsa4MuC4XB5gW281dK2CjePogqjsuiOia9wVpfhEw7DBBXfck2cCFYfdVr3NBV6uWC9k0MvIVsdhE27C+CCse4JQy/mrKMICm34FBXaGFl3gjlDCQsoYSD5osyggm+7E8ls4I80XZflBSK4dEsDZ6OJH1CAV7sY6pXux9fROVKtbnSZNxGrfxEoZisxqsdBbpPn8kEx2EMTBTZoHofkotDN6hdEaj0uilN1pc0b/nG/wA0DVOj4FSGUVNpYYG8Dx3/AESS0TsD57/yg1To22WdmD0SxVdu2IG9vpsmK1a12j0kIHDhx1CwYcRuoFRzYmPrdLp6ZABgdUE0YceKarNDRJmPJPUGm/eUkARd22/8oOe5w7VWIAIaNv39U7RgeSOZ6+lDSO9JAjl6nkN7oL2ZIeRAA6beSBrEPtPpKAYymCSf76Kdiqzg2BG8zKEvrFBdq3BYfhmCm4aiA7UdzIuAenRC8TwC/YVmR1ghXDIq7vdqdoIaBBkn5pWIrE7wgqWCwIwNKoBUD3vtGnp0O6Rw1mFQVSypLmm8CTB6jwRjG4Wm4yWTHOSPsU2KNFt2se135g6fvb/tAXNORdwATYpCQdbVDOKpkADVPj/0mXVWHZAVqNFu8xJfULbNLT9EHqaYsExqHRAYqV327oTNU2Di2J5/xyQp9RvRIbiB4oCjaolY59kMGKb4/VOtxQ6oJtGq3aBPmUQpEdEDoATMqfRqRugGUOJqzQdRBkWMAX8fRO4Xig31g6uUbRz8jsh7Miqj4rAzBb3jbwUnK+GXVi7/ACaQOem58AJQPY7ickA0wQQbyRYdB1lMM4p37SmD1uf5Ce//AEp9z2hcSbN08vMmx8IQfH5aKRio5zZ6joeSAg/PKMR2btX5gY9IiwUL/kyTYoaa1Fv4nO9P4SqGKpTEEehQWHC55VaLRy8VOpZ5VO5HoEHw2gd6DHkf2RbCUQ8S1hIHMNKCa3P6jeQ+v1W3Z2830tSqWXPNhS+dvup2Fyc/i0jyv80AM4lxNwnKYceo+asDMoI3IPz/AGT1DLo3/lBXgHRuVptA858VYf8AjRO9vJO1cAwxaI6IAFDDNMl50tHJCazhJ0/CrXWwDTAgxzP8INnGSOg9nERck2Nvpf7oKXmDmyQL/omMlw7aldlN50g2nxi31TdKkQXyCYkG8QdtipOVZY+tWaKe8g9IG/2Qday6gxrAGgWEbRbb9EjGYFhIk6bf3zTGByUMg6nR+Umb+fT9k5UwtRji5kPERoJNvETv/KCC/Kn3LQCOR5x1uh+JYWHSRdHcPjHvdA0Q0w4E3B8lCxmYsYS5zXa2ktAAMeJnbnKAJVf4Jg1lMqcR0HD/ADdmbEtDXd4f6mLg/RDPfsPVeXtcKIBsHBxn0HLrfmgfdWCj1aoWVMwp1HO1FjQ2QKjQ4B0CwDQOZ6oM7MBGxn1QTquIuoz6yHV8fBJhRnZoCgKGun6ddARjgU8zMAEFnoVbKcKwVWoZnyKmux9pQWLEccUoaGB0kiZb+Hnz3QHNOMnua/syG2AbbpMkDlIVdq0B+YhRn4IQe8gtWE4/cxgManyNYk6SAI7vTqd1mY8Q0sQ5j6jHmNwHANg7wSPAefgqlRwAHNSOzdpLe0fpJ+Gbeo2QHMFgaNeoYY6DMNZVpTHLn/ZRnKcbgGP0Cg7XOnvDWS7bmYVIbg9IsfLvCfpsiWV4rD0pqPa+tV5AmGg/mJFy5B1bAim4WodmP9mBv03UynVYLNBMdJsucYfi8moAWlzXEDS8lxG0EWifur1h81pA9nrbqtI232BnnsgnPxo5dJjn6BR6eaUyC4vAjrbbzUHMatKnUZUqwHgwIkyOsdQoNTOcFqmATJM6SbnfdAXwOeNqz2YJgxsYJnYHYqe2uSDDSCBztdBcrzHDsYBSqMa0knSXAQTc25eSn1cxphurW0gdHD57wgU2rVDwDpLSLnmPCEvFYxrbucAP3VTzHjSnTa0kNqOIkRYRyncg+CQzH1MThn4pjm0wxj9DS0PHdmXy4WO4jwugNnPcO57aXaMDnkhgn4tN3afJSX0n2BqN0TO14858l5a4nrV6j+1xFZ1YuJ0uJ5f6jlfkAApmUcZY9mkNrve2k0aWO7w0ttHJwAnkeSDvmYMa/WWAFzgdTHN2FxrBHlPqq1i8b2Tqb6dQGo1gZsQRbY9bKg8Se0Q16QbQa+nVewdrV7QzMnU2mB+EgC5PMiOaC5HxHUZ3Kjy5hJPfMlriBcON7wAg7YM+fppu7aQwDWwzLjuYIFul0xU40JL3gGXCG96zfSLrnD8xkWn0KjjEvMQT90HTmccOnvNB6xAJjxTT/aI9sNDQ1oFiRqPzlUChRrVDAafnAUgZVUk63NHndA5mWZsqPLzIc4knbcncqOzFtmO0PzH7pVbBD8RFug/cqGzBtBugKUafabVSfRafhwPxO+aZZidNmx5KPXxcoHXvAdbn4/ym3V0NqVrpIroCjK6kMreP1QZlS6fFXogMMrwd0So155yqyytyRDAYoAnUYEWQSHYrrCY7e24UWq6ZTWvxQSnV3NHdAPVQ6+LqHl8gttd1Wzbqgh9u7nP1S6GP6SeimUaycp4qCY/RBG/5HTeDqHiU9Sz2oCe86+/eN46qS6qHfEJ8Uqk+NoQN1M+q1LPe4xtJJj9kzTxjjsCUS99A2A+SXTzIoBpqv/I75FR6lSoYkP8ACxVhpZmY6pqvmlh1QASKsfC/1BV0xfEf/o3YOi1zWigBqEmXHTrDjA0/EfOYGyrr8yd1T2U4R2K7dogRTJ1u+FpBESeU3H15IOe08HUaHtLWuaJJknukzEHlP6KMGgBrmdYLpiLncA9Psi1fGMaS0OLi7uvA58g4H8JEnwN/BDcRhoLuzdptdrrT5cigi4tjgbxbp/fFMnaVtrSTcm1/QdEurTMTaBte5Hkgs/BObgP7GqGkH4XHcG/d8QVfXVqbRAZf5fouXcOYcGq0mbX+UK5Gr5oJ5xN0k4wD8IPmT+hQ8VTMBIrEjcEechBIrYu1wFBfWBJhIfXOxO6judCBypUMpNYOaLgjokUsVpMgX6kT9DZOYSg+u+NQB8Tf0CCC9ySHozjeHX0oLpPgN0mnLRpcwDoXs73oYk/VBGwGF7SAHCTYNvPmiRyKu0wWOg84MKy5Jm3ZtALWA8gG3+ytTq1euwaaYZ0Jn9OSDmtDIK7vhaJ6Tf6oxguDK7p1aWW5md/JWZuW4lt6hAEzIsJtA2m6MYSpVcbgtt1HhyCDj9UpgkdUusVHdCB4uSgeUqOStarIHStMeo76kLG1OaAm2rIhOUChrKqebVQENO9wkApg4iAm+3QS3Pjmo1aoZ3TXaXW4m0gIMfVT2V16+vRh3OD3gtgAnUIJ0kcxZSqeVUvxVx6Md9yj/C2U0KZqYhr3VXUmOLYaS0OIIkmLkeHRBx3F6tZJ+I78rqNUaRY/2URdl9R1R9N06w65+c7x5ofWp6SR0Qa1nqtBy0sCC4ezHFYcY1oxJLQ9rmNI+HW4Fo132gmLG5CO5lheze9oOoAkA9QNj8lzXUBdsj9D1BXS/ZzrxbMV2xJLR2jqznWAMgtd8ibIIjMQWmQSFrE4t7/icTG0lMkrHbII1Vx3TRenxRLjABKQ+lBghA01p8/JEMtzqrQdIDXRyc2VLyrhvFVm9pRoPe2Ylo5/r5q24TKxRpiljcKWyRAHM73gmUAfC8a1HuhwYJFj8IB9Z+UqyYfCV67qbnFjwR3hpB+rYiys2R5dgKzmvZh6QczYwLHltv6q5dmIQV3LshoiCaTJFttvmiwwwbsI8oUzSmK9MkWKCBVDeZI9VrsGC4H1QbNMgrvMtrvZ0Ijfx8EFy/KMax5FVzHtgwS5xMyPlYIOS1aspDXJNQpIQKc9JNRaDCUw8IHHOSNXVJqFNvcgmsen2lDGFSWPPVBNc7xSWPUUvnmsbbdBI1rRffZRi9a7RBKL1e8i41o0cCyg8AmXNe0WOgn4hycb7eC506rC3l1amK1M1ZNMOaXgblsiQPRA3xlXq++VKrpb2jviA0yLRbmY0/MKuveD5yZPVdF9tNSm7FUg2f8A+TS2I0wbi/lC51Sp6nRsgbKxKYBzSUE3KcuqV36abXOO50tLiB1gXXov2ccHUG4F1Jwf/kJ7QOboOqANjNhy8lxr2WvrnFOpYas2m6qzSWl5YXgGYYdJGptzFiRML0tg6Xu2Ha0anOAEy4uJdabxJQC6Hs9wLWlppl8/ic4z6REJpvs1wMfC82idZ+fmiVDiVjiQe6QYulV+ImN/CXeRb+pAQNcM8IYfBajSBc91tb41afyiBYKZj8qw1RwdWo0nPEQXNaTba8beCrme8cmiDpwmKqdCymHg+Wl23mgOE4zxlU6qWWYp3QvaGD5ucg6YKzWiAI6AWQfMHNrNNOo0ObM35HqCq173m9W4wlKl/wCddv1DKblLw+U4516tSg0/6io/7liAlhMA3Dg6XAA7Dop+X47UJne4UKhlBj/JUc//AOrflJP1TtTLW6S1st6FrjI8RyQF2VJ3WOqQub5zwtmEl2GzGp4NqNZ9HBo+yHUc7zHDNjGMLyDBc2QD46myB6tCDq4fPJR8THRUjL+MWPjU+pS/8hqb/wDJsj5wj+Gxzql21Gvb1aQUHn+qpeT4ii1812OqN/KHafmYmPJXSn7KMS53eq0mt6guJ+UD7q1cL+zGjh6jKtV5rOaZDYAYHdY3MeJQU/J+CqmNl9NvYUDdpLTLh+VuxI8Ta9pU3F+yYtBc6uxjBcl3TmSbQuySByVK9pWBqVqTQwvDZggO0tMkDvDmPRByrN+HsOymX0azKxaYLWE7RvJ3M8lTKgF7lXDOOE8RTpPqOaadJhDYcSA48y2QFU6eG1u0hzQf9jHpJsgQw+KlUh5FWHK+GqFPEU6OPqFgcQS5pGlrYJA1EX1WGoWC7nl+XYKvTaxtGjUpMAa2WtPwiBciTA5oPNzgekeSbcvQee+zLBV2/wCNnYP6s29Wm3ygrkXEvAuJwVAV65pgF+jS1xLucHaIseaCqPKbc5LJ8U0GTeEGqjlafZrklDEYgnFse6iGmNMhvaWhryLgRqPmB5Gv4bLX1qlOjSGt9QgNAIEk8pJgeqOZVntXLnVMPVpEOadL2ggnUPIkH0Qa9qOLa/FOcxsNADWyPwtERfpCoXakHUDBXS+PeFnNo+9VaukaQdESZdB0i+8lcwKB1okl1rXj72SKhvZaY6FjigewFZzKjH03aXtcHNcDBDgQQQTtBhes88yutWph9Oq9rg2RTaWwXR+brPOY2Xk7CUgTJOy9WcGYttPAYdrnh2ii06h+UiR8hb0QcxzLOHMraP8AJrkNLSAKjnyAQdZaLXvN7dU7xbj6uHA7QMa/RqEPG9+6YsXWvBKE+1XjSnjK7KPYvdRo1CdY7j32LYB0mG+PMTsheYcOU5wxwGIr1qg0ucx//tuuQ5jxA3Gwk85QegMmqmph6LyILqTCbcy0EqcEP4fbU91oiqSagYA8kz3uZJ5qeAgUm3FKKSUCCfJb1LRSg3wQJ0hadRB3EpxoW58UATMeGaD5dohx3LbEn6T6oLl3BppPNRrokEQ6A7cG5ZY7dFd2pNYWQDMuzrD1IFOvSc47AOBPyRnCYhrhZwd4gg/ZeXqzSDaU5lucVsNUD6VRzCOhMG8wRzCD1OCs0CZi42/hcl4W9qzn1G08UwAGf8jTA5QC0+t56K8V+NsGzSDWaS7YAyfXogsFWiHAhwBB3BAIPmCqFm3smwNVznM10i6/dd3WnnDSNvDZWvL88pVmFzHggdCtnOKMWeD4IKNiPZNTLAzt6zw0HSDokEme6SLDw8eSr3s8xjsGcQHMqjTU7MukaS5s2cLw4SNjF12ClmDHCZAVY4hzGhT/AMbGBr8RVDXO02JP4qlpcIt6oLPlFepUph1RmidgfijxHJUj2s4Kk6hJNQVNmNjVTJtMyO4Y2cCFeMvdpa1jiJAA+imuaCIIBB3BuEHn+r7LMb2ZqNFN4sWhjpc4GLtEePOCjPBvssrGo1+MhtJpDuy1ElzoMTBgRb7LtDWxssMIAtfhjCkUx2TGinUNVoaA3/JfvGN99vAdFVuMfZtQxldtcPdTdAFTT+MCAHTycBafAdFfKmIHK6RAeCP+0Hn72uv/APVVGBx7IMAYySe81gM/OZJ30lcrcuoe1rLn08W9rzZx1Bxi4MQbCxtfxBXOa9GOlv7KCJCwLcLGoLxwTwo7GMe9jS5rDDmtdDhIkHy5LpWT1K+GY2l2MMb3QCZJbc+HVcZ4Tz6pg8TTr0yRpPeEmHNuC1w5iD813h3HOFrsE6mEi0gObKCrZzgWVavaOp6ASLT6Tuj+V5VRplpLgXHYAkEDr/shtfPqbqoFnjqDY+nJG6WY0hFgbbhBeMsg0xGwT+hQOGcWKtEuG2oj7ImQgYISSn9CzR4IGNKS5qkmmm3NQIasCW1qzQg21IxO3qnWsTeIFvVB5sOFe52loJcTAAuSegA3KgYqiWkhwIOxHOei9O4fAUQ4PbSY1wsDoDXDw2lCeLOD6ONa2WtY8PBLwAHFv4gSN58eYQeesFg6tRzW02vLnnS0AfEegVz4c9muKq1zTxAdh2tElxbq1X2YQdJN+q7Pk2XtoMFFuotZ8LnXN5tPNFGoOY4rgh2Ao1K9GtVrFtxTDYBbIkug3gX9NlMy3P8AA4fDCpAY54AqNMudqjvC9+qvOYYYVab6ZJAe0tJG8ERZcc9ouV+4sY0dm9tQFolvf7sS4zIG4EhAPx/GjHPIpBzacgAarx4zz/dXrK80w+LZRFRjapZds3LDsZ/nwXBjO6sWQvxWio+nqFNrdbyCAAwHST9rc48EHohtHtBPJLe1zBaShPB3ENPEYam5s6gAHiZIfAnpPmilfEudqDBJAMDlPKSgiYzM3Mjx6rH4+QHLk3GnEVWli3Nqgtc38IIIAIkQdr7o5k/tGwpoAVLPHKOfKN0F1dmHIKbh6pIsSudP4na2Kwh7SYEWB6gTufBWfKuKqNQta193CdJ+Jv7X6oBPtP4XqY1tLSTqYSOZseREfVce4v4Gr4NrHVS2HzEHvW6jkvTdPFscAQ4HyP6rl/tUpmq9kiWAwDyk/wAoODmkQsDFZc5y9rGnYEbRzQNtOZQNUqco9gu00EgEtb8RuQ2bCek/ohFOV0j2acVYWhTrYfE0mxWBBe4amkR8Dwfw7/NBWssxtJkGpc87ojW4lbPcED1Vt4i4Uy3Fz7lroYp7C+lSaIpVHAfCGkQ0GCJBAm91zTN8qq4Wq6jXboqNAJEg2IBBBFj/ANoO7exvMu2w9bmW1fHm0fsr+QuT/wD4/P8A8WKH+7D8w79l1tA2taSnVohAyQkFqfISdKBoBYlwtSgQEmuLJcJNYWQaGIHildsPFYsQbZUEz/eac1rFiBOtAMfwlhaz3Pqs1OcZcSSeUQOg8AtLEHOuOeAKdF9N2HOllR2nS4klp8DzHmr17P8AhsYTDPpudrFR2ogiW/CBEEXn9ltYgstHCsZdjA3lYAc5+8/NOmmALWvNlixB5z9pmONbMK1gNDuz5302JuTz/RV+llzuyNaRAeGRzkhx6bWWLEHVPZtwxTxtEVsT36bHOaykJa0OES4wb7/3ndq/AmDdTFMMLImHNMO0kk6S6LgTzvbdYsQUrG8LVMPiqdAV3Gi4AsAkEGYMiY35yp3F2EL6Wie6SbHo3y52WLEHIc9wzu1LdU8x6gcvNC6eGvErFiDPdoKT2CxYgv8A7MM0YyqBWFRz2BxpOa7buulpBtHPz5IVxS73mq7FbGoGueIA73w2jlABnrKxYgvfsI7rsUOUUz9X/uuv6lpYgwOWalixBqVpbWIIuLa4xoMGD5TG5tyUZ1KsQIeAYE73PWOX93WLEEgteRYgHVPWWzOnlHSfBY1pjvbz1J/S3ksWI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UUEhQWFRUXGBwaGBgYGRocGhwXHBwXHBwYFxwdHCggGhwlHBoYITEhJSkrLi4uFx8zODMsNygtLisBCgoKBQUFDgUFDisZExkrKysrKysrKysrKysrKysrKysrKysrKysrKysrKysrKysrKysrKysrKysrKysrKysrK//AABEIAMYA/gMBIgACEQEDEQH/xAAcAAABBAMBAAAAAAAAAAAAAAAFAgMEBgABBwj/xAA9EAABAwIEAwUGBgICAQQDAAABAAIRAyEEBRIxBkFREyJhcYEHFDKRobFCUsHR4fAjYhXxciRDkqIIFjP/xAAUAQEAAAAAAAAAAAAAAAAAAAAA/8QAFBEBAAAAAAAAAAAAAAAAAAAAAP/aAAwDAQACEQMRAD8A51UPzUdxU6pQdOyYfhj0QR0oFL93PRY3DlBhZMbrenzT7MOYWHDFAy4HxSJvzUluGPilHBnxQQXMKT2ZRF+AckuwRjkgiU3vGznDycR9l2r2V8NNGHbia4L6jyTT1uJDWCwIaTEkyZPguRYHLddRjSY1OAnpJAld/wAbiPdmspMNmU2tmw2AH6IDmIxjWbndC8yzttKqxr5Acd+UR0VaxGYOqOaZsLW+SRxPUdrAcDqAHptugsfE/EDMPTbfvOuPJUjN+O6hM05aDb09FvjRjXU6Dmkv7neO4k3tblJHoFUcBhHzvbx8/og6izioNpUXlwLiIeyb6o38lVc94zrOlrSRcEabQINgeajVcvd3ZvJA35foguY0w18OktEgwLT0CArwtxhWZWGuo51Mm4cZAH9+yseP4kqVcU1mGBqgGRHOBe3Tdc4pMBFhpnaD90QyrMX0XuNJ2kkRqi4G58pQXfP+MH0gQC5tcWLNLdLet73i6t+ErUcbg2uqNa+nUaNTXbTzHhBXEaj3vc4vdrm5Pj1VsoZ2aeXtpNB1EuJI5T++/qg5/wAeZD7njH02GaZAfTvJDHTDT4ggjxgHmq+JVt4pqsrU6Dr9qwOY8n8TZlp9JcFW+xQRy1ZoT/ZpQpoI+kraecwrWlAgNTrWlaaU+y6BtrVIawrGMUygy+yCU6l4KM9h6FWCrhSoVbClAIcw9CkimeiKnCFKZgygF6D0Ww09ES9zK37mUA8UiOQSw0zsERp4LwT9LL/AoBppmNgtdiY2CMOwJ6FbGBMIAjaBnkr+3Mu1w7HuLi6A17iD8TQJvzVY9xvsUYwOvsXUtZaC4EAiRsZI6Hbz9ED2CxoD4mVKzfFuc8GoZMD184UCngS1wg6kUolpIDxYdECMPVLmOptETsTsChRwRY8XkqwMDRtHgo+Pw5MFseJlBFZULiAdgZ22I2KfxuXtcwltyf780wB/2tMxmixiD/QgrlPLQHkA23InZE/+NIb3BPPz8AsZXDnn+2TlWqALGP1/lACxOtpu0AGduvitCrLY6J7F158UIr6zzQJxtIuMyoPup6qwZTgy+nJB3Inr4p85X/qgqxwxW24cqyuyo9E07LD+VBXHYU80k0Eeq4LwKT/xx6FAD91T9LClFTl56JbMCdoKCAMKVIZQIRGlgr7X5orhsqnkgIVsO5RqmEdF1cquDCYdghzQU4YdyXTwjuitTsuE2F06zLhCCpuwZWHBFWx+BCSMGgrVHBFSaWBJViZgvBSaOBCCsHAOWNy4kK2swQ6JYy8BBTxlplOU8vKtRwi0MH4IKpiappQO6Sd+sLTarXeZVlxGTsfuIPVDMfkZb8AkDdAPB6KLUrPcYE7qWw6SNQhEMM0TZADxTtIgXP6oPjnktO6tOPwbQCdyeSruYssgFYXEQ5vhui0BzZ6oa6iBEbpesgQgZxLO8R8kvB5LWqlpDSG6oJ2891aeA2mq57Hsa4MuC4XB5gW281dK2CjePogqjsuiOia9wVpfhEw7DBBXfck2cCFYfdVr3NBV6uWC9k0MvIVsdhE27C+CCse4JQy/mrKMICm34FBXaGFl3gjlDCQsoYSD5osyggm+7E8ls4I80XZflBSK4dEsDZ6OJH1CAV7sY6pXux9fROVKtbnSZNxGrfxEoZisxqsdBbpPn8kEx2EMTBTZoHofkotDN6hdEaj0uilN1pc0b/nG/wA0DVOj4FSGUVNpYYG8Dx3/AESS0TsD57/yg1To22WdmD0SxVdu2IG9vpsmK1a12j0kIHDhx1CwYcRuoFRzYmPrdLp6ZABgdUE0YceKarNDRJmPJPUGm/eUkARd22/8oOe5w7VWIAIaNv39U7RgeSOZ6+lDSO9JAjl6nkN7oL2ZIeRAA6beSBrEPtPpKAYymCSf76Kdiqzg2BG8zKEvrFBdq3BYfhmCm4aiA7UdzIuAenRC8TwC/YVmR1ghXDIq7vdqdoIaBBkn5pWIrE7wgqWCwIwNKoBUD3vtGnp0O6Rw1mFQVSypLmm8CTB6jwRjG4Wm4yWTHOSPsU2KNFt2se135g6fvb/tAXNORdwATYpCQdbVDOKpkADVPj/0mXVWHZAVqNFu8xJfULbNLT9EHqaYsExqHRAYqV327oTNU2Di2J5/xyQp9RvRIbiB4oCjaolY59kMGKb4/VOtxQ6oJtGq3aBPmUQpEdEDoATMqfRqRugGUOJqzQdRBkWMAX8fRO4Xig31g6uUbRz8jsh7Miqj4rAzBb3jbwUnK+GXVi7/ACaQOem58AJQPY7ickA0wQQbyRYdB1lMM4p37SmD1uf5Ce//AEp9z2hcSbN08vMmx8IQfH5aKRio5zZ6joeSAg/PKMR2btX5gY9IiwUL/kyTYoaa1Fv4nO9P4SqGKpTEEehQWHC55VaLRy8VOpZ5VO5HoEHw2gd6DHkf2RbCUQ8S1hIHMNKCa3P6jeQ+v1W3Z2830tSqWXPNhS+dvup2Fyc/i0jyv80AM4lxNwnKYceo+asDMoI3IPz/AGT1DLo3/lBXgHRuVptA858VYf8AjRO9vJO1cAwxaI6IAFDDNMl50tHJCazhJ0/CrXWwDTAgxzP8INnGSOg9nERck2Nvpf7oKXmDmyQL/omMlw7aldlN50g2nxi31TdKkQXyCYkG8QdtipOVZY+tWaKe8g9IG/2Qday6gxrAGgWEbRbb9EjGYFhIk6bf3zTGByUMg6nR+Umb+fT9k5UwtRji5kPERoJNvETv/KCC/Kn3LQCOR5x1uh+JYWHSRdHcPjHvdA0Q0w4E3B8lCxmYsYS5zXa2ktAAMeJnbnKAJVf4Jg1lMqcR0HD/ADdmbEtDXd4f6mLg/RDPfsPVeXtcKIBsHBxn0HLrfmgfdWCj1aoWVMwp1HO1FjQ2QKjQ4B0CwDQOZ6oM7MBGxn1QTquIuoz6yHV8fBJhRnZoCgKGun6ddARjgU8zMAEFnoVbKcKwVWoZnyKmux9pQWLEccUoaGB0kiZb+Hnz3QHNOMnua/syG2AbbpMkDlIVdq0B+YhRn4IQe8gtWE4/cxgManyNYk6SAI7vTqd1mY8Q0sQ5j6jHmNwHANg7wSPAefgqlRwAHNSOzdpLe0fpJ+Gbeo2QHMFgaNeoYY6DMNZVpTHLn/ZRnKcbgGP0Cg7XOnvDWS7bmYVIbg9IsfLvCfpsiWV4rD0pqPa+tV5AmGg/mJFy5B1bAim4WodmP9mBv03UynVYLNBMdJsucYfi8moAWlzXEDS8lxG0EWifur1h81pA9nrbqtI232BnnsgnPxo5dJjn6BR6eaUyC4vAjrbbzUHMatKnUZUqwHgwIkyOsdQoNTOcFqmATJM6SbnfdAXwOeNqz2YJgxsYJnYHYqe2uSDDSCBztdBcrzHDsYBSqMa0knSXAQTc25eSn1cxphurW0gdHD57wgU2rVDwDpLSLnmPCEvFYxrbucAP3VTzHjSnTa0kNqOIkRYRyncg+CQzH1MThn4pjm0wxj9DS0PHdmXy4WO4jwugNnPcO57aXaMDnkhgn4tN3afJSX0n2BqN0TO14858l5a4nrV6j+1xFZ1YuJ0uJ5f6jlfkAApmUcZY9mkNrve2k0aWO7w0ttHJwAnkeSDvmYMa/WWAFzgdTHN2FxrBHlPqq1i8b2Tqb6dQGo1gZsQRbY9bKg8Se0Q16QbQa+nVewdrV7QzMnU2mB+EgC5PMiOaC5HxHUZ3Kjy5hJPfMlriBcON7wAg7YM+fppu7aQwDWwzLjuYIFul0xU40JL3gGXCG96zfSLrnD8xkWn0KjjEvMQT90HTmccOnvNB6xAJjxTT/aI9sNDQ1oFiRqPzlUChRrVDAafnAUgZVUk63NHndA5mWZsqPLzIc4knbcncqOzFtmO0PzH7pVbBD8RFug/cqGzBtBugKUafabVSfRafhwPxO+aZZidNmx5KPXxcoHXvAdbn4/ym3V0NqVrpIroCjK6kMreP1QZlS6fFXogMMrwd0So155yqyytyRDAYoAnUYEWQSHYrrCY7e24UWq6ZTWvxQSnV3NHdAPVQ6+LqHl8gttd1Wzbqgh9u7nP1S6GP6SeimUaycp4qCY/RBG/5HTeDqHiU9Sz2oCe86+/eN46qS6qHfEJ8Uqk+NoQN1M+q1LPe4xtJJj9kzTxjjsCUS99A2A+SXTzIoBpqv/I75FR6lSoYkP8ACxVhpZmY6pqvmlh1QASKsfC/1BV0xfEf/o3YOi1zWigBqEmXHTrDjA0/EfOYGyrr8yd1T2U4R2K7dogRTJ1u+FpBESeU3H15IOe08HUaHtLWuaJJknukzEHlP6KMGgBrmdYLpiLncA9Psi1fGMaS0OLi7uvA58g4H8JEnwN/BDcRhoLuzdptdrrT5cigi4tjgbxbp/fFMnaVtrSTcm1/QdEurTMTaBte5Hkgs/BObgP7GqGkH4XHcG/d8QVfXVqbRAZf5fouXcOYcGq0mbX+UK5Gr5oJ5xN0k4wD8IPmT+hQ8VTMBIrEjcEechBIrYu1wFBfWBJhIfXOxO6judCBypUMpNYOaLgjokUsVpMgX6kT9DZOYSg+u+NQB8Tf0CCC9ySHozjeHX0oLpPgN0mnLRpcwDoXs73oYk/VBGwGF7SAHCTYNvPmiRyKu0wWOg84MKy5Jm3ZtALWA8gG3+ytTq1euwaaYZ0Jn9OSDmtDIK7vhaJ6Tf6oxguDK7p1aWW5md/JWZuW4lt6hAEzIsJtA2m6MYSpVcbgtt1HhyCDj9UpgkdUusVHdCB4uSgeUqOStarIHStMeo76kLG1OaAm2rIhOUChrKqebVQENO9wkApg4iAm+3QS3Pjmo1aoZ3TXaXW4m0gIMfVT2V16+vRh3OD3gtgAnUIJ0kcxZSqeVUvxVx6Md9yj/C2U0KZqYhr3VXUmOLYaS0OIIkmLkeHRBx3F6tZJ+I78rqNUaRY/2URdl9R1R9N06w65+c7x5ofWp6SR0Qa1nqtBy0sCC4ezHFYcY1oxJLQ9rmNI+HW4Fo132gmLG5CO5lheze9oOoAkA9QNj8lzXUBdsj9D1BXS/ZzrxbMV2xJLR2jqznWAMgtd8ibIIjMQWmQSFrE4t7/icTG0lMkrHbII1Vx3TRenxRLjABKQ+lBghA01p8/JEMtzqrQdIDXRyc2VLyrhvFVm9pRoPe2Ylo5/r5q24TKxRpiljcKWyRAHM73gmUAfC8a1HuhwYJFj8IB9Z+UqyYfCV67qbnFjwR3hpB+rYiys2R5dgKzmvZh6QczYwLHltv6q5dmIQV3LshoiCaTJFttvmiwwwbsI8oUzSmK9MkWKCBVDeZI9VrsGC4H1QbNMgrvMtrvZ0Ijfx8EFy/KMax5FVzHtgwS5xMyPlYIOS1aspDXJNQpIQKc9JNRaDCUw8IHHOSNXVJqFNvcgmsen2lDGFSWPPVBNc7xSWPUUvnmsbbdBI1rRffZRi9a7RBKL1e8i41o0cCyg8AmXNe0WOgn4hycb7eC506rC3l1amK1M1ZNMOaXgblsiQPRA3xlXq++VKrpb2jviA0yLRbmY0/MKuveD5yZPVdF9tNSm7FUg2f8A+TS2I0wbi/lC51Sp6nRsgbKxKYBzSUE3KcuqV36abXOO50tLiB1gXXov2ccHUG4F1Jwf/kJ7QOboOqANjNhy8lxr2WvrnFOpYas2m6qzSWl5YXgGYYdJGptzFiRML0tg6Xu2Ha0anOAEy4uJdabxJQC6Hs9wLWlppl8/ic4z6REJpvs1wMfC82idZ+fmiVDiVjiQe6QYulV+ImN/CXeRb+pAQNcM8IYfBajSBc91tb41afyiBYKZj8qw1RwdWo0nPEQXNaTba8beCrme8cmiDpwmKqdCymHg+Wl23mgOE4zxlU6qWWYp3QvaGD5ucg6YKzWiAI6AWQfMHNrNNOo0ObM35HqCq173m9W4wlKl/wCddv1DKblLw+U4516tSg0/6io/7liAlhMA3Dg6XAA7Dop+X47UJne4UKhlBj/JUc//AOrflJP1TtTLW6S1st6FrjI8RyQF2VJ3WOqQub5zwtmEl2GzGp4NqNZ9HBo+yHUc7zHDNjGMLyDBc2QD46myB6tCDq4fPJR8THRUjL+MWPjU+pS/8hqb/wDJsj5wj+Gxzql21Gvb1aQUHn+qpeT4ii1812OqN/KHafmYmPJXSn7KMS53eq0mt6guJ+UD7q1cL+zGjh6jKtV5rOaZDYAYHdY3MeJQU/J+CqmNl9NvYUDdpLTLh+VuxI8Ta9pU3F+yYtBc6uxjBcl3TmSbQuySByVK9pWBqVqTQwvDZggO0tMkDvDmPRByrN+HsOymX0azKxaYLWE7RvJ3M8lTKgF7lXDOOE8RTpPqOaadJhDYcSA48y2QFU6eG1u0hzQf9jHpJsgQw+KlUh5FWHK+GqFPEU6OPqFgcQS5pGlrYJA1EX1WGoWC7nl+XYKvTaxtGjUpMAa2WtPwiBciTA5oPNzgekeSbcvQee+zLBV2/wCNnYP6s29Wm3ygrkXEvAuJwVAV65pgF+jS1xLucHaIseaCqPKbc5LJ8U0GTeEGqjlafZrklDEYgnFse6iGmNMhvaWhryLgRqPmB5Gv4bLX1qlOjSGt9QgNAIEk8pJgeqOZVntXLnVMPVpEOadL2ggnUPIkH0Qa9qOLa/FOcxsNADWyPwtERfpCoXakHUDBXS+PeFnNo+9VaukaQdESZdB0i+8lcwKB1okl1rXj72SKhvZaY6FjigewFZzKjH03aXtcHNcDBDgQQQTtBhes88yutWph9Oq9rg2RTaWwXR+brPOY2Xk7CUgTJOy9WcGYttPAYdrnh2ii06h+UiR8hb0QcxzLOHMraP8AJrkNLSAKjnyAQdZaLXvN7dU7xbj6uHA7QMa/RqEPG9+6YsXWvBKE+1XjSnjK7KPYvdRo1CdY7j32LYB0mG+PMTsheYcOU5wxwGIr1qg0ucx//tuuQ5jxA3Gwk85QegMmqmph6LyILqTCbcy0EqcEP4fbU91oiqSagYA8kz3uZJ5qeAgUm3FKKSUCCfJb1LRSg3wQJ0hadRB3EpxoW58UATMeGaD5dohx3LbEn6T6oLl3BppPNRrokEQ6A7cG5ZY7dFd2pNYWQDMuzrD1IFOvSc47AOBPyRnCYhrhZwd4gg/ZeXqzSDaU5lucVsNUD6VRzCOhMG8wRzCD1OCs0CZi42/hcl4W9qzn1G08UwAGf8jTA5QC0+t56K8V+NsGzSDWaS7YAyfXogsFWiHAhwBB3BAIPmCqFm3smwNVznM10i6/dd3WnnDSNvDZWvL88pVmFzHggdCtnOKMWeD4IKNiPZNTLAzt6zw0HSDokEme6SLDw8eSr3s8xjsGcQHMqjTU7MukaS5s2cLw4SNjF12ClmDHCZAVY4hzGhT/AMbGBr8RVDXO02JP4qlpcIt6oLPlFepUph1RmidgfijxHJUj2s4Kk6hJNQVNmNjVTJtMyO4Y2cCFeMvdpa1jiJAA+imuaCIIBB3BuEHn+r7LMb2ZqNFN4sWhjpc4GLtEePOCjPBvssrGo1+MhtJpDuy1ElzoMTBgRb7LtDWxssMIAtfhjCkUx2TGinUNVoaA3/JfvGN99vAdFVuMfZtQxldtcPdTdAFTT+MCAHTycBafAdFfKmIHK6RAeCP+0Hn72uv/APVVGBx7IMAYySe81gM/OZJ30lcrcuoe1rLn08W9rzZx1Bxi4MQbCxtfxBXOa9GOlv7KCJCwLcLGoLxwTwo7GMe9jS5rDDmtdDhIkHy5LpWT1K+GY2l2MMb3QCZJbc+HVcZ4Tz6pg8TTr0yRpPeEmHNuC1w5iD813h3HOFrsE6mEi0gObKCrZzgWVavaOp6ASLT6Tuj+V5VRplpLgXHYAkEDr/shtfPqbqoFnjqDY+nJG6WY0hFgbbhBeMsg0xGwT+hQOGcWKtEuG2oj7ImQgYISSn9CzR4IGNKS5qkmmm3NQIasCW1qzQg21IxO3qnWsTeIFvVB5sOFe52loJcTAAuSegA3KgYqiWkhwIOxHOei9O4fAUQ4PbSY1wsDoDXDw2lCeLOD6ONa2WtY8PBLwAHFv4gSN58eYQeesFg6tRzW02vLnnS0AfEegVz4c9muKq1zTxAdh2tElxbq1X2YQdJN+q7Pk2XtoMFFuotZ8LnXN5tPNFGoOY4rgh2Ao1K9GtVrFtxTDYBbIkug3gX9NlMy3P8AA4fDCpAY54AqNMudqjvC9+qvOYYYVab6ZJAe0tJG8ERZcc9ouV+4sY0dm9tQFolvf7sS4zIG4EhAPx/GjHPIpBzacgAarx4zz/dXrK80w+LZRFRjapZds3LDsZ/nwXBjO6sWQvxWio+nqFNrdbyCAAwHST9rc48EHohtHtBPJLe1zBaShPB3ENPEYam5s6gAHiZIfAnpPmilfEudqDBJAMDlPKSgiYzM3Mjx6rH4+QHLk3GnEVWli3Nqgtc38IIIAIkQdr7o5k/tGwpoAVLPHKOfKN0F1dmHIKbh6pIsSudP4na2Kwh7SYEWB6gTufBWfKuKqNQta193CdJ+Jv7X6oBPtP4XqY1tLSTqYSOZseREfVce4v4Gr4NrHVS2HzEHvW6jkvTdPFscAQ4HyP6rl/tUpmq9kiWAwDyk/wAoODmkQsDFZc5y9rGnYEbRzQNtOZQNUqco9gu00EgEtb8RuQ2bCek/ohFOV0j2acVYWhTrYfE0mxWBBe4amkR8Dwfw7/NBWssxtJkGpc87ojW4lbPcED1Vt4i4Uy3Fz7lroYp7C+lSaIpVHAfCGkQ0GCJBAm91zTN8qq4Wq6jXboqNAJEg2IBBBFj/ANoO7exvMu2w9bmW1fHm0fsr+QuT/wD4/P8A8WKH+7D8w79l1tA2taSnVohAyQkFqfISdKBoBYlwtSgQEmuLJcJNYWQaGIHildsPFYsQbZUEz/eac1rFiBOtAMfwlhaz3Pqs1OcZcSSeUQOg8AtLEHOuOeAKdF9N2HOllR2nS4klp8DzHmr17P8AhsYTDPpudrFR2ogiW/CBEEXn9ltYgstHCsZdjA3lYAc5+8/NOmmALWvNlixB5z9pmONbMK1gNDuz5302JuTz/RV+llzuyNaRAeGRzkhx6bWWLEHVPZtwxTxtEVsT36bHOaykJa0OES4wb7/3ndq/AmDdTFMMLImHNMO0kk6S6LgTzvbdYsQUrG8LVMPiqdAV3Gi4AsAkEGYMiY35yp3F2EL6Wie6SbHo3y52WLEHIc9wzu1LdU8x6gcvNC6eGvErFiDPdoKT2CxYgv8A7MM0YyqBWFRz2BxpOa7buulpBtHPz5IVxS73mq7FbGoGueIA73w2jlABnrKxYgvfsI7rsUOUUz9X/uuv6lpYgwOWalixBqVpbWIIuLa4xoMGD5TG5tyUZ1KsQIeAYE73PWOX93WLEEgteRYgHVPWWzOnlHSfBY1pjvbz1J/S3ksWI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TEhUUEhQWFRUXGBwaGBgYGRocGhwXHBwXHBwYFxwdHCggGhwlHBoYITEhJSkrLi4uFx8zODMsNygtLisBCgoKBQUFDgUFDisZExkrKysrKysrKysrKysrKysrKysrKysrKysrKysrKysrKysrKysrKysrKysrKysrKysrK//AABEIAMYA/gMBIgACEQEDEQH/xAAcAAABBAMBAAAAAAAAAAAAAAAFAgMEBgABBwj/xAA9EAABAwIEAwUGBgICAQQDAAABAAIRAyEEBRIxBkFREyJhcYEHFDKRobFCUsHR4fAjYhXxciRDkqIIFjP/xAAUAQEAAAAAAAAAAAAAAAAAAAAA/8QAFBEBAAAAAAAAAAAAAAAAAAAAAP/aAAwDAQACEQMRAD8A51UPzUdxU6pQdOyYfhj0QR0oFL93PRY3DlBhZMbrenzT7MOYWHDFAy4HxSJvzUluGPilHBnxQQXMKT2ZRF+AckuwRjkgiU3vGznDycR9l2r2V8NNGHbia4L6jyTT1uJDWCwIaTEkyZPguRYHLddRjSY1OAnpJAld/wAbiPdmspMNmU2tmw2AH6IDmIxjWbndC8yzttKqxr5Acd+UR0VaxGYOqOaZsLW+SRxPUdrAcDqAHptugsfE/EDMPTbfvOuPJUjN+O6hM05aDb09FvjRjXU6Dmkv7neO4k3tblJHoFUcBhHzvbx8/og6izioNpUXlwLiIeyb6o38lVc94zrOlrSRcEabQINgeajVcvd3ZvJA35foguY0w18OktEgwLT0CArwtxhWZWGuo51Mm4cZAH9+yseP4kqVcU1mGBqgGRHOBe3Tdc4pMBFhpnaD90QyrMX0XuNJ2kkRqi4G58pQXfP+MH0gQC5tcWLNLdLet73i6t+ErUcbg2uqNa+nUaNTXbTzHhBXEaj3vc4vdrm5Pj1VsoZ2aeXtpNB1EuJI5T++/qg5/wAeZD7njH02GaZAfTvJDHTDT4ggjxgHmq+JVt4pqsrU6Dr9qwOY8n8TZlp9JcFW+xQRy1ZoT/ZpQpoI+kraecwrWlAgNTrWlaaU+y6BtrVIawrGMUygy+yCU6l4KM9h6FWCrhSoVbClAIcw9CkimeiKnCFKZgygF6D0Ww09ES9zK37mUA8UiOQSw0zsERp4LwT9LL/AoBppmNgtdiY2CMOwJ6FbGBMIAjaBnkr+3Mu1w7HuLi6A17iD8TQJvzVY9xvsUYwOvsXUtZaC4EAiRsZI6Hbz9ED2CxoD4mVKzfFuc8GoZMD184UCngS1wg6kUolpIDxYdECMPVLmOptETsTsChRwRY8XkqwMDRtHgo+Pw5MFseJlBFZULiAdgZ22I2KfxuXtcwltyf780wB/2tMxmixiD/QgrlPLQHkA23InZE/+NIb3BPPz8AsZXDnn+2TlWqALGP1/lACxOtpu0AGduvitCrLY6J7F158UIr6zzQJxtIuMyoPup6qwZTgy+nJB3Inr4p85X/qgqxwxW24cqyuyo9E07LD+VBXHYU80k0Eeq4LwKT/xx6FAD91T9LClFTl56JbMCdoKCAMKVIZQIRGlgr7X5orhsqnkgIVsO5RqmEdF1cquDCYdghzQU4YdyXTwjuitTsuE2F06zLhCCpuwZWHBFWx+BCSMGgrVHBFSaWBJViZgvBSaOBCCsHAOWNy4kK2swQ6JYy8BBTxlplOU8vKtRwi0MH4IKpiappQO6Sd+sLTarXeZVlxGTsfuIPVDMfkZb8AkDdAPB6KLUrPcYE7qWw6SNQhEMM0TZADxTtIgXP6oPjnktO6tOPwbQCdyeSruYssgFYXEQ5vhui0BzZ6oa6iBEbpesgQgZxLO8R8kvB5LWqlpDSG6oJ2891aeA2mq57Hsa4MuC4XB5gW281dK2CjePogqjsuiOia9wVpfhEw7DBBXfck2cCFYfdVr3NBV6uWC9k0MvIVsdhE27C+CCse4JQy/mrKMICm34FBXaGFl3gjlDCQsoYSD5osyggm+7E8ls4I80XZflBSK4dEsDZ6OJH1CAV7sY6pXux9fROVKtbnSZNxGrfxEoZisxqsdBbpPn8kEx2EMTBTZoHofkotDN6hdEaj0uilN1pc0b/nG/wA0DVOj4FSGUVNpYYG8Dx3/AESS0TsD57/yg1To22WdmD0SxVdu2IG9vpsmK1a12j0kIHDhx1CwYcRuoFRzYmPrdLp6ZABgdUE0YceKarNDRJmPJPUGm/eUkARd22/8oOe5w7VWIAIaNv39U7RgeSOZ6+lDSO9JAjl6nkN7oL2ZIeRAA6beSBrEPtPpKAYymCSf76Kdiqzg2BG8zKEvrFBdq3BYfhmCm4aiA7UdzIuAenRC8TwC/YVmR1ghXDIq7vdqdoIaBBkn5pWIrE7wgqWCwIwNKoBUD3vtGnp0O6Rw1mFQVSypLmm8CTB6jwRjG4Wm4yWTHOSPsU2KNFt2se135g6fvb/tAXNORdwATYpCQdbVDOKpkADVPj/0mXVWHZAVqNFu8xJfULbNLT9EHqaYsExqHRAYqV327oTNU2Di2J5/xyQp9RvRIbiB4oCjaolY59kMGKb4/VOtxQ6oJtGq3aBPmUQpEdEDoATMqfRqRugGUOJqzQdRBkWMAX8fRO4Xig31g6uUbRz8jsh7Miqj4rAzBb3jbwUnK+GXVi7/ACaQOem58AJQPY7ickA0wQQbyRYdB1lMM4p37SmD1uf5Ce//AEp9z2hcSbN08vMmx8IQfH5aKRio5zZ6joeSAg/PKMR2btX5gY9IiwUL/kyTYoaa1Fv4nO9P4SqGKpTEEehQWHC55VaLRy8VOpZ5VO5HoEHw2gd6DHkf2RbCUQ8S1hIHMNKCa3P6jeQ+v1W3Z2830tSqWXPNhS+dvup2Fyc/i0jyv80AM4lxNwnKYceo+asDMoI3IPz/AGT1DLo3/lBXgHRuVptA858VYf8AjRO9vJO1cAwxaI6IAFDDNMl50tHJCazhJ0/CrXWwDTAgxzP8INnGSOg9nERck2Nvpf7oKXmDmyQL/omMlw7aldlN50g2nxi31TdKkQXyCYkG8QdtipOVZY+tWaKe8g9IG/2Qday6gxrAGgWEbRbb9EjGYFhIk6bf3zTGByUMg6nR+Umb+fT9k5UwtRji5kPERoJNvETv/KCC/Kn3LQCOR5x1uh+JYWHSRdHcPjHvdA0Q0w4E3B8lCxmYsYS5zXa2ktAAMeJnbnKAJVf4Jg1lMqcR0HD/ADdmbEtDXd4f6mLg/RDPfsPVeXtcKIBsHBxn0HLrfmgfdWCj1aoWVMwp1HO1FjQ2QKjQ4B0CwDQOZ6oM7MBGxn1QTquIuoz6yHV8fBJhRnZoCgKGun6ddARjgU8zMAEFnoVbKcKwVWoZnyKmux9pQWLEccUoaGB0kiZb+Hnz3QHNOMnua/syG2AbbpMkDlIVdq0B+YhRn4IQe8gtWE4/cxgManyNYk6SAI7vTqd1mY8Q0sQ5j6jHmNwHANg7wSPAefgqlRwAHNSOzdpLe0fpJ+Gbeo2QHMFgaNeoYY6DMNZVpTHLn/ZRnKcbgGP0Cg7XOnvDWS7bmYVIbg9IsfLvCfpsiWV4rD0pqPa+tV5AmGg/mJFy5B1bAim4WodmP9mBv03UynVYLNBMdJsucYfi8moAWlzXEDS8lxG0EWifur1h81pA9nrbqtI232BnnsgnPxo5dJjn6BR6eaUyC4vAjrbbzUHMatKnUZUqwHgwIkyOsdQoNTOcFqmATJM6SbnfdAXwOeNqz2YJgxsYJnYHYqe2uSDDSCBztdBcrzHDsYBSqMa0knSXAQTc25eSn1cxphurW0gdHD57wgU2rVDwDpLSLnmPCEvFYxrbucAP3VTzHjSnTa0kNqOIkRYRyncg+CQzH1MThn4pjm0wxj9DS0PHdmXy4WO4jwugNnPcO57aXaMDnkhgn4tN3afJSX0n2BqN0TO14858l5a4nrV6j+1xFZ1YuJ0uJ5f6jlfkAApmUcZY9mkNrve2k0aWO7w0ttHJwAnkeSDvmYMa/WWAFzgdTHN2FxrBHlPqq1i8b2Tqb6dQGo1gZsQRbY9bKg8Se0Q16QbQa+nVewdrV7QzMnU2mB+EgC5PMiOaC5HxHUZ3Kjy5hJPfMlriBcON7wAg7YM+fppu7aQwDWwzLjuYIFul0xU40JL3gGXCG96zfSLrnD8xkWn0KjjEvMQT90HTmccOnvNB6xAJjxTT/aI9sNDQ1oFiRqPzlUChRrVDAafnAUgZVUk63NHndA5mWZsqPLzIc4knbcncqOzFtmO0PzH7pVbBD8RFug/cqGzBtBugKUafabVSfRafhwPxO+aZZidNmx5KPXxcoHXvAdbn4/ym3V0NqVrpIroCjK6kMreP1QZlS6fFXogMMrwd0So155yqyytyRDAYoAnUYEWQSHYrrCY7e24UWq6ZTWvxQSnV3NHdAPVQ6+LqHl8gttd1Wzbqgh9u7nP1S6GP6SeimUaycp4qCY/RBG/5HTeDqHiU9Sz2oCe86+/eN46qS6qHfEJ8Uqk+NoQN1M+q1LPe4xtJJj9kzTxjjsCUS99A2A+SXTzIoBpqv/I75FR6lSoYkP8ACxVhpZmY6pqvmlh1QASKsfC/1BV0xfEf/o3YOi1zWigBqEmXHTrDjA0/EfOYGyrr8yd1T2U4R2K7dogRTJ1u+FpBESeU3H15IOe08HUaHtLWuaJJknukzEHlP6KMGgBrmdYLpiLncA9Psi1fGMaS0OLi7uvA58g4H8JEnwN/BDcRhoLuzdptdrrT5cigi4tjgbxbp/fFMnaVtrSTcm1/QdEurTMTaBte5Hkgs/BObgP7GqGkH4XHcG/d8QVfXVqbRAZf5fouXcOYcGq0mbX+UK5Gr5oJ5xN0k4wD8IPmT+hQ8VTMBIrEjcEechBIrYu1wFBfWBJhIfXOxO6judCBypUMpNYOaLgjokUsVpMgX6kT9DZOYSg+u+NQB8Tf0CCC9ySHozjeHX0oLpPgN0mnLRpcwDoXs73oYk/VBGwGF7SAHCTYNvPmiRyKu0wWOg84MKy5Jm3ZtALWA8gG3+ytTq1euwaaYZ0Jn9OSDmtDIK7vhaJ6Tf6oxguDK7p1aWW5md/JWZuW4lt6hAEzIsJtA2m6MYSpVcbgtt1HhyCDj9UpgkdUusVHdCB4uSgeUqOStarIHStMeo76kLG1OaAm2rIhOUChrKqebVQENO9wkApg4iAm+3QS3Pjmo1aoZ3TXaXW4m0gIMfVT2V16+vRh3OD3gtgAnUIJ0kcxZSqeVUvxVx6Md9yj/C2U0KZqYhr3VXUmOLYaS0OIIkmLkeHRBx3F6tZJ+I78rqNUaRY/2URdl9R1R9N06w65+c7x5ofWp6SR0Qa1nqtBy0sCC4ezHFYcY1oxJLQ9rmNI+HW4Fo132gmLG5CO5lheze9oOoAkA9QNj8lzXUBdsj9D1BXS/ZzrxbMV2xJLR2jqznWAMgtd8ibIIjMQWmQSFrE4t7/icTG0lMkrHbII1Vx3TRenxRLjABKQ+lBghA01p8/JEMtzqrQdIDXRyc2VLyrhvFVm9pRoPe2Ylo5/r5q24TKxRpiljcKWyRAHM73gmUAfC8a1HuhwYJFj8IB9Z+UqyYfCV67qbnFjwR3hpB+rYiys2R5dgKzmvZh6QczYwLHltv6q5dmIQV3LshoiCaTJFttvmiwwwbsI8oUzSmK9MkWKCBVDeZI9VrsGC4H1QbNMgrvMtrvZ0Ijfx8EFy/KMax5FVzHtgwS5xMyPlYIOS1aspDXJNQpIQKc9JNRaDCUw8IHHOSNXVJqFNvcgmsen2lDGFSWPPVBNc7xSWPUUvnmsbbdBI1rRffZRi9a7RBKL1e8i41o0cCyg8AmXNe0WOgn4hycb7eC506rC3l1amK1M1ZNMOaXgblsiQPRA3xlXq++VKrpb2jviA0yLRbmY0/MKuveD5yZPVdF9tNSm7FUg2f8A+TS2I0wbi/lC51Sp6nRsgbKxKYBzSUE3KcuqV36abXOO50tLiB1gXXov2ccHUG4F1Jwf/kJ7QOboOqANjNhy8lxr2WvrnFOpYas2m6qzSWl5YXgGYYdJGptzFiRML0tg6Xu2Ha0anOAEy4uJdabxJQC6Hs9wLWlppl8/ic4z6REJpvs1wMfC82idZ+fmiVDiVjiQe6QYulV+ImN/CXeRb+pAQNcM8IYfBajSBc91tb41afyiBYKZj8qw1RwdWo0nPEQXNaTba8beCrme8cmiDpwmKqdCymHg+Wl23mgOE4zxlU6qWWYp3QvaGD5ucg6YKzWiAI6AWQfMHNrNNOo0ObM35HqCq173m9W4wlKl/wCddv1DKblLw+U4516tSg0/6io/7liAlhMA3Dg6XAA7Dop+X47UJne4UKhlBj/JUc//AOrflJP1TtTLW6S1st6FrjI8RyQF2VJ3WOqQub5zwtmEl2GzGp4NqNZ9HBo+yHUc7zHDNjGMLyDBc2QD46myB6tCDq4fPJR8THRUjL+MWPjU+pS/8hqb/wDJsj5wj+Gxzql21Gvb1aQUHn+qpeT4ii1812OqN/KHafmYmPJXSn7KMS53eq0mt6guJ+UD7q1cL+zGjh6jKtV5rOaZDYAYHdY3MeJQU/J+CqmNl9NvYUDdpLTLh+VuxI8Ta9pU3F+yYtBc6uxjBcl3TmSbQuySByVK9pWBqVqTQwvDZggO0tMkDvDmPRByrN+HsOymX0azKxaYLWE7RvJ3M8lTKgF7lXDOOE8RTpPqOaadJhDYcSA48y2QFU6eG1u0hzQf9jHpJsgQw+KlUh5FWHK+GqFPEU6OPqFgcQS5pGlrYJA1EX1WGoWC7nl+XYKvTaxtGjUpMAa2WtPwiBciTA5oPNzgekeSbcvQee+zLBV2/wCNnYP6s29Wm3ygrkXEvAuJwVAV65pgF+jS1xLucHaIseaCqPKbc5LJ8U0GTeEGqjlafZrklDEYgnFse6iGmNMhvaWhryLgRqPmB5Gv4bLX1qlOjSGt9QgNAIEk8pJgeqOZVntXLnVMPVpEOadL2ggnUPIkH0Qa9qOLa/FOcxsNADWyPwtERfpCoXakHUDBXS+PeFnNo+9VaukaQdESZdB0i+8lcwKB1okl1rXj72SKhvZaY6FjigewFZzKjH03aXtcHNcDBDgQQQTtBhes88yutWph9Oq9rg2RTaWwXR+brPOY2Xk7CUgTJOy9WcGYttPAYdrnh2ii06h+UiR8hb0QcxzLOHMraP8AJrkNLSAKjnyAQdZaLXvN7dU7xbj6uHA7QMa/RqEPG9+6YsXWvBKE+1XjSnjK7KPYvdRo1CdY7j32LYB0mG+PMTsheYcOU5wxwGIr1qg0ucx//tuuQ5jxA3Gwk85QegMmqmph6LyILqTCbcy0EqcEP4fbU91oiqSagYA8kz3uZJ5qeAgUm3FKKSUCCfJb1LRSg3wQJ0hadRB3EpxoW58UATMeGaD5dohx3LbEn6T6oLl3BppPNRrokEQ6A7cG5ZY7dFd2pNYWQDMuzrD1IFOvSc47AOBPyRnCYhrhZwd4gg/ZeXqzSDaU5lucVsNUD6VRzCOhMG8wRzCD1OCs0CZi42/hcl4W9qzn1G08UwAGf8jTA5QC0+t56K8V+NsGzSDWaS7YAyfXogsFWiHAhwBB3BAIPmCqFm3smwNVznM10i6/dd3WnnDSNvDZWvL88pVmFzHggdCtnOKMWeD4IKNiPZNTLAzt6zw0HSDokEme6SLDw8eSr3s8xjsGcQHMqjTU7MukaS5s2cLw4SNjF12ClmDHCZAVY4hzGhT/AMbGBr8RVDXO02JP4qlpcIt6oLPlFepUph1RmidgfijxHJUj2s4Kk6hJNQVNmNjVTJtMyO4Y2cCFeMvdpa1jiJAA+imuaCIIBB3BuEHn+r7LMb2ZqNFN4sWhjpc4GLtEePOCjPBvssrGo1+MhtJpDuy1ElzoMTBgRb7LtDWxssMIAtfhjCkUx2TGinUNVoaA3/JfvGN99vAdFVuMfZtQxldtcPdTdAFTT+MCAHTycBafAdFfKmIHK6RAeCP+0Hn72uv/APVVGBx7IMAYySe81gM/OZJ30lcrcuoe1rLn08W9rzZx1Bxi4MQbCxtfxBXOa9GOlv7KCJCwLcLGoLxwTwo7GMe9jS5rDDmtdDhIkHy5LpWT1K+GY2l2MMb3QCZJbc+HVcZ4Tz6pg8TTr0yRpPeEmHNuC1w5iD813h3HOFrsE6mEi0gObKCrZzgWVavaOp6ASLT6Tuj+V5VRplpLgXHYAkEDr/shtfPqbqoFnjqDY+nJG6WY0hFgbbhBeMsg0xGwT+hQOGcWKtEuG2oj7ImQgYISSn9CzR4IGNKS5qkmmm3NQIasCW1qzQg21IxO3qnWsTeIFvVB5sOFe52loJcTAAuSegA3KgYqiWkhwIOxHOei9O4fAUQ4PbSY1wsDoDXDw2lCeLOD6ONa2WtY8PBLwAHFv4gSN58eYQeesFg6tRzW02vLnnS0AfEegVz4c9muKq1zTxAdh2tElxbq1X2YQdJN+q7Pk2XtoMFFuotZ8LnXN5tPNFGoOY4rgh2Ao1K9GtVrFtxTDYBbIkug3gX9NlMy3P8AA4fDCpAY54AqNMudqjvC9+qvOYYYVab6ZJAe0tJG8ERZcc9ouV+4sY0dm9tQFolvf7sS4zIG4EhAPx/GjHPIpBzacgAarx4zz/dXrK80w+LZRFRjapZds3LDsZ/nwXBjO6sWQvxWio+nqFNrdbyCAAwHST9rc48EHohtHtBPJLe1zBaShPB3ENPEYam5s6gAHiZIfAnpPmilfEudqDBJAMDlPKSgiYzM3Mjx6rH4+QHLk3GnEVWli3Nqgtc38IIIAIkQdr7o5k/tGwpoAVLPHKOfKN0F1dmHIKbh6pIsSudP4na2Kwh7SYEWB6gTufBWfKuKqNQta193CdJ+Jv7X6oBPtP4XqY1tLSTqYSOZseREfVce4v4Gr4NrHVS2HzEHvW6jkvTdPFscAQ4HyP6rl/tUpmq9kiWAwDyk/wAoODmkQsDFZc5y9rGnYEbRzQNtOZQNUqco9gu00EgEtb8RuQ2bCek/ohFOV0j2acVYWhTrYfE0mxWBBe4amkR8Dwfw7/NBWssxtJkGpc87ojW4lbPcED1Vt4i4Uy3Fz7lroYp7C+lSaIpVHAfCGkQ0GCJBAm91zTN8qq4Wq6jXboqNAJEg2IBBBFj/ANoO7exvMu2w9bmW1fHm0fsr+QuT/wD4/P8A8WKH+7D8w79l1tA2taSnVohAyQkFqfISdKBoBYlwtSgQEmuLJcJNYWQaGIHildsPFYsQbZUEz/eac1rFiBOtAMfwlhaz3Pqs1OcZcSSeUQOg8AtLEHOuOeAKdF9N2HOllR2nS4klp8DzHmr17P8AhsYTDPpudrFR2ogiW/CBEEXn9ltYgstHCsZdjA3lYAc5+8/NOmmALWvNlixB5z9pmONbMK1gNDuz5302JuTz/RV+llzuyNaRAeGRzkhx6bWWLEHVPZtwxTxtEVsT36bHOaykJa0OES4wb7/3ndq/AmDdTFMMLImHNMO0kk6S6LgTzvbdYsQUrG8LVMPiqdAV3Gi4AsAkEGYMiY35yp3F2EL6Wie6SbHo3y52WLEHIc9wzu1LdU8x6gcvNC6eGvErFiDPdoKT2CxYgv8A7MM0YyqBWFRz2BxpOa7buulpBtHPz5IVxS73mq7FbGoGueIA73w2jlABnrKxYgvfsI7rsUOUUz9X/uuv6lpYgwOWalixBqVpbWIIuLa4xoMGD5TG5tyUZ1KsQIeAYE73PWOX93WLEEgteRYgHVPWWzOnlHSfBY1pjvbz1J/S3ksWIP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xQTEhUUExQWFRUXFxoaGBcXGBwZHBwcHBgXGhgaHhwcHCggGRwlHRwYITEhJSkrLy4uGiAzODMsNygtLisBCgoKDg0OGhAQGiwkHyQsLCwsLCwsLCwsLCwsLCwsLCwsLCwsLCwsLCwsLCwsLCwsLCwsLCwsLCwsLCwsLCwsLP/AABEIAMIBAwMBIgACEQEDEQH/xAAcAAABBQEBAQAAAAAAAAAAAAAFAAIDBAYBBwj/xAA9EAACAQMCBAQEBAQFBAIDAAABAhEAAyEEEgUxQVEGEyJhMnGBkRRCofAHI7HRUmLB4fEVFjNyorIkQ1P/xAAXAQEBAQEAAAAAAAAAAAAAAAAAAQID/8QAHREBAQEAAwEBAQEAAAAAAAAAAAERAhIhMVFhQf/aAAwDAQACEQMRAD8A8RApypUwsVKLMCtYzplpKfet1JZt1b8qarKhatVds2qdbsVe09ighSxV2xpfaruk0RbpWs0vhFwm52tp2VmyftMH2NTVkZJNH7VKuj9q9F4VwHTSCxN0AwchFmCSDDbsfOjX/bWladlokHkRcJieozH0M1ns31eRfgq6umjpXor+FEBCeYVME+pMR85+dB+L+HmtGfiX/GBj5HtTTGWt26u6HhzXWCoMn6D3JJwBRXhvBTcJJIVVjcx9zgAdTW74Vp7KILdncd0MSSDjkGOIOR+lTSRkbXBNNp8au9DH4RbOIxzZlz9O3OjvDeF8OYMA/mHuz7SPlAAPzg0b/DPB9Z9vn2yaznE+JXdI27Uqt6yYAIADKxx9Jxmf6VNayLr+BbMz5zBT0IB/+WP6VX4j4EMTZuBvZ8fZhg/UCjVnVmBC7hg7cGBME5FFfLR1Cg+k9BiPammPK+IcFu2DFxCvY4IPyIwaqrbNeq6a6twbFCunI75MifcRihvGPDNtgTZUI45pOG+WcH2pqYwunsgnNE7FjFPPD2UkFYIwQat2dK1XTEKoBU0VL+HPb95pvkmmmEtOFSLaxTtmKaKzCKr3WarbJUINVFdAesU/bNTiuZ+tBXW3zqB7POia2qY9n70A78P86VEPKpUHhS24ruyp1t1ItqK25I7dsVds2aiW1NEdLboqstjNEtHpZqaxpJNbfhfh9LaC5dM8jtGAMT6yf6Cpa1JqnonTS2WdZN4r6YG6JHIDuZHv9Od3R8K1l0DzSqAiT8ZJLEEKQBKfOcR1rmhGne4b29w8sLcTsCqdhkCN0mY5HlWlTiGne1uZvh5NuiOwnp15dj71z11zGb0nBtelo+UqLBbbaDEkZ5yV5nJy05HWRRDhS6sWgwZDcB9VqSIwc8sPMyoABnB7iNN4wvK20eoEtsj1s2fSp2/m/feLbeI7tsK2qQoz4VJEnEgvtJ54we/tUVpBxUOVsXjsuRII/rMCOoodevaj/wAd20YZYBG07+RMMGiRGO/ag/iDjyfirN0OICkzExuHL9Jg9uxojovFS6i2+0wwnaRmSBAO2evb5Ggrfi0n8OmWGdvIZ/MT8wY+nOK5+KZC7IfSpCgAgH0qAFPIdZ70E4HZv3b0lYdmJdZ27QCQGkmW5nGefsaO8Z8HPdtBFa0ji5vMsZPcSAZ+3SqgdrfELgC4WAOfSpJgTEtBjke1EOFcfXUWm81AqZjbILROQIgyTGeoq7Z4ObSEPDtyY2iVjJgQADEfm96CaJbtvcdoWN0kyYHqAgHliOR55oD3ANJFqb14oSZVW+ILOARPMjmK1Nu/biBDD4Zn9O/0rzLQqz3IulWnIUQM8id09oiYovbci5utBgI+En4gBmObDuRzqLjX3lt21LIT6VkoMYHUcs/M1W0XGbbegk7uZ3CGWcyf70O4Tx07oukc4C5xz78/96G8b4SbbJqLFxgqidrGYERBJz3547kUTGn1+m3gXDEjD/Tr+/as5c8QJaY7rZCct7fOBI6T0HWiOk4q505LAJd2FuchguCR0OJHzisqzaUXWe4Zlm3qWJSQTB2QJyJ+L7UMaTTcesuQCgQnIBMT9zkT2M0RFq3cjawn/CMiRzz0+tYi94l4fA/lLd2MCrNNwFj1UEyxzA5nNarhvFtO1suVVNwDsu3bGATmB6hz54oJ7mlI6UzyKfwXWwpF2+tyTIlQogkRzzz6x1ojfcFgpIMjA5HBzDZn5GiYBvbzVe9Zotq7EHHL3wapOvOgo+X86eEzmpNtPRZqoccR3/YpoQUrmBXEP75UD9lcrkT/AM/712g8SRKeUrqofpUq2q6uTtm3RDTWqZp9PV+xp6jUgnw60QCyiWUEjrnp+sUN1PHrgBcW7twAnKsfiU9eq+nry96PaO3FtmInBEfvpWK1yXVstc2unqZh0J5AnoVBiYIHOaxfrpPjS8S8QJc0iMi20mJjmDJnceftPueVY7R6y/qSVtqSrGCxB2jEfF9/rVHhdw3rb2VwUVnB7iVBBHzaRRzhPGAmmWytorswzSTlpz9zP1oa2HAtNpLNpVIi/jc+47kY7QxgHaQD0jOe9SpxFndtPftByyAIwjA5+kTHWR1HKsHpYtneRKnJHv3zyqz4et3dQ4K3Lm4MAnMkjAIMjp09qi6o+JdLdQm0lwXbW7JIIIjlu6960/8ADHR+UjXnbeqZAAMmIAgQZG6R3waDeIdNe014+ahRmEqv5WX/ACkYJyJ+xjFGvBGst2bRuXRAZmKgoIVQZkSIJLAjljHWiT63Os43Np7qhReWNySOUdWJEkTzmMGKz2p8WlLYRP5jSCPTuLtEmBnOP0HMVkeLcUQNdCDfvJMCPQO2MHvGI6SDWb4Lxe5pLnmWyZOGE/kPTuP9ulOtLyj3HR8Z072jca55bHJ2uxhs5AmFE9I59qCeJOLMQbZb8oboQwOd0DoI/X2rDrxi3cY32A3fmHSQOccp5fPrTdXx624dbYUMYAI7Zxk4UY+RNSSrsPfil2xJIIV4KMfl06j5/wB6vcE8TsupDKTB/KxPXJbl88RWZs60q6LeIZQpUFjgYBA9uwp1wI2VxtEY+danFi8noXEeNb9UrFxAEgL0IkZPWe5rT6LjaOu4mCswY55jJGcwOVeQQqsCDljmT+XOT9RH1ozpeN2kvL6wdgJUEkAbhDZU7i3y7DHeY1OWvXNFeWIATcAfQEG6D8S4GftmKo6e1Yvf/laVhaKhi6gSr9ZJnHXlgk1k9Zq7ttPxCqzAQHKNLBt4knugGMcozPOtPwTxZZZYKgGREBRJJ5wo5knue9RVXiGkm472ltpcNsiTbgXMAqS+MHkSJ6dqxut1baUrutHzWlIOVLEAz6hBwIlTkGtb4s4kXdE0hG6CMEKNp+LrEAgYH/NQaTSzsvO19yuQ7n07RllCxtHfdP8AeiPw1rGG13O9APgZU3bcAR/lGQVHKedazR6NCh2OxYgssupMxgY/LIH96w76a07BfKcC2xDP5jC2uZB5n1EchP5s4iCljQ3LW19Nc3GAWW8FW4Zk7lOJECNp7czyEGw0WnvG0PP2BvYz+p51Wu2ImR+lQ6DWfy1lg6ElX5goT6Tg5gHnPLFP4bqi9uDkIdoMzMATn7UDTb501hmrLVE61BWK96eluK4RT16kCqYb5VKukUqI8XVDVvT2JqW1aFW7FquuueH2LNEtNp6js2xRjh9oczJAyY5/IVlpa0tjYm7ryEmJJ6ZkZ96pcR8Ob2ZtRcABSVUGYYSDPLl6cD3qjrOMv57bVYW0A3YJXrsjoCSJPyqhc8Uh1LPdKMGxAHpI/NyJyT7Vmuki6vALFvSm3p0Ab815jBuCZjExPIAjA+cnLi3tS7bVzsZtyhxtPL1LJiYI/wCKL37tzarWA11F+MNEtKAlgsGYDTB7GMihmp4ql/WWLdsqLYVt0yQQBJXb+VvTn/2k1PTwLbQ3Ldo3C0wfggk4EmcY6Vo/4d8bsm5F1lX/AACMbifnB6/eacniRbHwqoCsRyLT7z9hu74xWHvjdqGuqFUM0hRgCScAdK1GL49Z8eOXsWVu7TaVw7PbwVJVlABPTnP0rzC7riLe2zc3EO3MAgCfSeUZkn7VNxTjl69a/DFNo3ZJMgxlenvOetAQTZIHMHmI5irIlrZf9wq6+UlkIJBbC5IEbsgkH5e9Zni9n1ErkAHA/fc1DY1ys0EQs8zz6YqxoLm8uOc7oPz6/L2q4zas+FNdp0YG/bDjbEH+uPuK2tn+H2kcC6uoABE7B6cnPPceQPIY5dK84uWGUcoIOccxOK4+rjkXI7biAPpyqNNNxLwPd3fyrlq4FOCLgkCJ3EE8hEYk+1DH0DoQhYfr8v8AeYqPh/G7luAlxlPL0/0kUn1Tlt1xixOSYz7H5zNWf1m/xcHDigaGEnrk9JnP1+1DLvAHVsMCogho5/rPOrP/AFYGBMgDqB/zVTXaxruB6ZIPOPYY7R3qi3wfxNdtXUuK/qH5RkduR5/v6muDcUJNyPSWeSeSg75IGcRkCskvDmWGWef7+lXWdlI9W1QwnsTzHuetTIvZpNZxU2tUrPkGT35YIIOM4rV67V6PUWtqaYeafhNsbIJydxAAMljgz9K8g4prjdu7lHIQsc4BJn9aK8M4+yHdmIAMc8Aj6dPvUxrWx4vxm5aItXRu25xIEE4wDz6daDavjzMd4YgqsSPmfV+tDOJ6xroNwmVV+U9OX1yJqXh2m3Jn4GBk/ap1OzU+H/ERSw/mkRn+Z+YmQQo+fb3r0Pw9pmWwGYibhNwAcgGAKj6CK8g4dw8Xr9i35gS2T6iYxJHTrivbtPoxYtpaQkqggFsn64qcpi8bpjEiq91jNWbhqq6TzrKmLdzUvm1TvWcSDUfmAc6Agp9xXaH/AIu3/h/WP0mlVGCtLV22gptuxVy3ZrbB1tBRDT2wQQTgiJGDVa1bmr2nsQalqyBmu1X4RfLRA8Q3qXdvk5LGM9o5fageg4JpNUGv20e3s275aVDgyVCxPSYHSOU0e8WcIv3SrWRuG3aVkA/PJz9KxGk4rd0xaw+YYt6gYnClWHvAqNDOo8SWUU7TaJDBWGQGVskjmZAzP+Xp0cbiXmkolowVFxQF+LJEdRE5M8/nWUS5au6vzHaFYE7gBLHbBWDAAPL2ruru+QYVi1rkJMN0x8h2z86Ymo9ZadGuPvG220Ac9ywMfI56f6U3SvbY713AAzER9OcfSqmsuMy5OCQSimO0Sev6UXsuvlD0MA2NvWY+L2xWviSdkVvVK4uMSIPIe4wvTnU1rgAcbrrdJAAMDdmByJNR6LQm2IuqdpG7bA5+rYOcgyOx+lXeIcaLptRYkbSxgMcn0rz5d+1ZtbyZ6z+s0gV4EETymY7Ax+vyplh9rYIzGBmO3796uroGUHcfUJO0EGZiOXyj+9Dri+vtzMc47VqVy5QVvsN6/wCYQQeUSf39qp6nSr1EdeXKmreJthjBkjl0qTW3GkDEQPnHf3zNVnVW1pSGHIiJ7RUtlyJJ+Lljt2qbQopYiT8z++XtVfUW4fH7NXDUmptc4gkiaraRCTJ5nHy7CrNy2zXVyPhzHXNWrulPmKVkHby/f7+1BMmUzgDmeWR/ahl5d1yLjwoIMQYIgweUd6tXNQrA27Z5ETyIPtykj3p9+zncxlohRGMdTjFTWs8CNR6LhI5dJ/fenaNlKlTAJ5GJ71FeZmYkmRPL3+Xamqwn0yDj9/vtVQRdPQ1lfiEEnvABj7/60X4ExVADEMcmRgQCMfIzFBrLqjv5kGQCInnGPkaL6BgjjMqSAoJEzjl3x/WgbYTbeKk/CzAMAM9AD3Ij2r1DwBx9rimzcLOQJRjHLqO/PlzryywhuvcPwsWB2/8AqQIPXIHP516v4M8OXNNL3doZhhQZKzkzgAHkMVOWY1x3WoeBUNxvauls1y41cnRV8yfan3LIOe9NkfWmXgT1oEbK9l+1KmryrlBm7dirtnS1as6Wr1rTVpiKNnTVes2asW9LU6WKjUQARQvxF4ataxDKhbvNbgEmR35bu2eVHPJqRLVRXzfrdMyXGW7uVlOAylfpHv7c4FNv25AKguYkgg9/fP2r3nxH4PsavczDbe2wtzMAxglZho/fIV5TxzwVrluG0tl3AMK6AlGXoZHL6xGa6SyudmAct6AoALAjbtB7RJ/eKK8O1bBW8xYCn1ZCkAH/ABd6u6PwDxG2QBZeScZQqJE5nA/TtQ26vl33GpteoHIKwcdwBIP0qX1rjcFdOLV7cytJJwxOAOnPJjuYqhwqwhdi8ECQjY6TnliY+v6VUtr5jMNzpazAXaqxgnk2R86bxXiluVCjeq8lU46iS0GeuP8ANUx02f67f1suVtIN0szOTlZ9+QHPlQ11BXcCT75EnHTqKlub7kQoS0cse47MxPTn0FOdl5KDsEgfLA+5PetRz5equnuZKn4TP7PuMEVpvDHBRetPduZ2QARODBbIjMgYzz+lZq1bKlmmZ5VvPAviZdLYdG/M5Ye8qAAcxzBP1HanLyOfHLQnifgnVI63bdttrMoO3kCTGZ+DMfFgTzq/f8FXol0ypgsjBo7nBkicZGJrS6TilwbbjOo3XCVVccyD64+KATjNWvEHiKybLFQGY9QxiRM4nGMQOh51ntXS8I81tacqzK+GXE9xIjHcjPtTeJKyiEkuZaew/wBZxV7i2uV4u3B62PP6Y/p17UE01+4WLScDJ5iOw7fSt1ziHSoN4PwtE/FE4kQZ5e1Ov6rdcUByREmTMzzyecY9qVzXLkqAYHIjOKgFxYkqJOQDmB8qy3IWo0sEqGkYlgMdPl1/pVe3CMNskzz5D27/AOhp+quYAJzzjIA+gHOn6K07CFXoSWgkQOpz0qxKZrtOSw6FgSfYTj6Uc4eohORI5QCRPNcc5NaPwh/DptaovtdKW5j1J8QA5rkSJkZ+9bvwp/D61pYuXovXwxIcbto5clJg5EyRjHamyJil4X/h6tm4L9597HaypBXa0A+oz6iDOOVbG7aq261GbVYvrcyKLaeojpzPOiXk13yaihR05+lNbTnvFFvw9cOloA34T3rtFDpaVDVG3pYq5bs1ONPUgSK0iBbNSLaqTbTlqCE2actqrCilFBGLdOW3UgFSLQRhKD+IvDNjWKouhgymVe2drCYnMQQQAMg8qPE0xhQY69/DnQNaa1sf1R6/MYsCOokx8xEUP138LdONM1vTEi9KlXumRj4lwMA94MGK3xFOWro824X/AAqUgHVXTif5dqAOWPURnv8ADTuLfwtsixc8u5eLLbYop2gFwJWYXvj616STQrxXxE6fR6i6phltttPZj6U+u4ikt1HzICRKnpP0+f8AWlp8tBGIjPLnTjcCl9y7pwTJmCJ/rTLg2oSrArIPv05fpXRzwS4bvG0QYBO0D26xymrukeS6uBEwQT0PQT3npVHS6lgk8yTgEQR/tRXg4XU3rYYAAlEInPxAGDFPixqrn8ONRdt2Llu5aYOstbeRtBEqQwkMSInA+tScG/hFceH1NxbPqJKIAx9sg7fvP0r1K2wEKBAGABygcqtK1c+1byPOdR/B3TG24W9d81gdpMbA0en0gTtB6T96o+Hf4QKrOdYysIAQWGZSe5JKiB0gV6uDXDTaY83H8HdCLiOty/AaWUsp3ZkCdsjt/bnW54bwXTWDNixatEiJRFUxjEgT0FXa6Kmh0Uxlp9NNFRFaQWnGuFqDvl1zZXRXaBbaUV2K5FUNIpV2DXaCBIp+2aspaHauGyB1qBJax3pC0KS3KeHoI1tVwqKlPtUe2g4FpU426iYQaB01wmm0iaBpNIXK6aiFugsA15Z/GrjzoE0qwqsouMSJ3eo7FHaCs/b3r0jiPEEsWmuXDCqPuegHua8X8zUarXG/csrdF59iBl3KqHAMZjaoyfc961x/Uv4H+F+AWLtm7f1bMqH0IUJztkOxxykwB/lNZjigz5Ns71mVbsuQB/TNetW+H6W9aYBilux/LtIG2j0CST6TuJJyTPXvXnS+Fb24XWldO7H1hlJCZg/+pPL2pOXvpePnhmk0BW3HmKS45kGFP+uK54V29CQREnpu/fUVMQoXyisgztbkY65+1U+FAJeNsTA6Y/1+tb+s/Hu3g3ih1GnBbLIdjGZmAM/UH71o7ZrwrTa29YBfT3iBCm4oMcsKff3HvXrPg7iT39Mrv8UlSe8df1/SsWNRoqjN3NOBrht1lThTxTJpK1A8VW1N6OXOrE0xrYoKKXW61bUYrjJ70hiqJEFPFVmb3qQPUEtdBqMNXSaB8Uqb5gpUFjzKRug865vqMmgnRQakCjtVZLlPN8UDri9qhaRSa7UZu0D/ADKjY0wuKZuoHE0pqF3Apn4kUFotTfMqrc1IiofxVAD/AIlaJrul3qT/ACjJUcipgEkdYgHr1rzDgfio2ryWmOwDd65g5BO0k8gTAH0r2m5qcV5r/ETwnpPIa9bHk3RG1VPpYkgRs5TnmK1PxPnoFx/xWfJ2j1lwxczyckz+kCPahyeNi9oW7iAMFCgqAAQNoz/hO2RInkKyVzT7WKnt09q5+HME9oP0PWnU7NBxHiRuXi/5YO3MxPPP0qrwvUFrxY9B37UNbRkbp/KJHvy/0ojwLhK3YLztDDfBg7ese8VuMin49biuoksxzAxzkD3r2n+H1hrWkQXJBJLQcGDAGOnKhfA+C6bS5s2xuj/yMdzfrgfQCtDY1M1jlWoM+ZS82qSK5E7abd3A8qyq/wCZXN9UUv8AQ86nzMx+tUTm7Ub3aaz9YqtfaKgsi5Twao29R7V0Xyaos3HpnnCedVblyagaRmgJHU10amhe8nqKabpH9aAzvpUG/Ee9KgPfihXDqaF2WJNOdqgvvrIqMa3ND3epFfFAQ/EVDd1NUbl81XvagxVFx9XFcXW+9AL2u/rUI10ZmaYmtFc1E9ahW91FB7fEab+PPOmAs+tHWovxtBdRrZ6VR/GNymrg0d/iQ71g/wCJOqJWy4napaSOhIET7GDRS/qaHa31o6kFlIMiJ6Ej+k/SrErH6LhZuaYlf/JculRg4QBZJMEwCc9BQ/jGke05XvCk+45f0r0bwLw7T/hb129dO64zptmPLAbIEjm0KSR0jlQrjnhzeLVy1s8skgAuXuBSCSXEADIgZxP2nb1evgHp9Qo04LhQsRnO4jmPn7VY4AiBAFMFs/fMfIDFU+OcJ1Gm01j8QhVbrMQMEwOanqrAEfeo/D21Lu1hJiVPSDyPzrW6zj2HQkKqAgkhVHPrA+9FdPq4jAEVj+Ca+LQUmSkj3icUSbigqWK2NnWT1rlzUAZrKpxPGDntTv8Aqrt1FTF0WfXmTgAU3/qjdOXyoWrluaj6VMj7R8P60xBleIyORFQ3tUT8vc0Jv6zoJFCtRq/cn50w1oG1jTzFSecYwazVvXk1Pa15WmA42qjmafc1ErzoCb5YzV5bmM0w04aozA5U4aqm+VPUVMtpRzIq4apPrGnlSq0xWfipUw0XdCh9JJ7zmkUc84qH8Gu7duYjtmjFp1j+8f3rKgbsVOQf6043sYmizXFHQVFc1C+36UUGu7+gMfKq123cP5TWitcTtD4j9JH96fc4kjH07QKIyj8Lu82WJpzcAvbQyrI+YrVNxEf4h+lVNTxdFMEktE4I5e5Jx1+xq6Yy54Te/wAB96kThV7/AAEYmtRoPEFsgDfbOYkGAPacyap6rxRbRmja8RyYEkHqBEDPeOtNMZi7oL0x5Zmnf9v6ggt5fKOorQr4lUqCbbmeQMFj3gDse4HOiljWBtpmFx6XwR+nf2ppjzscLusdq23Ldo/vyqxpdM+lLG7bX1bRDuqGPVLCeYmBjPat/q/EC2ggVTc3ttlBIUyBBbAXPftWK8TX9Pqbga+qsFJUbmG2MYEGWYGORme1S1ZFseE7L6a4rKLF65LTAJG4RuIUw0/P7ZFUfBfCVdnsXEd7VnCFj6GyZIIENEDlmT0gii//AFfc/lSwZVEqyMJBkBgRnb7gyD+uHseM9XZ1N+wEDm2zGbalvYk9jy/ZrOLsbn+JmgtXeH7Bb37LlpgQRhfMAeGPw+kkTOJ7V5t+D2axbj6e5as3FItyJT+XAJBU5Xm0kjnjFb3hHEPxmkv2WHlveR0NyORuKQ09FmYgVxrNy0lmxdJJtWwC9plKMByaD6pwZmqMlxC75V9ldRbLQVAMgg8jj7fpVtdBdJjY8/I1f45rDqNpJVfLbBuwRBgNEfQ9P0oPw3xPctX2RG2jd8bsWAyIYzggz1EifnW4xRrUeH76JuKH5dapozKYYEfMRWq8QeIL63LYXy23fDbGS4wd0f6gwJqlb4rpdYvmMrQJD7SN6Ec9wPT5+/bM0xQt64jpTjryegq1xB9PZVWFjUbIEttQwcfF6jt5jmBzoTqfFthXg6cEE8y2yB7ATn71rKmrtzUA9BPtVR737gUX4dqNHqVLI5t/5TmD/anjg9kn4znl/v1/5qKAvqIrg1NG38PWiYF4iesfpzqW3wW3bwHD9yKAKNYZECpH1bf4TjpFH9Fwu2cKwB55x1jn0q2eGorgMJntA/fSmjN2tS7DCGp7ehvP+U/U/wClbGzp7E8lUdpqwSqibcT7f700YI8NujEV2tq1yclSTSqCiwamMzdjRg3G6WfvH96YzXP/AOag/IVdMA3DzgGq93eeYxWjZLnPagHyH9qjuae7kyv0QH+lNi4zZtE9K6NOex+1HDp7gBYMDAkgICft39qRst6Tv3DMkACO0x7U7JgOuh/ymsr4m8QW7D7EQlwYYESCByPKTk8h969Ev2XDp6gFM7p69h7f7VjfEHh3U3tQLiW1O1WWXIU8wQJHQdDmYqbq4zdvi5cqws+W1w7Zk7QNpafL3ZMyDy+nWC9wyyTv85EZgZAEWgQIHp5DpyE8+9Hn8Kak2zutKjLG2WTZuMzO3IEED6tQPUfw41txrKhVCkxci4AFA/KAc8pGBSVBDR8WbT2x+IS3c2thg25VgcxgdvYcgJNUOPeNbe5W2MSJIjHOIYYwYAI6iR3NO13gzX+cyW0U2lADTeUF1DHEn1Ry5iOfMGoG8Ea7UOfNeyi5WCxJWB6l+GFbuWg5+7wER4hvBA7oS7QBuBuAL1krIgmcHrFVbnFrt24VvpbCgSgVEby2BgbCeTE4kGZHtUKeBuJJ5iIiOT8R8wQwAlVYGN0zIjrkxUvCvB2ttKhGx3ybZB+BmjJLJkQDIGfnNXw9X9FqLivudHRA2OfmPAAUGUi2NzNyA+ozV5vEtm4SgQFmHMGWxA9XLdmcEk9u5AavwLq2Kq1/e7WwBtIEEcpkbiCJMwJ5dpDarwZrbeqs2rtqTeJCstyFMZO5wMEc8iTOKZDa0Gs4kY8u4rXWaAPIHlhWJMHczHeDMQYjMjIh68avXLc6gTM7rb7gQO2PgaPVn+9UtD4Y1trYi2mRtz/zbjDaHYgAq6yNpHQ5OefR2t4ZxjczKSUAAksidhmYIz0qCs+ttLbKWgTcUgoSSYAYZ3NgiGIH0z1q5q+EaXUKXFy5aubYKmACR6uSiHGehHLniAH0ngTXSrlAyzkBhAKmYywBMz+vOtCngzUENu05UmSCrAncBj8xgExge/vVA7T6stdXTnazbf5N1TJGMwSZExBHWARFEOIcQS2BJHmhm9a3NwmJ3MqRJIzPWs+3hLXLfC/hz6geTKOR2k75CAnBgGc8qK6bwTr0uhlVHUKo23CrjvkQVJGRMiPsCuJNTaPj9+46W/Tc9EMXdQCpaJEwCGBKzU/FeG2XXbsZWckLc3Aw4nDQSDBAyAMRzoXf8Ha7z2f+Qm4NgthQDJXKQAAQMVf0nhDW/h2tstt4O9UZ8yGAkwI2kbozkP8AYM/wC5ea8luwSXZgGWcGMkkjGBJNerrwhvesRw/wnrbepW8oSyTcHJmIWQMYBkNJ5GOYmtVZbittkfdZ1CPEphIkAGGgen3k9cGtXkkgivB27GpP+lN2NU9BxniLBi+lsqQ0bDdKt1gdcmJDGAfqKtanxNetgb9DqJwPQVuLPLBUnrAEgVnWsOPD2HKada0LdQavcK4m96f5F60R0uoFnny78qvru/f/ABTTA5NK0cqeNK3vRZUJ6U7yD+/+aaA/4Rvf70qMGz8v39aVNEs1y90pUqy0d+Y/Ko72N0fvFKlRHdKJAnstONldvwjn2HelSoKOltg+YpA2ycRjp0qy6iBj8p/+tKlRTCPRc+v9aG3Lrbjk9evstdpUQQu2x6TAk7ZMZPKnEQxjt/elSoofoGP4m8s+kRA6DA6VU1ygWmgASsmOpkZPc0qVEM4f6l05b1E7wSckjsSelFbYm4Qc4B+u3n86VKio+GmVM59Y556CrZtgqpIBMETGYMSPlSpUDRaUlgQCJXEewpt1BvXA/KeXWuUqCHWWF8yNqxvQxA58p+cYmmaT4bPupn9YpUqAjbQYwMnPviM96a6jcBAiD/WlSojOKNqvtx6umP8A9bH+oH2FS8IYusudxDGN2YyBieWKVKiirYuLHVDPv6hzq0qANAAA7Dl16UqVBX4Y5MSSefP/ANjVy8c/WlSogeWM86t6U12lVRYCjtSpUqiv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148" y="3105835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7559692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16. How did methods of warfare in World War II differ from those in WWI?</a:t>
            </a:r>
          </a:p>
          <a:p>
            <a:pPr marL="514350" indent="-514350">
              <a:buAutoNum type="alphaUcPeriod"/>
            </a:pPr>
            <a:r>
              <a:rPr lang="en-US" dirty="0"/>
              <a:t>Soldiers spend most of their time in trenches to avoid machine gun fire </a:t>
            </a:r>
          </a:p>
          <a:p>
            <a:pPr marL="514350" indent="-514350">
              <a:buAutoNum type="alphaUcPeriod"/>
            </a:pPr>
            <a:r>
              <a:rPr lang="en-US" dirty="0"/>
              <a:t>Because of a shortage of man power, women fought overseas in combat roles </a:t>
            </a:r>
          </a:p>
          <a:p>
            <a:pPr marL="514350" indent="-514350">
              <a:buAutoNum type="alphaUcPeriod"/>
            </a:pPr>
            <a:r>
              <a:rPr lang="en-US" dirty="0"/>
              <a:t>Germans submarines frequently attacked British and American shipping</a:t>
            </a:r>
          </a:p>
          <a:p>
            <a:pPr marL="514350" indent="-514350">
              <a:buAutoNum type="alphaUcPeriod"/>
            </a:pPr>
            <a:r>
              <a:rPr lang="en-US" dirty="0"/>
              <a:t>Airplane, tank, and troop movements were coordinated for rapid advances.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0266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17. Which of the following shows the correct sequence of events in WWII?</a:t>
            </a:r>
          </a:p>
          <a:p>
            <a:pPr marL="0" indent="0">
              <a:buNone/>
            </a:pPr>
            <a:r>
              <a:rPr lang="en-US" dirty="0"/>
              <a:t>	A. Pearl Harbor, Battle of Midway, D-Day, V-E</a:t>
            </a:r>
            <a:br>
              <a:rPr lang="en-US" dirty="0"/>
            </a:br>
            <a:r>
              <a:rPr lang="en-US" dirty="0"/>
              <a:t>		 Day, V-J Day</a:t>
            </a:r>
          </a:p>
          <a:p>
            <a:pPr marL="0" indent="0">
              <a:buNone/>
            </a:pPr>
            <a:r>
              <a:rPr lang="en-US" dirty="0"/>
              <a:t>	B. Pearl Harbor, Battle of Midway, V-J Day, D-</a:t>
            </a:r>
            <a:br>
              <a:rPr lang="en-US" dirty="0"/>
            </a:br>
            <a:r>
              <a:rPr lang="en-US" dirty="0"/>
              <a:t>		Day, V-E Day</a:t>
            </a:r>
          </a:p>
          <a:p>
            <a:pPr marL="0" indent="0">
              <a:buNone/>
            </a:pPr>
            <a:r>
              <a:rPr lang="en-US" dirty="0"/>
              <a:t>	C. Battle of Midway, D-Day, V-E Day, Pearl </a:t>
            </a:r>
            <a:br>
              <a:rPr lang="en-US" dirty="0"/>
            </a:br>
            <a:r>
              <a:rPr lang="en-US" dirty="0"/>
              <a:t>		Harbor, V-J Day</a:t>
            </a:r>
          </a:p>
          <a:p>
            <a:pPr marL="0" indent="0">
              <a:buNone/>
            </a:pPr>
            <a:r>
              <a:rPr lang="en-US" dirty="0"/>
              <a:t>	D. D-Day, V-E Day, Pearl Harbor, Battle of </a:t>
            </a:r>
            <a:br>
              <a:rPr lang="en-US" dirty="0"/>
            </a:br>
            <a:r>
              <a:rPr lang="en-US" dirty="0"/>
              <a:t>		Midway, V-J 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58264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18. The posters below were created by the U.S government during WWII.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generalization do these posters support?</a:t>
            </a:r>
          </a:p>
          <a:p>
            <a:pPr marL="514350" indent="-514350">
              <a:buAutoNum type="alphaUcPeriod"/>
            </a:pPr>
            <a:r>
              <a:rPr lang="en-US" dirty="0"/>
              <a:t>Women refused to volunteer to assist in the war effort </a:t>
            </a:r>
          </a:p>
          <a:p>
            <a:pPr marL="514350" indent="-514350">
              <a:buAutoNum type="alphaUcPeriod"/>
            </a:pPr>
            <a:r>
              <a:rPr lang="en-US" dirty="0"/>
              <a:t>The government urged women to fill jobs left vacant by men</a:t>
            </a:r>
          </a:p>
          <a:p>
            <a:pPr marL="514350" indent="-514350">
              <a:buAutoNum type="alphaUcPeriod"/>
            </a:pPr>
            <a:r>
              <a:rPr lang="en-US" dirty="0"/>
              <a:t>The government tried to recruit women for combat in war.</a:t>
            </a:r>
          </a:p>
          <a:p>
            <a:pPr marL="514350" indent="-514350">
              <a:buAutoNum type="alphaUcPeriod"/>
            </a:pPr>
            <a:r>
              <a:rPr lang="en-US" dirty="0"/>
              <a:t>Female military officers commanded both male and female troops </a:t>
            </a:r>
          </a:p>
        </p:txBody>
      </p:sp>
      <p:pic>
        <p:nvPicPr>
          <p:cNvPr id="11266" name="Picture 2" descr="http://upload.wikimedia.org/wikipedia/commons/1/12/We_Can_Do_It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47" y="1981200"/>
            <a:ext cx="1413292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tah.binghamton.edu/student/mckiernan/womena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1555699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1024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19.Which Civil Rights leader helped to draft the United Nations Charter?</a:t>
            </a:r>
          </a:p>
          <a:p>
            <a:pPr marL="0" indent="0">
              <a:buNone/>
            </a:pPr>
            <a:r>
              <a:rPr lang="en-US" dirty="0"/>
              <a:t>	A. James Doolittle</a:t>
            </a:r>
          </a:p>
          <a:p>
            <a:pPr marL="0" indent="0">
              <a:buNone/>
            </a:pPr>
            <a:r>
              <a:rPr lang="en-US" dirty="0"/>
              <a:t>	B. Fred </a:t>
            </a:r>
            <a:r>
              <a:rPr lang="en-US" dirty="0" err="1"/>
              <a:t>Korematsu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C. A. Philip Randolph </a:t>
            </a:r>
          </a:p>
          <a:p>
            <a:pPr marL="0" indent="0">
              <a:buNone/>
            </a:pPr>
            <a:r>
              <a:rPr lang="en-US" dirty="0"/>
              <a:t>	D. Mary McLeod Bethune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7919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Cold War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35814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What was America’s foreign policy in the 1940’s after WWII?</a:t>
            </a:r>
            <a:endParaRPr lang="en-US" sz="2700" dirty="0"/>
          </a:p>
          <a:p>
            <a:pPr eaLnBrk="1" hangingPunct="1"/>
            <a:r>
              <a:rPr lang="en-US" sz="2700" dirty="0"/>
              <a:t>Confrontation and Competition </a:t>
            </a:r>
            <a:r>
              <a:rPr lang="en-US" dirty="0"/>
              <a:t>b/w</a:t>
            </a:r>
            <a:r>
              <a:rPr lang="en-US" sz="2700" dirty="0"/>
              <a:t> Russia </a:t>
            </a:r>
            <a:r>
              <a:rPr lang="en-US" dirty="0"/>
              <a:t>and the US </a:t>
            </a:r>
            <a:r>
              <a:rPr lang="en-US" sz="2700" dirty="0"/>
              <a:t>(cold war). </a:t>
            </a:r>
          </a:p>
          <a:p>
            <a:pPr eaLnBrk="1" hangingPunct="1"/>
            <a:r>
              <a:rPr lang="en-US" sz="2700" u="sng" dirty="0"/>
              <a:t>Containment</a:t>
            </a:r>
            <a:r>
              <a:rPr lang="en-US" sz="2700" dirty="0"/>
              <a:t>-Stop the spread of Communism.</a:t>
            </a:r>
          </a:p>
          <a:p>
            <a:pPr eaLnBrk="1" hangingPunct="1">
              <a:buFont typeface="Wingdings" pitchFamily="-65" charset="2"/>
              <a:buNone/>
            </a:pPr>
            <a:endParaRPr lang="en-US" sz="2700" dirty="0"/>
          </a:p>
          <a:p>
            <a:pPr marL="0" indent="0" eaLnBrk="1" hangingPunct="1">
              <a:buNone/>
            </a:pPr>
            <a:endParaRPr lang="en-US" sz="2700" dirty="0"/>
          </a:p>
        </p:txBody>
      </p:sp>
      <p:pic>
        <p:nvPicPr>
          <p:cNvPr id="28676" name="Picture 5" descr="fina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895600"/>
            <a:ext cx="4419600" cy="2873375"/>
          </a:xfrm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191000" y="2895600"/>
            <a:ext cx="2362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957390920"/>
      </p:ext>
    </p:extLst>
  </p:cSld>
  <p:clrMapOvr>
    <a:masterClrMapping/>
  </p:clrMapOvr>
  <p:transition>
    <p:wipe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decisions were made at Yalta?</a:t>
            </a:r>
          </a:p>
          <a:p>
            <a:r>
              <a:rPr lang="en-US" dirty="0"/>
              <a:t>Discussed the creation of the UN</a:t>
            </a:r>
          </a:p>
          <a:p>
            <a:r>
              <a:rPr lang="en-US" dirty="0"/>
              <a:t>Germany divided into 4 occupational zones</a:t>
            </a:r>
          </a:p>
          <a:p>
            <a:r>
              <a:rPr lang="en-US" dirty="0"/>
              <a:t>Soviets would join the war in Asia against Japan</a:t>
            </a:r>
          </a:p>
        </p:txBody>
      </p:sp>
      <p:pic>
        <p:nvPicPr>
          <p:cNvPr id="26628" name="Content Placeholder 4" descr="yalta-conferenc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2575" y="4343400"/>
            <a:ext cx="2994025" cy="2514600"/>
          </a:xfrm>
        </p:spPr>
      </p:pic>
      <p:pic>
        <p:nvPicPr>
          <p:cNvPr id="26629" name="Picture 5" descr="germany occupation after WWI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676400"/>
            <a:ext cx="2695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3744729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Cold War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was the purpose of the United Nations?</a:t>
            </a:r>
          </a:p>
          <a:p>
            <a:r>
              <a:rPr lang="en-US" dirty="0"/>
              <a:t>To address factors which might lead to war</a:t>
            </a:r>
          </a:p>
          <a:p>
            <a:r>
              <a:rPr lang="en-US" dirty="0"/>
              <a:t>Peace keeping organization</a:t>
            </a:r>
          </a:p>
          <a:p>
            <a:r>
              <a:rPr lang="en-US" dirty="0"/>
              <a:t>Security Council- US, China, Britain, France, and Soviet</a:t>
            </a:r>
          </a:p>
          <a:p>
            <a:r>
              <a:rPr lang="en-US" dirty="0"/>
              <a:t>193 countries are members</a:t>
            </a:r>
          </a:p>
        </p:txBody>
      </p:sp>
      <p:pic>
        <p:nvPicPr>
          <p:cNvPr id="27652" name="Content Placeholder 4" descr="UnitedNations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3810000" cy="3810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98900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and Reconstruction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baseline="0" dirty="0"/>
                        <a:t> Amendment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Freed the slaves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Gave</a:t>
                      </a:r>
                      <a:r>
                        <a:rPr lang="en-US" sz="2800" baseline="0" dirty="0"/>
                        <a:t> African Americans citizenship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Gave African American males the right to vote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http://www.14thamendment.us/images/slavery_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laits.utexas.edu/txp_media/html/cons/features/0206_01/slide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343400"/>
            <a:ext cx="3733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517525"/>
          </a:xfrm>
        </p:spPr>
        <p:txBody>
          <a:bodyPr>
            <a:normAutofit fontScale="90000"/>
          </a:bodyPr>
          <a:lstStyle/>
          <a:p>
            <a:r>
              <a:rPr lang="en-US" dirty="0"/>
              <a:t>Cold War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was Churchill’s Iron Curtain Speech?</a:t>
            </a:r>
          </a:p>
          <a:p>
            <a:r>
              <a:rPr lang="en-US" dirty="0"/>
              <a:t>The term “Iron Curtain” symbolized efforts by the Soviet Union to block itself and Eastern Europe off from the West and non-Communist countries.</a:t>
            </a:r>
          </a:p>
        </p:txBody>
      </p:sp>
      <p:pic>
        <p:nvPicPr>
          <p:cNvPr id="30724" name="Content Placeholder 4" descr="IronCurtainTrai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76413"/>
            <a:ext cx="3862388" cy="424338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263820840"/>
      </p:ext>
    </p:extLst>
  </p:cSld>
  <p:clrMapOvr>
    <a:masterClrMapping/>
  </p:clrMapOvr>
  <p:transition>
    <p:wipe dir="d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Cold War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Churchill’s Iron Curtain Speech?</a:t>
            </a:r>
            <a:endParaRPr lang="en-US" sz="2700" dirty="0"/>
          </a:p>
          <a:p>
            <a:pPr eaLnBrk="1" hangingPunct="1"/>
            <a:r>
              <a:rPr lang="en-US" sz="2700" dirty="0"/>
              <a:t>An armed, concrete wall that separated the Soviet section of the city from the rest of Berlin.</a:t>
            </a:r>
          </a:p>
        </p:txBody>
      </p:sp>
      <p:pic>
        <p:nvPicPr>
          <p:cNvPr id="31748" name="Picture 5" descr="berlinw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128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7467600" y="609600"/>
            <a:ext cx="962025" cy="9144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1613947292"/>
      </p:ext>
    </p:extLst>
  </p:cSld>
  <p:clrMapOvr>
    <a:masterClrMapping/>
  </p:clrMapOvr>
  <p:transition>
    <p:wipe dir="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Cold War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447800"/>
            <a:ext cx="3203575" cy="3563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Why did the U.S. begin the Marshall Plan?</a:t>
            </a:r>
            <a:endParaRPr lang="en-US" sz="2700" dirty="0"/>
          </a:p>
          <a:p>
            <a:pPr eaLnBrk="1" hangingPunct="1"/>
            <a:r>
              <a:rPr lang="en-US" sz="2700" dirty="0"/>
              <a:t>Provide economic aid to Europe after WWII.</a:t>
            </a:r>
          </a:p>
          <a:p>
            <a:pPr eaLnBrk="1" hangingPunct="1"/>
            <a:r>
              <a:rPr lang="en-US" sz="2700" dirty="0"/>
              <a:t>Promote democracy in weaker nations.</a:t>
            </a:r>
          </a:p>
          <a:p>
            <a:pPr eaLnBrk="1" hangingPunct="1">
              <a:buFont typeface="Wingdings" pitchFamily="-65" charset="2"/>
              <a:buNone/>
            </a:pPr>
            <a:endParaRPr lang="en-US" sz="2700" dirty="0"/>
          </a:p>
        </p:txBody>
      </p:sp>
      <p:pic>
        <p:nvPicPr>
          <p:cNvPr id="33796" name="Picture 5" descr="marsh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0290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Wave 4"/>
          <p:cNvSpPr>
            <a:spLocks noChangeArrowheads="1"/>
          </p:cNvSpPr>
          <p:nvPr/>
        </p:nvSpPr>
        <p:spPr bwMode="auto">
          <a:xfrm>
            <a:off x="5257800" y="5181600"/>
            <a:ext cx="2362200" cy="1371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$13 billion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8223607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Cold War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What was the purpose of the Truman Doctrine? </a:t>
            </a:r>
          </a:p>
          <a:p>
            <a:pPr eaLnBrk="1" hangingPunct="1"/>
            <a:r>
              <a:rPr lang="en-US" dirty="0"/>
              <a:t>Contain communism in Europe by the Marshall Plan and NATO</a:t>
            </a:r>
          </a:p>
          <a:p>
            <a:pPr eaLnBrk="1" hangingPunct="1">
              <a:buFont typeface="Wingdings" pitchFamily="-65" charset="2"/>
              <a:buNone/>
            </a:pPr>
            <a:endParaRPr lang="en-US" dirty="0"/>
          </a:p>
        </p:txBody>
      </p:sp>
      <p:pic>
        <p:nvPicPr>
          <p:cNvPr id="35844" name="Picture 3" descr="NATO_vs_Warsaw_(1949-1990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ight Arrow 4"/>
          <p:cNvSpPr>
            <a:spLocks noChangeArrowheads="1"/>
          </p:cNvSpPr>
          <p:nvPr/>
        </p:nvSpPr>
        <p:spPr bwMode="auto">
          <a:xfrm>
            <a:off x="762000" y="5834063"/>
            <a:ext cx="2438400" cy="1023937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eft Arrow 5"/>
          <p:cNvSpPr>
            <a:spLocks noChangeArrowheads="1"/>
          </p:cNvSpPr>
          <p:nvPr/>
        </p:nvSpPr>
        <p:spPr bwMode="auto">
          <a:xfrm>
            <a:off x="5867400" y="5791200"/>
            <a:ext cx="2590800" cy="1066800"/>
          </a:xfrm>
          <a:prstGeom prst="lef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990600" y="6019800"/>
            <a:ext cx="1423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r>
              <a:rPr lang="en-US"/>
              <a:t>NATO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6019800" y="60198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r>
              <a:rPr lang="en-US" sz="2800"/>
              <a:t>Warsaw Pact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0982605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Cold War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038600" cy="4572000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dirty="0"/>
              <a:t>What was McCarthyism?</a:t>
            </a:r>
          </a:p>
          <a:p>
            <a:pPr eaLnBrk="1" hangingPunct="1"/>
            <a:r>
              <a:rPr lang="en-US" dirty="0"/>
              <a:t>Search for Communists and their sympathizers by falsely accusing people.</a:t>
            </a:r>
          </a:p>
          <a:p>
            <a:pPr eaLnBrk="1" hangingPunct="1"/>
            <a:r>
              <a:rPr lang="en-US" dirty="0"/>
              <a:t>Loyalty Review Boards- </a:t>
            </a:r>
          </a:p>
          <a:p>
            <a:pPr marL="0" indent="0" eaLnBrk="1" hangingPunct="1">
              <a:buNone/>
            </a:pPr>
            <a:r>
              <a:rPr lang="en-US" dirty="0"/>
              <a:t> (HUAC) conducted investigations of govt. employees thought to be Communists. </a:t>
            </a:r>
          </a:p>
        </p:txBody>
      </p:sp>
      <p:pic>
        <p:nvPicPr>
          <p:cNvPr id="12290" name="Picture 2" descr="http://authentichistory.com/1946-1960/4-cwhomefront/1-mccarthyism/Ronald_Reag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962398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7213006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Cold War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Why was there a 2</a:t>
            </a:r>
            <a:r>
              <a:rPr lang="en-US" sz="2800" baseline="30000" dirty="0"/>
              <a:t>nd</a:t>
            </a:r>
            <a:r>
              <a:rPr lang="en-US" sz="2800" dirty="0"/>
              <a:t> Red Scare in America after World War II? </a:t>
            </a:r>
            <a:endParaRPr lang="en-US" dirty="0"/>
          </a:p>
          <a:p>
            <a:pPr eaLnBrk="1" hangingPunct="1"/>
            <a:r>
              <a:rPr lang="en-US" dirty="0"/>
              <a:t>The Cold War between the Soviets and the US.  </a:t>
            </a:r>
          </a:p>
          <a:p>
            <a:pPr eaLnBrk="1" hangingPunct="1"/>
            <a:r>
              <a:rPr lang="en-US" dirty="0"/>
              <a:t>The Soviets developed an Atomic weapon</a:t>
            </a:r>
          </a:p>
          <a:p>
            <a:pPr eaLnBrk="1" hangingPunct="1"/>
            <a:r>
              <a:rPr lang="en-US" dirty="0"/>
              <a:t>Fear of spies among us giving or selling secrets to our enemies</a:t>
            </a:r>
          </a:p>
        </p:txBody>
      </p:sp>
      <p:pic>
        <p:nvPicPr>
          <p:cNvPr id="38916" name="Picture 3" descr="rosenberg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1321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Explosion 2 6"/>
          <p:cNvSpPr>
            <a:spLocks noChangeArrowheads="1"/>
          </p:cNvSpPr>
          <p:nvPr/>
        </p:nvSpPr>
        <p:spPr bwMode="auto">
          <a:xfrm>
            <a:off x="990600" y="4419600"/>
            <a:ext cx="3962400" cy="2438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057400" y="5105400"/>
            <a:ext cx="190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r>
              <a:rPr lang="en-US" sz="2000"/>
              <a:t>Rosenbergs sentenced to</a:t>
            </a:r>
          </a:p>
          <a:p>
            <a:r>
              <a:rPr lang="en-US" sz="2000"/>
              <a:t>death for spying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24666296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Cold War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What was the significance of the Russian launch of Sputnik I?</a:t>
            </a:r>
            <a:endParaRPr lang="en-US" dirty="0"/>
          </a:p>
          <a:p>
            <a:pPr eaLnBrk="1" hangingPunct="1"/>
            <a:r>
              <a:rPr lang="en-US" dirty="0"/>
              <a:t>Soviet Union was ahead of the US in Science </a:t>
            </a:r>
          </a:p>
          <a:p>
            <a:pPr eaLnBrk="1" hangingPunct="1"/>
            <a:r>
              <a:rPr lang="en-US" dirty="0"/>
              <a:t>Education changes – National Defense Education Act</a:t>
            </a:r>
          </a:p>
          <a:p>
            <a:pPr eaLnBrk="1" hangingPunct="1">
              <a:buFont typeface="Wingdings" pitchFamily="-65" charset="2"/>
              <a:buNone/>
            </a:pPr>
            <a:endParaRPr lang="en-US" dirty="0"/>
          </a:p>
        </p:txBody>
      </p:sp>
      <p:pic>
        <p:nvPicPr>
          <p:cNvPr id="39940" name="Picture 5" descr="Sputnik on the launch pad being prepared for lifto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40188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sputnik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2608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24-Point Star 6"/>
          <p:cNvSpPr>
            <a:spLocks noChangeArrowheads="1"/>
          </p:cNvSpPr>
          <p:nvPr/>
        </p:nvSpPr>
        <p:spPr bwMode="auto">
          <a:xfrm>
            <a:off x="381000" y="5372100"/>
            <a:ext cx="1981200" cy="14859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0100" y="5607218"/>
            <a:ext cx="1143000" cy="1015663"/>
          </a:xfrm>
          <a:prstGeom prst="rect">
            <a:avLst/>
          </a:prstGeom>
          <a:gradFill rotWithShape="1">
            <a:gsLst>
              <a:gs pos="0">
                <a:srgbClr val="ECECF7"/>
              </a:gs>
              <a:gs pos="64999">
                <a:srgbClr val="CECEEA"/>
              </a:gs>
              <a:gs pos="100000">
                <a:srgbClr val="B8B8E2"/>
              </a:gs>
            </a:gsLst>
            <a:lin ang="5400000" scaled="1"/>
          </a:gradFill>
          <a:ln w="9525">
            <a:solidFill>
              <a:srgbClr val="626297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/>
            <a:r>
              <a:rPr lang="en-US" sz="2000" dirty="0">
                <a:solidFill>
                  <a:srgbClr val="666633"/>
                </a:solidFill>
              </a:rPr>
              <a:t>US creates</a:t>
            </a:r>
          </a:p>
          <a:p>
            <a:pPr algn="ctr"/>
            <a:r>
              <a:rPr lang="en-US" sz="2000" dirty="0">
                <a:solidFill>
                  <a:srgbClr val="666633"/>
                </a:solidFill>
              </a:rPr>
              <a:t> NASA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5962334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the Cuban Missile Crisis?</a:t>
            </a:r>
          </a:p>
          <a:p>
            <a:r>
              <a:rPr lang="en-US" dirty="0"/>
              <a:t>Seen as Kennedy’s greatest foreign policy success</a:t>
            </a:r>
          </a:p>
          <a:p>
            <a:r>
              <a:rPr lang="en-US" dirty="0"/>
              <a:t>Persuaded Cubans and Russians to back down on nuclear attack </a:t>
            </a:r>
          </a:p>
          <a:p>
            <a:r>
              <a:rPr lang="en-US" dirty="0"/>
              <a:t>Result: Americans and Soviets established “hot line” between each other’s leaders (red phone).  </a:t>
            </a:r>
          </a:p>
        </p:txBody>
      </p:sp>
      <p:pic>
        <p:nvPicPr>
          <p:cNvPr id="15362" name="Picture 2" descr="http://library.thinkquest.org/11046/home_coll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429000" cy="2110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5986158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Cold War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the outcome of the Korean War?</a:t>
            </a:r>
          </a:p>
          <a:p>
            <a:pPr eaLnBrk="1" hangingPunct="1"/>
            <a:r>
              <a:rPr lang="en-US" dirty="0"/>
              <a:t>Cease fire</a:t>
            </a:r>
          </a:p>
          <a:p>
            <a:pPr eaLnBrk="1" hangingPunct="1"/>
            <a:r>
              <a:rPr lang="en-US" dirty="0"/>
              <a:t>Korea remained a divided nation</a:t>
            </a:r>
          </a:p>
          <a:p>
            <a:pPr eaLnBrk="1" hangingPunct="1"/>
            <a:r>
              <a:rPr lang="en-US" dirty="0"/>
              <a:t>Domino Theory </a:t>
            </a:r>
          </a:p>
        </p:txBody>
      </p:sp>
      <p:pic>
        <p:nvPicPr>
          <p:cNvPr id="41988" name="Content Placeholder 6" descr="korean war ends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143000"/>
            <a:ext cx="3733800" cy="54483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30576653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Indochina </a:t>
            </a:r>
          </a:p>
          <a:p>
            <a:pPr marL="0" indent="0">
              <a:buNone/>
            </a:pPr>
            <a:r>
              <a:rPr lang="en-US" dirty="0"/>
              <a:t>Vietnam, Laos, Cambodia formally ruled by the French – south of China </a:t>
            </a:r>
          </a:p>
          <a:p>
            <a:pPr marL="0" indent="0">
              <a:buNone/>
            </a:pPr>
            <a:r>
              <a:rPr lang="en-US" b="1" dirty="0"/>
              <a:t>Ho Chi Minh </a:t>
            </a:r>
            <a:r>
              <a:rPr lang="en-US" dirty="0"/>
              <a:t>– leader of Northern Vietnamese Communists who fought first French then American imperialist power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40" name="Picture 4" descr="http://media-2.web.britannica.com/eb-media/00/11000-004-E4B2F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343400"/>
            <a:ext cx="1676400" cy="2140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operationworld.org/files/ow/maps/lgmap/viet-MMAP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30163"/>
            <a:ext cx="3276600" cy="2318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by: Colleen Gleason and Katie Sheridan</a:t>
            </a:r>
          </a:p>
        </p:txBody>
      </p:sp>
    </p:spTree>
    <p:extLst>
      <p:ext uri="{BB962C8B-B14F-4D97-AF65-F5344CB8AC3E}">
        <p14:creationId xmlns:p14="http://schemas.microsoft.com/office/powerpoint/2010/main" val="4071933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15280-6960-44B7-B80F-7AF1E78134C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75104E-1EE8-475F-9477-24F4C1388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5888F78-BFD7-49E2-9D53-D7F351E24F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2654</TotalTime>
  <Words>6081</Words>
  <Application>Microsoft Office PowerPoint</Application>
  <PresentationFormat>On-screen Show (4:3)</PresentationFormat>
  <Paragraphs>1024</Paragraphs>
  <Slides>130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8" baseType="lpstr">
      <vt:lpstr>Arial</vt:lpstr>
      <vt:lpstr>Calibri</vt:lpstr>
      <vt:lpstr>Courier New</vt:lpstr>
      <vt:lpstr>Georgia</vt:lpstr>
      <vt:lpstr>Times New Roman</vt:lpstr>
      <vt:lpstr>Wingdings</vt:lpstr>
      <vt:lpstr>Wingdings 2</vt:lpstr>
      <vt:lpstr>Civic</vt:lpstr>
      <vt:lpstr>US History</vt:lpstr>
      <vt:lpstr>Civil War / Reconstruction</vt:lpstr>
      <vt:lpstr>Civil War and Reconstruction</vt:lpstr>
      <vt:lpstr>Civil War / Reconstruction</vt:lpstr>
      <vt:lpstr>Civil War and Reconstruction</vt:lpstr>
      <vt:lpstr>Civil War and Reconstruction </vt:lpstr>
      <vt:lpstr>Civil War and Reconstruction</vt:lpstr>
      <vt:lpstr>Civil War and Reconstruction</vt:lpstr>
      <vt:lpstr>Civil War and Reconstruction</vt:lpstr>
      <vt:lpstr>Civil War and Reconstruction</vt:lpstr>
      <vt:lpstr>Civil War and Reconstruction</vt:lpstr>
      <vt:lpstr>Civil War and Reconstruction</vt:lpstr>
      <vt:lpstr>Civil War and Reconstruction</vt:lpstr>
      <vt:lpstr>Civil War and Reconstruction</vt:lpstr>
      <vt:lpstr>Civil War and Reconstruction</vt:lpstr>
      <vt:lpstr>Practice Question #1 </vt:lpstr>
      <vt:lpstr>Practice Question #2</vt:lpstr>
      <vt:lpstr>Practice Question #3</vt:lpstr>
      <vt:lpstr>Practice Question #4</vt:lpstr>
      <vt:lpstr>Industrial Revolution</vt:lpstr>
      <vt:lpstr>Industrial Revolution</vt:lpstr>
      <vt:lpstr>Industrial Revolution</vt:lpstr>
      <vt:lpstr>Industrial Revolution </vt:lpstr>
      <vt:lpstr>Industrial Revolution</vt:lpstr>
      <vt:lpstr>Industrial Revolution </vt:lpstr>
      <vt:lpstr>Industrial Revolution</vt:lpstr>
      <vt:lpstr>Industrial Revolution</vt:lpstr>
      <vt:lpstr>Industrial Revolution</vt:lpstr>
      <vt:lpstr>Industrial Revolution</vt:lpstr>
      <vt:lpstr>Industrial Revolution</vt:lpstr>
      <vt:lpstr>Industrial Revolution</vt:lpstr>
      <vt:lpstr>Industrial Revolution</vt:lpstr>
      <vt:lpstr>Industrial Revolution</vt:lpstr>
      <vt:lpstr>Industrial Revolution</vt:lpstr>
      <vt:lpstr>Practice Questions</vt:lpstr>
      <vt:lpstr>Practice Questions</vt:lpstr>
      <vt:lpstr>Practice Questions</vt:lpstr>
      <vt:lpstr>Practice Questions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World Affairs Through WWI</vt:lpstr>
      <vt:lpstr>Practice Questions </vt:lpstr>
      <vt:lpstr>Practice Questions </vt:lpstr>
      <vt:lpstr>Practice Questions </vt:lpstr>
      <vt:lpstr>Practice Questions </vt:lpstr>
      <vt:lpstr>Roaring Twenties and the Great Depression</vt:lpstr>
      <vt:lpstr>Roaring Twenties and the Great Depression</vt:lpstr>
      <vt:lpstr>Roaring Twenties and the Great Depression</vt:lpstr>
      <vt:lpstr>Roaring Twenties and the Great Depression</vt:lpstr>
      <vt:lpstr>Roaring Twenties and the Great Depression</vt:lpstr>
      <vt:lpstr>Roaring Twenties and Great Depression</vt:lpstr>
      <vt:lpstr>Roaring Twenties and the Great Depression</vt:lpstr>
      <vt:lpstr>Roaring Twenties and the Great Depression</vt:lpstr>
      <vt:lpstr>Roaring Twenties and the Great Depression</vt:lpstr>
      <vt:lpstr>Practice Questions </vt:lpstr>
      <vt:lpstr>Practice Questions </vt:lpstr>
      <vt:lpstr>Practice Questions </vt:lpstr>
      <vt:lpstr>Practice Questions </vt:lpstr>
      <vt:lpstr>WWII</vt:lpstr>
      <vt:lpstr>WWII</vt:lpstr>
      <vt:lpstr>WWII</vt:lpstr>
      <vt:lpstr>WWII</vt:lpstr>
      <vt:lpstr>WWII</vt:lpstr>
      <vt:lpstr>WWII</vt:lpstr>
      <vt:lpstr>WWII</vt:lpstr>
      <vt:lpstr>WWII</vt:lpstr>
      <vt:lpstr>WWII</vt:lpstr>
      <vt:lpstr>Practice Questions</vt:lpstr>
      <vt:lpstr>Practice Question</vt:lpstr>
      <vt:lpstr>Practice Question</vt:lpstr>
      <vt:lpstr>Practice Question</vt:lpstr>
      <vt:lpstr>Cold War </vt:lpstr>
      <vt:lpstr>Cold War </vt:lpstr>
      <vt:lpstr>Cold War</vt:lpstr>
      <vt:lpstr>Cold War</vt:lpstr>
      <vt:lpstr>Cold War</vt:lpstr>
      <vt:lpstr>Cold War</vt:lpstr>
      <vt:lpstr>Cold War </vt:lpstr>
      <vt:lpstr>Cold War</vt:lpstr>
      <vt:lpstr>Cold War </vt:lpstr>
      <vt:lpstr>Cold War </vt:lpstr>
      <vt:lpstr>Cold War</vt:lpstr>
      <vt:lpstr>Cold War</vt:lpstr>
      <vt:lpstr>Cold War</vt:lpstr>
      <vt:lpstr>Cold War </vt:lpstr>
      <vt:lpstr>Cold War - US involvement in Vietnam</vt:lpstr>
      <vt:lpstr>Cold War </vt:lpstr>
      <vt:lpstr>Practice Questions </vt:lpstr>
      <vt:lpstr>Practice Questions </vt:lpstr>
      <vt:lpstr>Practice Questions </vt:lpstr>
      <vt:lpstr>Practice Questions </vt:lpstr>
      <vt:lpstr>Post War American Society</vt:lpstr>
      <vt:lpstr>Post War American Society</vt:lpstr>
      <vt:lpstr>Post War American Society</vt:lpstr>
      <vt:lpstr>Practice Questions</vt:lpstr>
      <vt:lpstr>Practice Questions</vt:lpstr>
      <vt:lpstr>Practice Questions</vt:lpstr>
      <vt:lpstr>Civil Rights / Social Movements</vt:lpstr>
      <vt:lpstr>Civil Rights / Social Movements</vt:lpstr>
      <vt:lpstr>Civil Rights / Social Movements</vt:lpstr>
      <vt:lpstr>Civil Rights / Social Movements</vt:lpstr>
      <vt:lpstr>Civil Rights / Social Movements</vt:lpstr>
      <vt:lpstr>Civil Rights / Social Movements</vt:lpstr>
      <vt:lpstr>Civil Rights / Social Movements</vt:lpstr>
      <vt:lpstr>Civil Rights / Social Movements</vt:lpstr>
      <vt:lpstr>Civil Rights / Social Movements</vt:lpstr>
      <vt:lpstr>Civil Rights / Social Movement </vt:lpstr>
      <vt:lpstr>Practice Questions </vt:lpstr>
      <vt:lpstr>Practice Questions </vt:lpstr>
      <vt:lpstr>Practice Questions </vt:lpstr>
      <vt:lpstr>Modern 20th Century </vt:lpstr>
      <vt:lpstr>Modern 20th Century</vt:lpstr>
      <vt:lpstr>Modern 20th Century </vt:lpstr>
      <vt:lpstr>Modern 20th Century </vt:lpstr>
      <vt:lpstr>Modern 20th Century </vt:lpstr>
    </vt:vector>
  </TitlesOfParts>
  <Company>School District Of 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History</dc:title>
  <dc:creator>Knieriemen</dc:creator>
  <cp:lastModifiedBy>Shannon Edwards</cp:lastModifiedBy>
  <cp:revision>115</cp:revision>
  <cp:lastPrinted>2014-03-14T15:39:17Z</cp:lastPrinted>
  <dcterms:created xsi:type="dcterms:W3CDTF">2012-11-28T12:44:32Z</dcterms:created>
  <dcterms:modified xsi:type="dcterms:W3CDTF">2019-02-28T19:25:12Z</dcterms:modified>
  <cp:contentStatus/>
</cp:coreProperties>
</file>