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1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6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6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9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1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9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5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0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3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885F43-7502-4A7C-98CA-315F050500F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BE608C3-C48D-4C03-A7BC-8CA7F9C4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EF3-75C9-46C0-8F1B-B8D5FCA1E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New Deal Fights the Great Depression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9E183-1E00-4EE3-9AF0-EB56D70D9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5 Notes (pg. 5 – 6)</a:t>
            </a:r>
          </a:p>
        </p:txBody>
      </p:sp>
    </p:spTree>
    <p:extLst>
      <p:ext uri="{BB962C8B-B14F-4D97-AF65-F5344CB8AC3E}">
        <p14:creationId xmlns:p14="http://schemas.microsoft.com/office/powerpoint/2010/main" val="294723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657A-57AD-47A4-845E-9F95558F0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New Deal Criticism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DF5E-81EB-4CD1-9FDD-E93ECE1AC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2011679"/>
            <a:ext cx="11463131" cy="4562145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By the end of the Hundred Days, millions of Americans had </a:t>
            </a:r>
            <a:r>
              <a:rPr lang="en-US" sz="2000" u="sng" dirty="0"/>
              <a:t>benefited</a:t>
            </a:r>
            <a:r>
              <a:rPr lang="en-US" sz="2000" dirty="0"/>
              <a:t> from the New Deal programs, but the </a:t>
            </a:r>
            <a:r>
              <a:rPr lang="en-US" sz="2000" u="sng" dirty="0"/>
              <a:t>government</a:t>
            </a:r>
            <a:r>
              <a:rPr lang="en-US" sz="2000" dirty="0"/>
              <a:t> did not. </a:t>
            </a:r>
          </a:p>
          <a:p>
            <a:pPr lvl="1"/>
            <a:r>
              <a:rPr lang="en-US" dirty="0"/>
              <a:t>The government’s policy of </a:t>
            </a:r>
            <a:r>
              <a:rPr lang="en-US" dirty="0">
                <a:highlight>
                  <a:srgbClr val="FF0000"/>
                </a:highlight>
              </a:rPr>
              <a:t>deficit spending</a:t>
            </a:r>
            <a:r>
              <a:rPr lang="en-US" dirty="0"/>
              <a:t>, spending more money than the government takes in to </a:t>
            </a:r>
            <a:r>
              <a:rPr lang="en-US" u="sng" dirty="0"/>
              <a:t>fund</a:t>
            </a:r>
            <a:r>
              <a:rPr lang="en-US" dirty="0"/>
              <a:t> the New Deal, stimulated the economic recovery, but also put the government deeply in </a:t>
            </a:r>
            <a:r>
              <a:rPr lang="en-US" u="sng" dirty="0"/>
              <a:t>debt</a:t>
            </a:r>
            <a:r>
              <a:rPr lang="en-US" dirty="0"/>
              <a:t>. </a:t>
            </a:r>
          </a:p>
          <a:p>
            <a:pPr lvl="1"/>
            <a:r>
              <a:rPr lang="en-US" u="sng" dirty="0"/>
              <a:t>Liberal</a:t>
            </a:r>
            <a:r>
              <a:rPr lang="en-US" dirty="0"/>
              <a:t> critics argued the New Deal does not do </a:t>
            </a:r>
            <a:r>
              <a:rPr lang="en-US" u="sng" dirty="0"/>
              <a:t>enough</a:t>
            </a:r>
            <a:r>
              <a:rPr lang="en-US" dirty="0"/>
              <a:t> to help the poor or fix the </a:t>
            </a:r>
            <a:r>
              <a:rPr lang="en-US" u="sng" dirty="0"/>
              <a:t>economy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Conservative</a:t>
            </a:r>
            <a:r>
              <a:rPr lang="en-US" dirty="0"/>
              <a:t> critics argued that the government had too much control of business and would interfere with the workings of a </a:t>
            </a:r>
            <a:r>
              <a:rPr lang="en-US" u="sng" dirty="0"/>
              <a:t>free-market</a:t>
            </a:r>
            <a:r>
              <a:rPr lang="en-US" dirty="0"/>
              <a:t> economy. </a:t>
            </a:r>
          </a:p>
          <a:p>
            <a:pPr lvl="0"/>
            <a:r>
              <a:rPr lang="en-US" sz="2000" dirty="0"/>
              <a:t>In 1935, the </a:t>
            </a:r>
            <a:r>
              <a:rPr lang="en-US" sz="2000" u="sng" dirty="0"/>
              <a:t>Supreme Court</a:t>
            </a:r>
            <a:r>
              <a:rPr lang="en-US" sz="2000" dirty="0"/>
              <a:t> was influenced and ruled the NIRA and AAA were </a:t>
            </a:r>
            <a:r>
              <a:rPr lang="en-US" sz="2000" u="sng" dirty="0"/>
              <a:t>unconstitutional</a:t>
            </a:r>
            <a:r>
              <a:rPr lang="en-US" sz="2000" dirty="0"/>
              <a:t> and began to dismantle the New Deal. </a:t>
            </a:r>
          </a:p>
          <a:p>
            <a:pPr lvl="1"/>
            <a:r>
              <a:rPr lang="en-US" dirty="0"/>
              <a:t>NIRA: gave </a:t>
            </a:r>
            <a:r>
              <a:rPr lang="en-US" u="sng" dirty="0"/>
              <a:t>legislative</a:t>
            </a:r>
            <a:r>
              <a:rPr lang="en-US" dirty="0"/>
              <a:t> powers to the </a:t>
            </a:r>
            <a:r>
              <a:rPr lang="en-US" u="sng" dirty="0"/>
              <a:t>executive </a:t>
            </a:r>
            <a:r>
              <a:rPr lang="en-US" dirty="0"/>
              <a:t>branch and the enforcement of industry codes within </a:t>
            </a:r>
            <a:r>
              <a:rPr lang="en-US" u="sng" dirty="0"/>
              <a:t>states</a:t>
            </a:r>
            <a:r>
              <a:rPr lang="en-US" dirty="0"/>
              <a:t> went beyond the </a:t>
            </a:r>
            <a:r>
              <a:rPr lang="en-US" u="sng" dirty="0"/>
              <a:t>federal</a:t>
            </a:r>
            <a:r>
              <a:rPr lang="en-US" dirty="0"/>
              <a:t> government’s </a:t>
            </a:r>
            <a:r>
              <a:rPr lang="en-US" u="sng" dirty="0"/>
              <a:t>constitutional</a:t>
            </a:r>
            <a:r>
              <a:rPr lang="en-US" dirty="0"/>
              <a:t> powers. </a:t>
            </a:r>
          </a:p>
          <a:p>
            <a:pPr lvl="1"/>
            <a:r>
              <a:rPr lang="en-US" dirty="0"/>
              <a:t>AAA: Agriculture is a local matter and should be regulated by the </a:t>
            </a:r>
            <a:r>
              <a:rPr lang="en-US" u="sng" dirty="0"/>
              <a:t>states</a:t>
            </a:r>
            <a:r>
              <a:rPr lang="en-US" dirty="0"/>
              <a:t> rather than by the federal government.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4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3FFCB-C4DD-4C34-AFE2-11D888CB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Some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E92F-BA0D-4920-A46F-ACB83CA98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FDR proposes to enact a court reform bill known as the “court-</a:t>
            </a:r>
            <a:r>
              <a:rPr lang="en-US" sz="2000" u="sng" dirty="0"/>
              <a:t>packing</a:t>
            </a:r>
            <a:r>
              <a:rPr lang="en-US" sz="2000" dirty="0"/>
              <a:t> bill”. </a:t>
            </a:r>
          </a:p>
          <a:p>
            <a:pPr lvl="1"/>
            <a:r>
              <a:rPr lang="en-US" dirty="0"/>
              <a:t>Would reorganize federal judiciary and allow FDR to appoint </a:t>
            </a:r>
            <a:r>
              <a:rPr lang="en-US" u="sng" dirty="0"/>
              <a:t>six</a:t>
            </a:r>
            <a:r>
              <a:rPr lang="en-US" dirty="0"/>
              <a:t> new Supreme Court justices</a:t>
            </a:r>
          </a:p>
          <a:p>
            <a:pPr lvl="1"/>
            <a:r>
              <a:rPr lang="en-US" dirty="0"/>
              <a:t>Both Congress, and the </a:t>
            </a:r>
            <a:r>
              <a:rPr lang="en-US" u="sng" dirty="0"/>
              <a:t>press</a:t>
            </a:r>
            <a:r>
              <a:rPr lang="en-US" dirty="0"/>
              <a:t> protest</a:t>
            </a:r>
          </a:p>
          <a:p>
            <a:pPr lvl="1"/>
            <a:r>
              <a:rPr lang="en-US" dirty="0"/>
              <a:t>Doesn’t matter, in 1937 a justice </a:t>
            </a:r>
            <a:r>
              <a:rPr lang="en-US" u="sng" dirty="0"/>
              <a:t>retired,</a:t>
            </a:r>
            <a:r>
              <a:rPr lang="en-US" dirty="0"/>
              <a:t> and FDR appoints a new liberal judge. </a:t>
            </a:r>
          </a:p>
          <a:p>
            <a:pPr lvl="0"/>
            <a:r>
              <a:rPr lang="en-US" sz="2000" dirty="0"/>
              <a:t>Some conservatives opponents of FDR form the </a:t>
            </a:r>
            <a:r>
              <a:rPr lang="en-US" sz="2000" u="sng" dirty="0"/>
              <a:t>American liberty League</a:t>
            </a:r>
            <a:r>
              <a:rPr lang="en-US" sz="2000" dirty="0"/>
              <a:t> because they think the measures violate respect for personal rights and property. </a:t>
            </a:r>
          </a:p>
          <a:p>
            <a:pPr lvl="1"/>
            <a:r>
              <a:rPr lang="en-US" dirty="0"/>
              <a:t>Father Charles Coughlin wanted a guaranteed income and the banks to be </a:t>
            </a:r>
            <a:r>
              <a:rPr lang="en-US" u="sng" dirty="0"/>
              <a:t>nationalized</a:t>
            </a:r>
            <a:endParaRPr lang="en-US" dirty="0"/>
          </a:p>
          <a:p>
            <a:pPr lvl="1"/>
            <a:r>
              <a:rPr lang="en-US" dirty="0"/>
              <a:t>Dr. Francis Townsend devises a </a:t>
            </a:r>
            <a:r>
              <a:rPr lang="en-US" u="sng" dirty="0"/>
              <a:t>pension</a:t>
            </a:r>
            <a:r>
              <a:rPr lang="en-US" dirty="0"/>
              <a:t> plan for the </a:t>
            </a:r>
            <a:r>
              <a:rPr lang="en-US" u="sng" dirty="0"/>
              <a:t>elderly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Most serious challenge to the New Deal came from Senator </a:t>
            </a:r>
            <a:r>
              <a:rPr lang="en-US" u="sng" dirty="0"/>
              <a:t>Huey Long</a:t>
            </a:r>
            <a:r>
              <a:rPr lang="en-US" dirty="0"/>
              <a:t>, eager to win the </a:t>
            </a:r>
            <a:r>
              <a:rPr lang="en-US" u="sng" dirty="0"/>
              <a:t>presidency</a:t>
            </a:r>
            <a:r>
              <a:rPr lang="en-US" dirty="0"/>
              <a:t> for himself he proposed a nationwide social program called Share-Our-Wealth. Under the banner slogan “Ever Man A King” he promised to provide a decent standard of living to all Americans by spreading nation’s wealth. At the height of his success, he was </a:t>
            </a:r>
            <a:r>
              <a:rPr lang="en-US" u="sng" dirty="0"/>
              <a:t>assassinated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553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2760-DAAD-4EFC-ADE7-105B7F2A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00BD7-96A3-495E-A89C-02BB43E89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President Franklin D. Roosevelt’s </a:t>
            </a:r>
            <a:r>
              <a:rPr lang="en-US" sz="2400" u="sng" dirty="0"/>
              <a:t>New Deal</a:t>
            </a:r>
            <a:r>
              <a:rPr lang="en-US" sz="2400" dirty="0"/>
              <a:t> programs stimulate the economy and the arts. The Deal leaves a lasting, yet </a:t>
            </a:r>
            <a:r>
              <a:rPr lang="en-US" sz="2400" u="sng" dirty="0"/>
              <a:t>controversial</a:t>
            </a:r>
            <a:r>
              <a:rPr lang="en-US" sz="2400" dirty="0"/>
              <a:t> mark on American government. </a:t>
            </a:r>
          </a:p>
          <a:p>
            <a:pPr marL="0" indent="0">
              <a:buNone/>
            </a:pPr>
            <a:r>
              <a:rPr lang="en-US" sz="2400" i="1" dirty="0"/>
              <a:t>Objectives: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What was the New Deal?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What did Roosevelt do during the Hundred Days?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Why were Roosevelt’s fireside chats significant?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0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475E-BFBE-42B8-B604-EF2EE2E87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1932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D102-1E56-4DEB-95CE-32B5C661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Unlike the election of </a:t>
            </a:r>
            <a:r>
              <a:rPr lang="en-US" sz="2400" u="sng" dirty="0"/>
              <a:t>1928</a:t>
            </a:r>
            <a:r>
              <a:rPr lang="en-US" sz="2400" dirty="0"/>
              <a:t>, the 1932 presidential election showed that Americans were clearly ready for a </a:t>
            </a:r>
            <a:r>
              <a:rPr lang="en-US" sz="2400" u="sng" dirty="0"/>
              <a:t>change</a:t>
            </a:r>
            <a:r>
              <a:rPr lang="en-US" sz="2400" dirty="0"/>
              <a:t>. The Depression had robbed people of work, food, and </a:t>
            </a:r>
            <a:r>
              <a:rPr lang="en-US" sz="2400" u="sng" dirty="0"/>
              <a:t>hope</a:t>
            </a:r>
            <a:r>
              <a:rPr lang="en-US" sz="240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u="sng" dirty="0"/>
              <a:t>Republicans</a:t>
            </a:r>
            <a:r>
              <a:rPr lang="en-US" sz="2400" dirty="0"/>
              <a:t> re-nominated President Hoover, but the recognized he had little chance to win.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The </a:t>
            </a:r>
            <a:r>
              <a:rPr lang="en-US" sz="2400" u="sng" dirty="0"/>
              <a:t>Democrats</a:t>
            </a:r>
            <a:r>
              <a:rPr lang="en-US" sz="2400" dirty="0"/>
              <a:t> nominated Franklin Delano Roosevelt, known popularly as </a:t>
            </a:r>
            <a:r>
              <a:rPr lang="en-US" sz="2400" u="sng" dirty="0"/>
              <a:t>FDR</a:t>
            </a:r>
            <a:r>
              <a:rPr lang="en-US" sz="2400" dirty="0"/>
              <a:t>. He was a two-term governor and a </a:t>
            </a:r>
            <a:r>
              <a:rPr lang="en-US" sz="2400" u="sng" dirty="0"/>
              <a:t>distant cousin</a:t>
            </a:r>
            <a:r>
              <a:rPr lang="en-US" sz="2400" dirty="0"/>
              <a:t> of former president Theodore Roosevelt.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FDR had an overwhelming </a:t>
            </a:r>
            <a:r>
              <a:rPr lang="en-US" sz="2400" u="sng" dirty="0"/>
              <a:t>victory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1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0847-1741-4B97-89FF-8937F546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Brain Trust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2BFC-2E56-4DC3-9514-04B26C1BE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After the election, but before he was </a:t>
            </a:r>
            <a:r>
              <a:rPr lang="en-US" sz="2400" u="sng" dirty="0"/>
              <a:t>inaugurated</a:t>
            </a:r>
            <a:r>
              <a:rPr lang="en-US" sz="2400" dirty="0"/>
              <a:t> as president FDR forms the “Brain Trust,” a group of professors, lawyers, and journalists to be his </a:t>
            </a:r>
            <a:r>
              <a:rPr lang="en-US" sz="2400" u="sng" dirty="0"/>
              <a:t>advisers</a:t>
            </a:r>
            <a:r>
              <a:rPr lang="en-US" sz="2400" dirty="0"/>
              <a:t> and being formulating policies for his administration.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400" dirty="0"/>
              <a:t>This program, designed to alleviate the problems of the </a:t>
            </a:r>
            <a:r>
              <a:rPr lang="en-US" sz="2400" u="sng" dirty="0"/>
              <a:t>Great Depression</a:t>
            </a:r>
            <a:r>
              <a:rPr lang="en-US" sz="2400" dirty="0"/>
              <a:t>, became known as the </a:t>
            </a:r>
            <a:r>
              <a:rPr lang="en-US" sz="2400" dirty="0">
                <a:highlight>
                  <a:srgbClr val="FF0000"/>
                </a:highlight>
              </a:rPr>
              <a:t>New Deal</a:t>
            </a:r>
            <a:r>
              <a:rPr lang="en-US" sz="2400" dirty="0"/>
              <a:t>.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400" dirty="0"/>
              <a:t>The New Deal </a:t>
            </a:r>
            <a:r>
              <a:rPr lang="en-US" sz="2400" u="sng" dirty="0"/>
              <a:t>policies</a:t>
            </a:r>
            <a:r>
              <a:rPr lang="en-US" sz="2400" dirty="0"/>
              <a:t> focused on three general goals: (1) </a:t>
            </a:r>
            <a:r>
              <a:rPr lang="en-US" sz="2400" u="sng" dirty="0"/>
              <a:t>relief</a:t>
            </a:r>
            <a:r>
              <a:rPr lang="en-US" sz="2400" dirty="0"/>
              <a:t> for the needy, (2) economic </a:t>
            </a:r>
            <a:r>
              <a:rPr lang="en-US" sz="2400" u="sng" dirty="0"/>
              <a:t>recovery</a:t>
            </a:r>
            <a:r>
              <a:rPr lang="en-US" sz="2400" dirty="0"/>
              <a:t>, and (3) financial </a:t>
            </a:r>
            <a:r>
              <a:rPr lang="en-US" sz="2400" u="sng" dirty="0"/>
              <a:t>reform</a:t>
            </a:r>
            <a:r>
              <a:rPr lang="en-US" sz="24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7269-CD91-444E-A1B0-F6520AE8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Hundred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D5FD5-2040-488D-BD69-E106D5B6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Immediately after taking office, FDR’s administration launches a period of intense activity known as the </a:t>
            </a:r>
            <a:r>
              <a:rPr lang="en-US" u="sng" dirty="0"/>
              <a:t>Hundred Days</a:t>
            </a:r>
            <a:r>
              <a:rPr lang="en-US" dirty="0"/>
              <a:t> </a:t>
            </a:r>
          </a:p>
          <a:p>
            <a:pPr lvl="1"/>
            <a:r>
              <a:rPr lang="en-US" sz="2200" dirty="0"/>
              <a:t>Congress passes </a:t>
            </a:r>
            <a:r>
              <a:rPr lang="en-US" sz="2200" u="sng" dirty="0"/>
              <a:t>15</a:t>
            </a:r>
            <a:r>
              <a:rPr lang="en-US" sz="2200" dirty="0"/>
              <a:t> major pieces of the New Deal legislation </a:t>
            </a:r>
          </a:p>
          <a:p>
            <a:r>
              <a:rPr lang="en-US" dirty="0"/>
              <a:t>Roosevelt declares a </a:t>
            </a:r>
            <a:r>
              <a:rPr lang="en-US" u="sng" dirty="0"/>
              <a:t>bank holiday</a:t>
            </a:r>
            <a:r>
              <a:rPr lang="en-US" dirty="0"/>
              <a:t> and closed all banks to prevent further withdrawals. </a:t>
            </a:r>
          </a:p>
          <a:p>
            <a:pPr lvl="1"/>
            <a:r>
              <a:rPr lang="en-US" sz="2200" dirty="0"/>
              <a:t>He persuaded Congress to pass the </a:t>
            </a:r>
            <a:r>
              <a:rPr lang="en-US" sz="2200" u="sng" dirty="0"/>
              <a:t>Emergency Banking Relief Act</a:t>
            </a:r>
            <a:r>
              <a:rPr lang="en-US" sz="2200" dirty="0"/>
              <a:t>., which allows the Treasury department to inspect banks. </a:t>
            </a:r>
          </a:p>
          <a:p>
            <a:pPr lvl="1"/>
            <a:r>
              <a:rPr lang="en-US" sz="2200" dirty="0"/>
              <a:t>Decides which are insolvent</a:t>
            </a:r>
            <a:r>
              <a:rPr lang="en-US" sz="2200" i="1" dirty="0"/>
              <a:t>, </a:t>
            </a:r>
            <a:r>
              <a:rPr lang="en-US" sz="2200" dirty="0"/>
              <a:t>sound, or need </a:t>
            </a:r>
            <a:r>
              <a:rPr lang="en-US" sz="2200" u="sng" dirty="0"/>
              <a:t>loans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Restores public </a:t>
            </a:r>
            <a:r>
              <a:rPr lang="en-US" sz="2200" u="sng" dirty="0"/>
              <a:t>confidence</a:t>
            </a:r>
            <a:r>
              <a:rPr lang="en-US" sz="2200" dirty="0"/>
              <a:t> in banks because now customers had greater faith that the open banks were in </a:t>
            </a:r>
            <a:r>
              <a:rPr lang="en-US" sz="2200" u="sng" dirty="0"/>
              <a:t>good financial shape.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6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17E3C-FB54-45F7-A033-868C62BF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Fire Side Chat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3B2D-F325-4F5C-8BF8-313FA214B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day before the first banks were to </a:t>
            </a:r>
            <a:r>
              <a:rPr lang="en-US" u="sng" dirty="0"/>
              <a:t>reopen</a:t>
            </a:r>
            <a:r>
              <a:rPr lang="en-US" dirty="0"/>
              <a:t>, FDR gave his first </a:t>
            </a:r>
            <a:r>
              <a:rPr lang="en-US" u="sng" dirty="0"/>
              <a:t>fireside chat</a:t>
            </a:r>
            <a:r>
              <a:rPr lang="en-US" dirty="0"/>
              <a:t>. </a:t>
            </a:r>
          </a:p>
          <a:p>
            <a:pPr lvl="1"/>
            <a:r>
              <a:rPr lang="en-US" sz="2200" u="sng" dirty="0"/>
              <a:t>Radio talks</a:t>
            </a:r>
            <a:r>
              <a:rPr lang="en-US" sz="2200" dirty="0"/>
              <a:t> about issues of public concern, explaining in clear, </a:t>
            </a:r>
            <a:r>
              <a:rPr lang="en-US" sz="2200" u="sng" dirty="0"/>
              <a:t>simple language</a:t>
            </a:r>
            <a:r>
              <a:rPr lang="en-US" sz="2200" dirty="0"/>
              <a:t> his New Deal programs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Look on page 443</a:t>
            </a:r>
          </a:p>
        </p:txBody>
      </p:sp>
    </p:spTree>
    <p:extLst>
      <p:ext uri="{BB962C8B-B14F-4D97-AF65-F5344CB8AC3E}">
        <p14:creationId xmlns:p14="http://schemas.microsoft.com/office/powerpoint/2010/main" val="77124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ABD8F-2744-4CEA-9618-CCAA269A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Fix the banks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AF0E0-5455-4253-8E11-0553FE0D8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Congress took another step to reorganize the </a:t>
            </a:r>
            <a:r>
              <a:rPr lang="en-US" u="sng" dirty="0"/>
              <a:t>banking</a:t>
            </a:r>
            <a:r>
              <a:rPr lang="en-US" dirty="0"/>
              <a:t> system by passing the </a:t>
            </a:r>
            <a:r>
              <a:rPr lang="en-US" dirty="0">
                <a:highlight>
                  <a:srgbClr val="FF0000"/>
                </a:highlight>
              </a:rPr>
              <a:t>Glass-Stegall Act </a:t>
            </a:r>
            <a:r>
              <a:rPr lang="en-US" dirty="0"/>
              <a:t>– establishes the Federal Deposit Insurance Corporation (FDIC), which insures </a:t>
            </a:r>
            <a:r>
              <a:rPr lang="en-US" u="sng" dirty="0"/>
              <a:t>individual</a:t>
            </a:r>
            <a:r>
              <a:rPr lang="en-US" dirty="0"/>
              <a:t> bank accounts and regulates banking </a:t>
            </a:r>
            <a:r>
              <a:rPr lang="en-US" u="sng" dirty="0"/>
              <a:t>practices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FDR and Congress also worked to regulate the </a:t>
            </a:r>
            <a:r>
              <a:rPr lang="en-US" sz="2200" u="sng" dirty="0"/>
              <a:t>stock market</a:t>
            </a:r>
            <a:r>
              <a:rPr lang="en-US" sz="2200" dirty="0"/>
              <a:t> and passed the </a:t>
            </a:r>
            <a:r>
              <a:rPr lang="en-US" sz="2200" dirty="0">
                <a:solidFill>
                  <a:srgbClr val="FF0000"/>
                </a:solidFill>
              </a:rPr>
              <a:t>Federal Securities Act</a:t>
            </a:r>
            <a:r>
              <a:rPr lang="en-US" sz="2200" dirty="0"/>
              <a:t>, which required companies to give all information on stocks and made them </a:t>
            </a:r>
            <a:r>
              <a:rPr lang="en-US" sz="2200" u="sng" dirty="0"/>
              <a:t>liable</a:t>
            </a:r>
            <a:r>
              <a:rPr lang="en-US" sz="2200" dirty="0"/>
              <a:t> for any </a:t>
            </a:r>
            <a:r>
              <a:rPr lang="en-US" sz="2200" u="sng" dirty="0"/>
              <a:t>misrepresentations</a:t>
            </a:r>
            <a:r>
              <a:rPr lang="en-US" sz="2200" dirty="0"/>
              <a:t>. </a:t>
            </a:r>
          </a:p>
          <a:p>
            <a:pPr lvl="1"/>
            <a:r>
              <a:rPr lang="en-US" sz="2200" dirty="0"/>
              <a:t>Congress also passed the Securities and Exchange Commission to regulate the stock market and prevent companies from </a:t>
            </a:r>
            <a:r>
              <a:rPr lang="en-US" sz="2200" u="sng" dirty="0"/>
              <a:t>rigging</a:t>
            </a:r>
            <a:r>
              <a:rPr lang="en-US" sz="2200" dirty="0"/>
              <a:t> the market for their own profit.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1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E44A-0D80-4BAC-B035-203904C2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We can drink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DE920-9434-46C3-9F17-DE86987EE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Roosevelt also persuaded Congress to allow production of some </a:t>
            </a:r>
            <a:r>
              <a:rPr lang="en-US" u="sng" dirty="0"/>
              <a:t>alcoholic beverages</a:t>
            </a:r>
            <a:r>
              <a:rPr lang="en-US" dirty="0"/>
              <a:t>. The goal was to raise government revenues by </a:t>
            </a:r>
            <a:r>
              <a:rPr lang="en-US" u="sng" dirty="0"/>
              <a:t>taxing</a:t>
            </a:r>
            <a:r>
              <a:rPr lang="en-US" dirty="0"/>
              <a:t> alcohol. By the end of 1933, the </a:t>
            </a:r>
            <a:r>
              <a:rPr lang="en-US" u="sng" dirty="0"/>
              <a:t>Twenty-First</a:t>
            </a:r>
            <a:r>
              <a:rPr lang="en-US" dirty="0"/>
              <a:t> Amendment had repealed prohibition.</a:t>
            </a:r>
          </a:p>
          <a:p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And the 18</a:t>
            </a:r>
            <a:r>
              <a:rPr lang="en-US" i="1" baseline="30000" dirty="0">
                <a:solidFill>
                  <a:srgbClr val="FF0000"/>
                </a:solidFill>
              </a:rPr>
              <a:t>th</a:t>
            </a:r>
            <a:r>
              <a:rPr lang="en-US" i="1" dirty="0">
                <a:solidFill>
                  <a:srgbClr val="FF0000"/>
                </a:solidFill>
              </a:rPr>
              <a:t> amendment which was passed in 1920!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4C77-4761-4C8C-9F1E-6AF61143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Alphabet Soup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B151-76B0-457F-96D3-6527E83F4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011680"/>
            <a:ext cx="11622156" cy="45621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u="sng" dirty="0"/>
              <a:t>Agricultural Adjustment Act</a:t>
            </a:r>
            <a:r>
              <a:rPr lang="en-US" sz="3100" dirty="0"/>
              <a:t> (AAA) – raise crop prices by lowering production. </a:t>
            </a:r>
          </a:p>
          <a:p>
            <a:pPr lvl="1"/>
            <a:r>
              <a:rPr lang="en-US" sz="3100" dirty="0"/>
              <a:t>The government achieved this goal by </a:t>
            </a:r>
            <a:r>
              <a:rPr lang="en-US" sz="3100" u="sng" dirty="0"/>
              <a:t>paying</a:t>
            </a:r>
            <a:r>
              <a:rPr lang="en-US" sz="3100" dirty="0"/>
              <a:t> farmers to leave certain amount of land </a:t>
            </a:r>
            <a:r>
              <a:rPr lang="en-US" sz="3100" u="sng" dirty="0"/>
              <a:t>unseeded</a:t>
            </a:r>
            <a:r>
              <a:rPr lang="en-US" sz="3100" dirty="0"/>
              <a:t>. The theory that the </a:t>
            </a:r>
            <a:r>
              <a:rPr lang="en-US" sz="3100" u="sng" dirty="0"/>
              <a:t>reduced</a:t>
            </a:r>
            <a:r>
              <a:rPr lang="en-US" sz="3100" dirty="0"/>
              <a:t> supply would increase prices. </a:t>
            </a:r>
          </a:p>
          <a:p>
            <a:r>
              <a:rPr lang="en-US" sz="3100" dirty="0"/>
              <a:t>The government provided work projects through programs like the </a:t>
            </a:r>
            <a:r>
              <a:rPr lang="en-US" sz="3100" u="sng" dirty="0"/>
              <a:t>Civilian Conservation Corps</a:t>
            </a:r>
            <a:r>
              <a:rPr lang="en-US" sz="3100" dirty="0"/>
              <a:t> (CCC) which put young men to work. </a:t>
            </a:r>
          </a:p>
          <a:p>
            <a:pPr lvl="0"/>
            <a:r>
              <a:rPr lang="en-US" sz="3100" dirty="0"/>
              <a:t>The National Industrial Recovery Act (NIRA) established many </a:t>
            </a:r>
            <a:r>
              <a:rPr lang="en-US" sz="3100" u="sng" dirty="0"/>
              <a:t>state</a:t>
            </a:r>
            <a:r>
              <a:rPr lang="en-US" sz="3100" dirty="0"/>
              <a:t> standards, </a:t>
            </a:r>
            <a:r>
              <a:rPr lang="en-US" sz="3100" u="sng" dirty="0"/>
              <a:t>jobs</a:t>
            </a:r>
            <a:r>
              <a:rPr lang="en-US" sz="3100" dirty="0"/>
              <a:t>, and projects. </a:t>
            </a:r>
          </a:p>
          <a:p>
            <a:pPr lvl="1"/>
            <a:r>
              <a:rPr lang="en-US" sz="3100" dirty="0"/>
              <a:t>Establishes codes of </a:t>
            </a:r>
            <a:r>
              <a:rPr lang="en-US" sz="3100" u="sng" dirty="0"/>
              <a:t>fair practice</a:t>
            </a:r>
            <a:r>
              <a:rPr lang="en-US" sz="3100" dirty="0"/>
              <a:t> for industries, set prices for many products,  </a:t>
            </a:r>
          </a:p>
          <a:p>
            <a:pPr lvl="1"/>
            <a:r>
              <a:rPr lang="en-US" sz="3100" dirty="0"/>
              <a:t>The </a:t>
            </a:r>
            <a:r>
              <a:rPr lang="en-US" sz="3100" u="sng" dirty="0"/>
              <a:t>Public Works Administration</a:t>
            </a:r>
            <a:r>
              <a:rPr lang="en-US" sz="3100" dirty="0"/>
              <a:t> (PWA) was created to give money to </a:t>
            </a:r>
            <a:r>
              <a:rPr lang="en-US" sz="3100" u="sng" dirty="0"/>
              <a:t>states</a:t>
            </a:r>
            <a:r>
              <a:rPr lang="en-US" sz="3100" dirty="0"/>
              <a:t> to create jobs; most jobs were to construct </a:t>
            </a:r>
            <a:r>
              <a:rPr lang="en-US" sz="3100" u="sng" dirty="0"/>
              <a:t>schools</a:t>
            </a:r>
            <a:r>
              <a:rPr lang="en-US" sz="3100" dirty="0"/>
              <a:t> and other </a:t>
            </a:r>
            <a:r>
              <a:rPr lang="en-US" sz="3100" u="sng" dirty="0"/>
              <a:t>community</a:t>
            </a:r>
            <a:r>
              <a:rPr lang="en-US" sz="3100" dirty="0"/>
              <a:t> buildings. </a:t>
            </a:r>
          </a:p>
          <a:p>
            <a:pPr lvl="1"/>
            <a:r>
              <a:rPr lang="en-US" sz="3100" dirty="0"/>
              <a:t>The </a:t>
            </a:r>
            <a:r>
              <a:rPr lang="en-US" sz="3100" u="sng" dirty="0"/>
              <a:t>Civil Works Administration</a:t>
            </a:r>
            <a:r>
              <a:rPr lang="en-US" sz="3100" dirty="0"/>
              <a:t> (CWA) provided over 4 million peoples with jobs to build schools and raise money for </a:t>
            </a:r>
            <a:r>
              <a:rPr lang="en-US" sz="3100" u="sng" dirty="0"/>
              <a:t>teacher</a:t>
            </a:r>
            <a:r>
              <a:rPr lang="en-US" sz="3100" dirty="0"/>
              <a:t> salaries. </a:t>
            </a:r>
          </a:p>
          <a:p>
            <a:pPr lvl="0"/>
            <a:r>
              <a:rPr lang="en-US" sz="3100" dirty="0"/>
              <a:t>Home Owners Loans Corporation (HOLC) gives loans to prevent </a:t>
            </a:r>
            <a:r>
              <a:rPr lang="en-US" sz="3100" u="sng" dirty="0"/>
              <a:t>foreclosures</a:t>
            </a:r>
            <a:r>
              <a:rPr lang="en-US" sz="3100" dirty="0"/>
              <a:t> and the Federal Housing Administration (FHA) gives loans for mortgages and </a:t>
            </a:r>
            <a:r>
              <a:rPr lang="en-US" sz="3100" u="sng" dirty="0"/>
              <a:t>repairs</a:t>
            </a:r>
            <a:r>
              <a:rPr lang="en-US" sz="3100" dirty="0"/>
              <a:t>. </a:t>
            </a:r>
          </a:p>
          <a:p>
            <a:pPr lvl="0"/>
            <a:r>
              <a:rPr lang="en-US" sz="3100" dirty="0"/>
              <a:t>Federal Emergency Relief Administration (FERA) was </a:t>
            </a:r>
            <a:r>
              <a:rPr lang="en-US" sz="3100" u="sng" dirty="0"/>
              <a:t>direct relief</a:t>
            </a:r>
            <a:r>
              <a:rPr lang="en-US" sz="3100" dirty="0"/>
              <a:t> for the needy. Helped furnished food and clothing to the </a:t>
            </a:r>
            <a:r>
              <a:rPr lang="en-US" sz="3100" u="sng" dirty="0"/>
              <a:t>unemployed</a:t>
            </a:r>
            <a:r>
              <a:rPr lang="en-US" sz="3100" dirty="0"/>
              <a:t>, the aged, and the </a:t>
            </a:r>
            <a:r>
              <a:rPr lang="en-US" sz="3100" u="sng" dirty="0"/>
              <a:t>ill</a:t>
            </a:r>
            <a:r>
              <a:rPr lang="en-US" sz="31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6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</TotalTime>
  <Words>1082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Courier New</vt:lpstr>
      <vt:lpstr>Wingdings</vt:lpstr>
      <vt:lpstr>Banded</vt:lpstr>
      <vt:lpstr>New Deal Fights the Great Depression </vt:lpstr>
      <vt:lpstr>Objectives:</vt:lpstr>
      <vt:lpstr>1932 election</vt:lpstr>
      <vt:lpstr>Brain Trust </vt:lpstr>
      <vt:lpstr>Hundred Days</vt:lpstr>
      <vt:lpstr>Fire Side Chat</vt:lpstr>
      <vt:lpstr>Fix the banks</vt:lpstr>
      <vt:lpstr>We can drink again!</vt:lpstr>
      <vt:lpstr>Alphabet Soup</vt:lpstr>
      <vt:lpstr>New Deal Criticism </vt:lpstr>
      <vt:lpstr>Some threats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Deal Fights the Great Depression</dc:title>
  <dc:creator>Shannon Edwards</dc:creator>
  <cp:lastModifiedBy>Shannon Edwards</cp:lastModifiedBy>
  <cp:revision>2</cp:revision>
  <dcterms:created xsi:type="dcterms:W3CDTF">2017-12-01T13:13:09Z</dcterms:created>
  <dcterms:modified xsi:type="dcterms:W3CDTF">2017-12-01T13:25:29Z</dcterms:modified>
</cp:coreProperties>
</file>