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C2DB-B2C3-47C0-9B09-F237E456DD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718-D30C-4098-A5A6-2C9CD57B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3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C2DB-B2C3-47C0-9B09-F237E456DD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718-D30C-4098-A5A6-2C9CD57B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5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854C2DB-B2C3-47C0-9B09-F237E456DD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C36B718-D30C-4098-A5A6-2C9CD57B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0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C2DB-B2C3-47C0-9B09-F237E456DD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718-D30C-4098-A5A6-2C9CD57B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3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54C2DB-B2C3-47C0-9B09-F237E456DD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36B718-D30C-4098-A5A6-2C9CD57B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10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C2DB-B2C3-47C0-9B09-F237E456DD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718-D30C-4098-A5A6-2C9CD57B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7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C2DB-B2C3-47C0-9B09-F237E456DD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718-D30C-4098-A5A6-2C9CD57B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C2DB-B2C3-47C0-9B09-F237E456DD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718-D30C-4098-A5A6-2C9CD57B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7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C2DB-B2C3-47C0-9B09-F237E456DD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718-D30C-4098-A5A6-2C9CD57B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8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C2DB-B2C3-47C0-9B09-F237E456DD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718-D30C-4098-A5A6-2C9CD57B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6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C2DB-B2C3-47C0-9B09-F237E456DD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718-D30C-4098-A5A6-2C9CD57B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6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854C2DB-B2C3-47C0-9B09-F237E456DD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C36B718-D30C-4098-A5A6-2C9CD57B7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1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D0F6-D6FE-491B-996F-01643AC478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New Deal, New Opportunities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E9B50D-14FF-4073-B864-0FDB4D7EE1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5 Notes (Pg. 7 – 8)</a:t>
            </a:r>
          </a:p>
        </p:txBody>
      </p:sp>
    </p:spTree>
    <p:extLst>
      <p:ext uri="{BB962C8B-B14F-4D97-AF65-F5344CB8AC3E}">
        <p14:creationId xmlns:p14="http://schemas.microsoft.com/office/powerpoint/2010/main" val="420944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F42B5-E436-4BB0-9CD3-35299465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Helping Native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DA16C-0749-4D2D-813A-A95B4CC44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/>
              <a:t>Native Americans</a:t>
            </a:r>
            <a:r>
              <a:rPr lang="en-US" dirty="0"/>
              <a:t> were another group that benefited from New Deal Programs. </a:t>
            </a:r>
          </a:p>
          <a:p>
            <a:pPr lvl="1"/>
            <a:r>
              <a:rPr lang="en-US" sz="2200" dirty="0"/>
              <a:t>1924 - Native Americans receive full </a:t>
            </a:r>
            <a:r>
              <a:rPr lang="en-US" sz="2200" u="sng" dirty="0"/>
              <a:t>citizenships</a:t>
            </a:r>
            <a:endParaRPr lang="en-US" sz="2200" dirty="0"/>
          </a:p>
          <a:p>
            <a:pPr lvl="1"/>
            <a:r>
              <a:rPr lang="en-US" sz="2200" dirty="0"/>
              <a:t>1933 – FDR appoints John Collier as commissioner of </a:t>
            </a:r>
            <a:r>
              <a:rPr lang="en-US" sz="2200" u="sng" dirty="0"/>
              <a:t>Indian</a:t>
            </a:r>
            <a:r>
              <a:rPr lang="en-US" sz="2200" dirty="0"/>
              <a:t> affairs</a:t>
            </a:r>
          </a:p>
          <a:p>
            <a:pPr lvl="1"/>
            <a:r>
              <a:rPr lang="en-US" sz="2200" dirty="0"/>
              <a:t>Indian Reorganization Act mandates (1) land belong to entire </a:t>
            </a:r>
            <a:r>
              <a:rPr lang="en-US" sz="2200" u="sng" dirty="0"/>
              <a:t>tribe</a:t>
            </a:r>
            <a:r>
              <a:rPr lang="en-US" sz="2200" dirty="0"/>
              <a:t> and government cannot sell unclaimed areas (2) children can attend schools on </a:t>
            </a:r>
            <a:r>
              <a:rPr lang="en-US" sz="2200" u="sng" dirty="0"/>
              <a:t>reservations</a:t>
            </a:r>
            <a:r>
              <a:rPr lang="en-US" sz="2200" dirty="0"/>
              <a:t> (3) tribes elect tribal councils to govern reservations</a:t>
            </a:r>
          </a:p>
        </p:txBody>
      </p:sp>
      <p:pic>
        <p:nvPicPr>
          <p:cNvPr id="5122" name="Picture 2" descr="Image result for john collier native american">
            <a:extLst>
              <a:ext uri="{FF2B5EF4-FFF2-40B4-BE49-F238E27FC236}">
                <a16:creationId xmlns:a16="http://schemas.microsoft.com/office/drawing/2014/main" id="{A5D45810-030F-4E68-89CD-9241361BF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939" y="4141342"/>
            <a:ext cx="3295235" cy="243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439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72B07-C6C9-46D2-8ADC-0BB280B83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Just helping everyone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34FB-C627-4314-8AF1-7107D5235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Although New Deal policies had mixed results for </a:t>
            </a:r>
            <a:r>
              <a:rPr lang="en-US" u="sng" dirty="0"/>
              <a:t>minorities</a:t>
            </a:r>
            <a:r>
              <a:rPr lang="en-US" dirty="0"/>
              <a:t>, these groups generally backed FDR. One of his greatest achievements was the </a:t>
            </a:r>
            <a:r>
              <a:rPr lang="en-US" dirty="0">
                <a:highlight>
                  <a:srgbClr val="FF0000"/>
                </a:highlight>
              </a:rPr>
              <a:t>New Deal Coalition</a:t>
            </a:r>
            <a:r>
              <a:rPr lang="en-US" dirty="0"/>
              <a:t> – an alignment of diverse groups dedicated to supporting the </a:t>
            </a:r>
            <a:r>
              <a:rPr lang="en-US" u="sng" dirty="0"/>
              <a:t>Democratic</a:t>
            </a:r>
            <a:r>
              <a:rPr lang="en-US" dirty="0"/>
              <a:t> party. </a:t>
            </a:r>
          </a:p>
          <a:p>
            <a:pPr lvl="0"/>
            <a:r>
              <a:rPr lang="en-US" dirty="0"/>
              <a:t>Due to things like the </a:t>
            </a:r>
            <a:r>
              <a:rPr lang="en-US" u="sng" dirty="0"/>
              <a:t>Wagner Act</a:t>
            </a:r>
            <a:r>
              <a:rPr lang="en-US" dirty="0"/>
              <a:t> and other pro-labor legislation, union members saw Roosevelt as a “friend of labor” and </a:t>
            </a:r>
            <a:r>
              <a:rPr lang="en-US" u="sng" dirty="0"/>
              <a:t>donate</a:t>
            </a:r>
            <a:r>
              <a:rPr lang="en-US" dirty="0"/>
              <a:t> most of the funds to FDR reelection. </a:t>
            </a:r>
          </a:p>
          <a:p>
            <a:pPr lvl="0"/>
            <a:r>
              <a:rPr lang="en-US" dirty="0"/>
              <a:t>New bargaining tactic of the 1930s were </a:t>
            </a:r>
            <a:r>
              <a:rPr lang="en-US" u="sng" dirty="0"/>
              <a:t>sit-down</a:t>
            </a:r>
            <a:r>
              <a:rPr lang="en-US" dirty="0"/>
              <a:t> strikes. </a:t>
            </a:r>
          </a:p>
          <a:p>
            <a:pPr lvl="0"/>
            <a:r>
              <a:rPr lang="en-US" dirty="0"/>
              <a:t>Women, African Americans, Mexican Americans, Native Americans, urban workers, religious people, all walks of life </a:t>
            </a:r>
            <a:r>
              <a:rPr lang="en-US" u="sng" dirty="0"/>
              <a:t>supported</a:t>
            </a:r>
            <a:r>
              <a:rPr lang="en-US" dirty="0"/>
              <a:t> FDR.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89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5240-CFAC-4DA6-868B-57909D9FC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Unit 5 Notes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2C76E-2FA4-4A38-8716-9A7152317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/>
              <a:t>12. Among the more than one hundred African Americans appointed by President Roosevelt, _________________________ served as the head of the Division of Negro Affairs of the NYA and she organized a group of ____________________________ to advice the president on ______________ issues. </a:t>
            </a:r>
          </a:p>
          <a:p>
            <a:pPr marL="0" lvl="0" indent="0">
              <a:buNone/>
            </a:pPr>
            <a:r>
              <a:rPr lang="en-US" sz="2400" dirty="0"/>
              <a:t>13. Which of the following was an effect of the New Deal’s protection of worker rights?</a:t>
            </a:r>
          </a:p>
          <a:p>
            <a:pPr marL="685800" lvl="1" indent="-457200">
              <a:buFont typeface="+mj-lt"/>
              <a:buAutoNum type="alphaLcParenR"/>
            </a:pPr>
            <a:r>
              <a:rPr lang="en-US" dirty="0"/>
              <a:t>Factories lowered wages. </a:t>
            </a:r>
          </a:p>
          <a:p>
            <a:pPr marL="685800" lvl="1" indent="-457200">
              <a:buFont typeface="+mj-lt"/>
              <a:buAutoNum type="alphaLcParenR"/>
            </a:pPr>
            <a:r>
              <a:rPr lang="en-US" dirty="0"/>
              <a:t>Union membership increased greatly. </a:t>
            </a:r>
          </a:p>
          <a:p>
            <a:pPr marL="685800" lvl="1" indent="-457200">
              <a:buFont typeface="+mj-lt"/>
              <a:buAutoNum type="alphaLcParenR"/>
            </a:pPr>
            <a:r>
              <a:rPr lang="en-US" dirty="0"/>
              <a:t>Farmers organized for better working conditions.</a:t>
            </a:r>
          </a:p>
          <a:p>
            <a:pPr marL="685800" lvl="1" indent="-457200">
              <a:buFont typeface="+mj-lt"/>
              <a:buAutoNum type="alphaLcParenR"/>
            </a:pPr>
            <a:r>
              <a:rPr lang="en-US" dirty="0"/>
              <a:t>Unions supported conservative leaders in elections.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5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1B941-72C4-4ACC-9192-1AEA6293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45A60-E300-4861-8241-BD8F5FD38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The Second New Deal includes new programs to </a:t>
            </a:r>
            <a:r>
              <a:rPr lang="en-US" sz="2400" u="sng" dirty="0"/>
              <a:t>extend</a:t>
            </a:r>
            <a:r>
              <a:rPr lang="en-US" sz="2400" dirty="0"/>
              <a:t> federal aid and stimulate the nation’s economy. </a:t>
            </a:r>
          </a:p>
          <a:p>
            <a:r>
              <a:rPr lang="en-US" sz="2400" i="1" dirty="0"/>
              <a:t>Objectives: 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Why was the Second New Deal so popular?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What was significant about the election results of 1936?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3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E9F2-70C5-4726-ADD7-E8535DD04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Eleanor Roosevelt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38BE8-2168-44D6-97A0-1040F5265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By 1935, the economic </a:t>
            </a:r>
            <a:r>
              <a:rPr lang="en-US" u="sng" dirty="0"/>
              <a:t>recovery</a:t>
            </a:r>
            <a:r>
              <a:rPr lang="en-US" dirty="0"/>
              <a:t> was not as great as FDR had expected. Although there was improvement, the </a:t>
            </a:r>
            <a:r>
              <a:rPr lang="en-US" u="sng" dirty="0"/>
              <a:t>unemployment</a:t>
            </a:r>
            <a:r>
              <a:rPr lang="en-US" dirty="0"/>
              <a:t> rate remained high and production still lagged behind levels of the </a:t>
            </a:r>
            <a:r>
              <a:rPr lang="en-US" u="sng" dirty="0"/>
              <a:t>1920s</a:t>
            </a:r>
            <a:r>
              <a:rPr lang="en-US" dirty="0"/>
              <a:t>. </a:t>
            </a:r>
          </a:p>
          <a:p>
            <a:pPr lvl="1"/>
            <a:r>
              <a:rPr lang="en-US" sz="2200" dirty="0"/>
              <a:t>FDR launches the second phase by the 1936 </a:t>
            </a:r>
            <a:r>
              <a:rPr lang="en-US" sz="2200" u="sng" dirty="0"/>
              <a:t>presidential election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FDR’s wife </a:t>
            </a:r>
            <a:r>
              <a:rPr lang="en-US" sz="2200" u="sng" dirty="0"/>
              <a:t>Eleanor</a:t>
            </a:r>
            <a:r>
              <a:rPr lang="en-US" sz="2200" dirty="0"/>
              <a:t> Roosevelt is also becoming a leading social reformer, and uses her position to advance more </a:t>
            </a:r>
            <a:r>
              <a:rPr lang="en-US" sz="2200" u="sng" dirty="0"/>
              <a:t>women</a:t>
            </a:r>
            <a:r>
              <a:rPr lang="en-US" sz="2200" dirty="0"/>
              <a:t> in political office and provide more relief programs for women and men. </a:t>
            </a:r>
          </a:p>
        </p:txBody>
      </p:sp>
      <p:pic>
        <p:nvPicPr>
          <p:cNvPr id="1026" name="Picture 2" descr="Image result for eleanor roosevelt">
            <a:extLst>
              <a:ext uri="{FF2B5EF4-FFF2-40B4-BE49-F238E27FC236}">
                <a16:creationId xmlns:a16="http://schemas.microsoft.com/office/drawing/2014/main" id="{7B6C7507-CD7F-41DA-AA76-BA0203E94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514" y="4106582"/>
            <a:ext cx="3850074" cy="275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95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9A82E-D8F3-417C-BC7D-D74F33B3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Election of 1936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4FCC6-2183-422C-A328-08AAD7295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9967" y="2273643"/>
            <a:ext cx="6051711" cy="409255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 the 1936 election, Republicans nominated </a:t>
            </a:r>
            <a:r>
              <a:rPr lang="en-US" u="sng" dirty="0"/>
              <a:t>Alfred Landon</a:t>
            </a:r>
            <a:r>
              <a:rPr lang="en-US" dirty="0"/>
              <a:t> a governor of Kansas who did not stand a chance. The Democrats </a:t>
            </a:r>
            <a:r>
              <a:rPr lang="en-US" u="sng" dirty="0"/>
              <a:t>re-elected</a:t>
            </a:r>
            <a:r>
              <a:rPr lang="en-US" dirty="0"/>
              <a:t> FDR. </a:t>
            </a:r>
          </a:p>
          <a:p>
            <a:pPr lvl="1"/>
            <a:r>
              <a:rPr lang="en-US" sz="2200" dirty="0"/>
              <a:t>FDR won the presidency with large majorities in </a:t>
            </a:r>
            <a:r>
              <a:rPr lang="en-US" sz="2200" u="sng" dirty="0"/>
              <a:t>both houses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This election marked the first time most </a:t>
            </a:r>
            <a:r>
              <a:rPr lang="en-US" sz="2200" u="sng" dirty="0"/>
              <a:t>African Americans</a:t>
            </a:r>
            <a:r>
              <a:rPr lang="en-US" sz="2200" dirty="0"/>
              <a:t> voted Democratic, and the first time </a:t>
            </a:r>
            <a:r>
              <a:rPr lang="en-US" sz="2200" u="sng" dirty="0"/>
              <a:t>labor unions</a:t>
            </a:r>
            <a:r>
              <a:rPr lang="en-US" sz="2200" dirty="0"/>
              <a:t> supported a presidential candidate. </a:t>
            </a:r>
          </a:p>
          <a:p>
            <a:r>
              <a:rPr lang="en-US" dirty="0"/>
              <a:t>It was a vote of </a:t>
            </a:r>
            <a:r>
              <a:rPr lang="en-US" u="sng" dirty="0"/>
              <a:t>confidence</a:t>
            </a:r>
            <a:r>
              <a:rPr lang="en-US" dirty="0"/>
              <a:t> in FDR and the New Deal. </a:t>
            </a:r>
          </a:p>
        </p:txBody>
      </p:sp>
      <p:pic>
        <p:nvPicPr>
          <p:cNvPr id="2050" name="Picture 2" descr="Image result for election of 1936">
            <a:extLst>
              <a:ext uri="{FF2B5EF4-FFF2-40B4-BE49-F238E27FC236}">
                <a16:creationId xmlns:a16="http://schemas.microsoft.com/office/drawing/2014/main" id="{B72258BF-A3BF-47EA-BDAF-A757B1E21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61" y="2568159"/>
            <a:ext cx="5189902" cy="278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88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3DC4-2439-4997-9013-9567BECF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Fixing the New Deal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6FD95-8C94-433A-8FCC-41413CBCE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65" y="2011680"/>
            <a:ext cx="7063027" cy="4733678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Since the Supreme Court ruled the </a:t>
            </a:r>
            <a:r>
              <a:rPr lang="en-US" u="sng" dirty="0"/>
              <a:t>AAA</a:t>
            </a:r>
            <a:r>
              <a:rPr lang="en-US" dirty="0"/>
              <a:t> was unconstitutional, they replaced it with the Soil Conservation and Domestic Allotment Act.</a:t>
            </a:r>
          </a:p>
          <a:p>
            <a:pPr lvl="1"/>
            <a:r>
              <a:rPr lang="en-US" sz="2200" dirty="0"/>
              <a:t>Rewards farmers for practicing </a:t>
            </a:r>
            <a:r>
              <a:rPr lang="en-US" sz="2200" u="sng" dirty="0"/>
              <a:t>soil conservation</a:t>
            </a:r>
            <a:r>
              <a:rPr lang="en-US" sz="2200" dirty="0"/>
              <a:t> through </a:t>
            </a:r>
            <a:r>
              <a:rPr lang="en-US" sz="2200" u="sng" dirty="0"/>
              <a:t>compensation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New AAA is created </a:t>
            </a:r>
            <a:r>
              <a:rPr lang="en-US" sz="2200" u="sng" dirty="0"/>
              <a:t>avoiding</a:t>
            </a:r>
            <a:r>
              <a:rPr lang="en-US" sz="2200" dirty="0"/>
              <a:t> the policies the Supreme Court denounced. </a:t>
            </a:r>
          </a:p>
          <a:p>
            <a:pPr lvl="0"/>
            <a:r>
              <a:rPr lang="en-US" dirty="0"/>
              <a:t>In addition to </a:t>
            </a:r>
            <a:r>
              <a:rPr lang="en-US" u="sng" dirty="0"/>
              <a:t>farmers</a:t>
            </a:r>
            <a:r>
              <a:rPr lang="en-US" dirty="0"/>
              <a:t>, the Second New Deal assisted students, women, African Americans, and Native Americans. </a:t>
            </a:r>
          </a:p>
          <a:p>
            <a:pPr lvl="1"/>
            <a:r>
              <a:rPr lang="en-US" sz="2200" dirty="0"/>
              <a:t>Works Progress Administration (WPA) – creates as many </a:t>
            </a:r>
            <a:r>
              <a:rPr lang="en-US" sz="2200" u="sng" dirty="0"/>
              <a:t>jobs</a:t>
            </a:r>
            <a:r>
              <a:rPr lang="en-US" sz="2200" dirty="0"/>
              <a:t> as possible as </a:t>
            </a:r>
            <a:r>
              <a:rPr lang="en-US" sz="2200" u="sng" dirty="0"/>
              <a:t>quickly</a:t>
            </a:r>
            <a:r>
              <a:rPr lang="en-US" sz="2200" dirty="0"/>
              <a:t> as possible. </a:t>
            </a:r>
          </a:p>
          <a:p>
            <a:pPr lvl="1"/>
            <a:r>
              <a:rPr lang="en-US" sz="2200" dirty="0"/>
              <a:t>National Youth Administration (NYA) – education, jobs, counseling for </a:t>
            </a:r>
            <a:r>
              <a:rPr lang="en-US" sz="2200" u="sng" dirty="0"/>
              <a:t>young</a:t>
            </a:r>
            <a:r>
              <a:rPr lang="en-US" sz="2200" dirty="0"/>
              <a:t> people. </a:t>
            </a:r>
          </a:p>
        </p:txBody>
      </p:sp>
      <p:pic>
        <p:nvPicPr>
          <p:cNvPr id="3074" name="Picture 2" descr="Image result for second new deal">
            <a:extLst>
              <a:ext uri="{FF2B5EF4-FFF2-40B4-BE49-F238E27FC236}">
                <a16:creationId xmlns:a16="http://schemas.microsoft.com/office/drawing/2014/main" id="{78DA511B-F7F1-4971-A251-891CD4059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492" y="2011680"/>
            <a:ext cx="4750043" cy="423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88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2C5FB-D002-471D-8B12-0A2856E80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Additions to the New Deal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D5647-1F20-4EB0-9F67-BFC614166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635" y="2093843"/>
            <a:ext cx="8018512" cy="4425605"/>
          </a:xfrm>
        </p:spPr>
        <p:txBody>
          <a:bodyPr/>
          <a:lstStyle/>
          <a:p>
            <a:pPr lvl="0"/>
            <a:r>
              <a:rPr lang="en-US" dirty="0">
                <a:highlight>
                  <a:srgbClr val="FFFF00"/>
                </a:highlight>
              </a:rPr>
              <a:t>Wagner Act </a:t>
            </a:r>
            <a:r>
              <a:rPr lang="en-US" dirty="0"/>
              <a:t>replaces the </a:t>
            </a:r>
            <a:r>
              <a:rPr lang="en-US" u="sng" dirty="0"/>
              <a:t>NIRA</a:t>
            </a:r>
            <a:r>
              <a:rPr lang="en-US" dirty="0"/>
              <a:t> – protects employees rights to join </a:t>
            </a:r>
            <a:r>
              <a:rPr lang="en-US" u="sng" dirty="0"/>
              <a:t>unions</a:t>
            </a:r>
            <a:r>
              <a:rPr lang="en-US" dirty="0"/>
              <a:t>; collective bargaining; prohibits unfair labor practices.</a:t>
            </a:r>
          </a:p>
          <a:p>
            <a:pPr lvl="1"/>
            <a:r>
              <a:rPr lang="en-US" sz="2200" dirty="0"/>
              <a:t>Also known as the </a:t>
            </a:r>
            <a:r>
              <a:rPr lang="en-US" sz="2200" u="sng" dirty="0"/>
              <a:t>National Labor Relations Act</a:t>
            </a:r>
            <a:endParaRPr lang="en-US" sz="2200" dirty="0"/>
          </a:p>
          <a:p>
            <a:pPr lvl="1"/>
            <a:r>
              <a:rPr lang="en-US" sz="2200" dirty="0"/>
              <a:t>The Board hears testimony about labor practices to decide if workers need </a:t>
            </a:r>
            <a:r>
              <a:rPr lang="en-US" sz="2200" u="sng" dirty="0"/>
              <a:t>representation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Fair Labor Standards Act – sets </a:t>
            </a:r>
            <a:r>
              <a:rPr lang="en-US" sz="2200" u="sng" dirty="0"/>
              <a:t>maximum</a:t>
            </a:r>
            <a:r>
              <a:rPr lang="en-US" sz="2200" dirty="0"/>
              <a:t> hours (55 hours per week) and </a:t>
            </a:r>
            <a:r>
              <a:rPr lang="en-US" sz="2200" u="sng" dirty="0"/>
              <a:t>minimum</a:t>
            </a:r>
            <a:r>
              <a:rPr lang="en-US" sz="2200" dirty="0"/>
              <a:t> wages (25 </a:t>
            </a:r>
            <a:r>
              <a:rPr lang="en-US" sz="2200" u="sng" dirty="0"/>
              <a:t>cents</a:t>
            </a:r>
            <a:r>
              <a:rPr lang="en-US" sz="2200" dirty="0"/>
              <a:t> an hour). </a:t>
            </a:r>
          </a:p>
          <a:p>
            <a:pPr lvl="0"/>
            <a:r>
              <a:rPr lang="en-US" dirty="0"/>
              <a:t>In 1935 the </a:t>
            </a:r>
            <a:r>
              <a:rPr lang="en-US" dirty="0">
                <a:highlight>
                  <a:srgbClr val="FF0000"/>
                </a:highlight>
              </a:rPr>
              <a:t>Social Security Act </a:t>
            </a:r>
            <a:r>
              <a:rPr lang="en-US" dirty="0"/>
              <a:t>provides: (1) insurance for retirees </a:t>
            </a:r>
            <a:r>
              <a:rPr lang="en-US" u="sng" dirty="0"/>
              <a:t>65</a:t>
            </a:r>
            <a:r>
              <a:rPr lang="en-US" dirty="0"/>
              <a:t> or older, (2) unemployment </a:t>
            </a:r>
            <a:r>
              <a:rPr lang="en-US" u="sng" dirty="0"/>
              <a:t>compensation</a:t>
            </a:r>
            <a:r>
              <a:rPr lang="en-US" dirty="0"/>
              <a:t> (3) aid to </a:t>
            </a:r>
            <a:r>
              <a:rPr lang="en-US" u="sng" dirty="0"/>
              <a:t>disabled</a:t>
            </a:r>
            <a:r>
              <a:rPr lang="en-US" dirty="0"/>
              <a:t>, families, and children. </a:t>
            </a:r>
          </a:p>
          <a:p>
            <a:endParaRPr lang="en-US" dirty="0"/>
          </a:p>
        </p:txBody>
      </p:sp>
      <p:pic>
        <p:nvPicPr>
          <p:cNvPr id="4098" name="Picture 2" descr="Image result for second new deal">
            <a:extLst>
              <a:ext uri="{FF2B5EF4-FFF2-40B4-BE49-F238E27FC236}">
                <a16:creationId xmlns:a16="http://schemas.microsoft.com/office/drawing/2014/main" id="{17A4AF72-5E1A-4AD8-9E17-4CDF939B8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5" y="1421564"/>
            <a:ext cx="3606351" cy="288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second new deal">
            <a:extLst>
              <a:ext uri="{FF2B5EF4-FFF2-40B4-BE49-F238E27FC236}">
                <a16:creationId xmlns:a16="http://schemas.microsoft.com/office/drawing/2014/main" id="{222D3CDE-02B7-4D94-AF86-9568ADBF4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57" y="3625777"/>
            <a:ext cx="2612343" cy="312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29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08CE6-29B9-4293-979F-C953A1DB7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Unit 5 Notes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C6310-2817-4FC0-BA6E-F71DEA838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/>
              <a:t>10. What was Elanor Roosevelt’s role in the New Deal?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She lobbied elected leaders for new banking and finance laws. 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She advocated for people who were typically underrepresented. 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The traveled the country encouraging people to support different policies. 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She established committees to hear the grievance of different business groups. </a:t>
            </a:r>
          </a:p>
          <a:p>
            <a:pPr marL="0" lvl="0" indent="0">
              <a:buNone/>
            </a:pPr>
            <a:r>
              <a:rPr lang="en-US" sz="2400" dirty="0"/>
              <a:t>11. How did the Second New Deal attempt to prevent another Dust Bowl through the Soil Conservation and Domestic Allotment Act?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By rewarding farmers for reaching set production targets for different crops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By rewarding farmers for good soil management with guaranteed loans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By compensating farmers for practicing good soil management and conservation</a:t>
            </a:r>
          </a:p>
          <a:p>
            <a:pPr marL="685800" lvl="1" indent="-457200">
              <a:buFont typeface="+mj-lt"/>
              <a:buAutoNum type="alphaUcPeriod"/>
            </a:pPr>
            <a:r>
              <a:rPr lang="en-US" dirty="0"/>
              <a:t>By paying farmers for cutting production and plowing under their crops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8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29520-76E0-4AA4-B571-488FA375A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Helping Women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D80D3-E80B-474B-8651-1D7B1F92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New Deal policies and actions affect various </a:t>
            </a:r>
            <a:r>
              <a:rPr lang="en-US" u="sng" dirty="0"/>
              <a:t>social</a:t>
            </a:r>
            <a:r>
              <a:rPr lang="en-US" dirty="0"/>
              <a:t> and </a:t>
            </a:r>
            <a:r>
              <a:rPr lang="en-US" u="sng" dirty="0"/>
              <a:t>ethnic</a:t>
            </a:r>
            <a:r>
              <a:rPr lang="en-US" dirty="0"/>
              <a:t> groups. </a:t>
            </a:r>
          </a:p>
          <a:p>
            <a:pPr lvl="0"/>
            <a:r>
              <a:rPr lang="en-US" dirty="0"/>
              <a:t>Frances Perkins, secretary of </a:t>
            </a:r>
            <a:r>
              <a:rPr lang="en-US" u="sng" dirty="0"/>
              <a:t>labor</a:t>
            </a:r>
            <a:r>
              <a:rPr lang="en-US" dirty="0"/>
              <a:t>, is the first </a:t>
            </a:r>
            <a:r>
              <a:rPr lang="en-US" u="sng" dirty="0"/>
              <a:t>female</a:t>
            </a:r>
            <a:r>
              <a:rPr lang="en-US" dirty="0"/>
              <a:t> cabinet member. </a:t>
            </a:r>
          </a:p>
          <a:p>
            <a:pPr lvl="0"/>
            <a:r>
              <a:rPr lang="en-US" dirty="0"/>
              <a:t>FDR appoints 2 women as </a:t>
            </a:r>
            <a:r>
              <a:rPr lang="en-US" u="sng" dirty="0"/>
              <a:t>diplomats</a:t>
            </a:r>
            <a:r>
              <a:rPr lang="en-US" dirty="0"/>
              <a:t> and 1 as a </a:t>
            </a:r>
            <a:r>
              <a:rPr lang="en-US" u="sng" dirty="0"/>
              <a:t>federal</a:t>
            </a:r>
            <a:r>
              <a:rPr lang="en-US" dirty="0"/>
              <a:t> judge. </a:t>
            </a:r>
          </a:p>
          <a:p>
            <a:pPr lvl="0"/>
            <a:r>
              <a:rPr lang="en-US" dirty="0"/>
              <a:t>Despite this success, women still faced </a:t>
            </a:r>
            <a:r>
              <a:rPr lang="en-US" u="sng" dirty="0"/>
              <a:t>discrimination</a:t>
            </a:r>
            <a:r>
              <a:rPr lang="en-US" dirty="0"/>
              <a:t> in the work place. Male workers believed that working women </a:t>
            </a:r>
            <a:r>
              <a:rPr lang="en-US" u="sng" dirty="0"/>
              <a:t>took jobs away</a:t>
            </a:r>
            <a:r>
              <a:rPr lang="en-US" dirty="0"/>
              <a:t> from men. </a:t>
            </a:r>
          </a:p>
          <a:p>
            <a:pPr lvl="1"/>
            <a:r>
              <a:rPr lang="en-US" sz="2200" dirty="0"/>
              <a:t>The NRA sets </a:t>
            </a:r>
            <a:r>
              <a:rPr lang="en-US" sz="2200" u="sng" dirty="0"/>
              <a:t>lower</a:t>
            </a:r>
            <a:r>
              <a:rPr lang="en-US" sz="2200" dirty="0"/>
              <a:t> minimum wages for women.</a:t>
            </a:r>
          </a:p>
          <a:p>
            <a:pPr lvl="1"/>
            <a:r>
              <a:rPr lang="en-US" sz="2200" u="sng" dirty="0"/>
              <a:t>Federal</a:t>
            </a:r>
            <a:r>
              <a:rPr lang="en-US" sz="2200" dirty="0"/>
              <a:t> work programs hired far fewer women than 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79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F1198-D47E-4F43-A386-3769AC254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Helping African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8D97D-1F68-4C65-AFB3-DF8EF105E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15" y="1921565"/>
            <a:ext cx="11807687" cy="4770782"/>
          </a:xfrm>
        </p:spPr>
        <p:txBody>
          <a:bodyPr>
            <a:noAutofit/>
          </a:bodyPr>
          <a:lstStyle/>
          <a:p>
            <a:pPr lvl="0"/>
            <a:r>
              <a:rPr lang="en-US" sz="2100" dirty="0"/>
              <a:t>FDR appoints more than 100 </a:t>
            </a:r>
            <a:r>
              <a:rPr lang="en-US" sz="2100" u="sng" dirty="0"/>
              <a:t>African Americans</a:t>
            </a:r>
            <a:r>
              <a:rPr lang="en-US" sz="2100" dirty="0"/>
              <a:t> to government positions. </a:t>
            </a:r>
          </a:p>
          <a:p>
            <a:pPr lvl="1"/>
            <a:r>
              <a:rPr lang="en-US" sz="2100" dirty="0"/>
              <a:t>For example, Mary McLeod Bethune was a former educator who FDR put as the head of the Division of Negro Affairs of the </a:t>
            </a:r>
            <a:r>
              <a:rPr lang="en-US" sz="2100" u="sng" dirty="0"/>
              <a:t>NYA</a:t>
            </a:r>
            <a:endParaRPr lang="en-US" sz="2100" dirty="0"/>
          </a:p>
          <a:p>
            <a:pPr lvl="1"/>
            <a:r>
              <a:rPr lang="en-US" sz="2100" dirty="0"/>
              <a:t>Bethune also helped organize a “</a:t>
            </a:r>
            <a:r>
              <a:rPr lang="en-US" sz="2100" u="sng" dirty="0"/>
              <a:t>Black</a:t>
            </a:r>
            <a:r>
              <a:rPr lang="en-US" sz="2100" dirty="0"/>
              <a:t> Cabinet” – African-American advisers to help the Roosevelt administration on </a:t>
            </a:r>
            <a:r>
              <a:rPr lang="en-US" sz="2100" u="sng" dirty="0"/>
              <a:t>racial</a:t>
            </a:r>
            <a:r>
              <a:rPr lang="en-US" sz="2100" dirty="0"/>
              <a:t> issues. </a:t>
            </a:r>
          </a:p>
          <a:p>
            <a:pPr lvl="0"/>
            <a:r>
              <a:rPr lang="en-US" sz="2100" dirty="0"/>
              <a:t>Despite efforts to promote racial </a:t>
            </a:r>
            <a:r>
              <a:rPr lang="en-US" sz="2100" u="sng" dirty="0"/>
              <a:t>equality</a:t>
            </a:r>
            <a:r>
              <a:rPr lang="en-US" sz="2100" dirty="0"/>
              <a:t>, Roosevelt was never committed to full civil rights for African Americans. </a:t>
            </a:r>
          </a:p>
          <a:p>
            <a:pPr lvl="1"/>
            <a:r>
              <a:rPr lang="en-US" sz="2100" dirty="0"/>
              <a:t>Afraid of upsetting with Democratic voters in the </a:t>
            </a:r>
            <a:r>
              <a:rPr lang="en-US" sz="2100" u="sng" dirty="0"/>
              <a:t>south</a:t>
            </a:r>
            <a:r>
              <a:rPr lang="en-US" sz="2100" dirty="0"/>
              <a:t> by refusing to approve </a:t>
            </a:r>
            <a:r>
              <a:rPr lang="en-US" sz="2100" u="sng" dirty="0"/>
              <a:t>anti-lynching</a:t>
            </a:r>
            <a:r>
              <a:rPr lang="en-US" sz="2100" dirty="0"/>
              <a:t> law and end to </a:t>
            </a:r>
            <a:r>
              <a:rPr lang="en-US" sz="2100" u="sng" dirty="0"/>
              <a:t>poll tax</a:t>
            </a:r>
            <a:r>
              <a:rPr lang="en-US" sz="2100" dirty="0"/>
              <a:t>. </a:t>
            </a:r>
          </a:p>
          <a:p>
            <a:pPr lvl="1"/>
            <a:r>
              <a:rPr lang="en-US" sz="2100" dirty="0"/>
              <a:t>New Deal agencies discriminated by giving </a:t>
            </a:r>
            <a:r>
              <a:rPr lang="en-US" sz="2100" u="sng" dirty="0"/>
              <a:t>lower wages</a:t>
            </a:r>
            <a:r>
              <a:rPr lang="en-US" sz="2100" dirty="0"/>
              <a:t> and favoring whites</a:t>
            </a:r>
          </a:p>
          <a:p>
            <a:pPr lvl="1"/>
            <a:r>
              <a:rPr lang="en-US" sz="2100" dirty="0"/>
              <a:t>African Americans recognized this by creating organizations like Southern Tenant Farmers Union that support black and </a:t>
            </a:r>
            <a:r>
              <a:rPr lang="en-US" sz="2100" u="sng" dirty="0"/>
              <a:t>white</a:t>
            </a:r>
            <a:r>
              <a:rPr lang="en-US" sz="2100" dirty="0"/>
              <a:t> farmers. </a:t>
            </a:r>
          </a:p>
          <a:p>
            <a:r>
              <a:rPr lang="en-US" sz="2100" dirty="0"/>
              <a:t>However, American Americans mostly </a:t>
            </a:r>
            <a:r>
              <a:rPr lang="en-US" sz="2100" u="sng" dirty="0"/>
              <a:t>supported</a:t>
            </a:r>
            <a:r>
              <a:rPr lang="en-US" sz="2100" dirty="0"/>
              <a:t> Roosevelt administration, generally seeing them as their best </a:t>
            </a:r>
            <a:r>
              <a:rPr lang="en-US" sz="2100" u="sng" dirty="0"/>
              <a:t>hope</a:t>
            </a:r>
            <a:r>
              <a:rPr lang="en-US" sz="2100" dirty="0"/>
              <a:t> for the future. </a:t>
            </a:r>
          </a:p>
        </p:txBody>
      </p:sp>
    </p:spTree>
    <p:extLst>
      <p:ext uri="{BB962C8B-B14F-4D97-AF65-F5344CB8AC3E}">
        <p14:creationId xmlns:p14="http://schemas.microsoft.com/office/powerpoint/2010/main" val="2557095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479</TotalTime>
  <Words>1044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Corbel</vt:lpstr>
      <vt:lpstr>Wingdings</vt:lpstr>
      <vt:lpstr>Banded</vt:lpstr>
      <vt:lpstr>New Deal, New Opportunities</vt:lpstr>
      <vt:lpstr>Objectives</vt:lpstr>
      <vt:lpstr>Eleanor Roosevelt</vt:lpstr>
      <vt:lpstr>Election of 1936</vt:lpstr>
      <vt:lpstr>Fixing the New Deal</vt:lpstr>
      <vt:lpstr>Additions to the New Deal</vt:lpstr>
      <vt:lpstr>Unit 5 Notes Questions</vt:lpstr>
      <vt:lpstr>Helping Women</vt:lpstr>
      <vt:lpstr>Helping African Americans</vt:lpstr>
      <vt:lpstr>Helping Native Americans</vt:lpstr>
      <vt:lpstr>Just helping everyone</vt:lpstr>
      <vt:lpstr>Unit 5 Notes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Deal, New Opportunities</dc:title>
  <dc:creator>Shannon Edwards</dc:creator>
  <cp:lastModifiedBy>Shannon Edwards</cp:lastModifiedBy>
  <cp:revision>5</cp:revision>
  <dcterms:created xsi:type="dcterms:W3CDTF">2017-12-04T20:57:54Z</dcterms:created>
  <dcterms:modified xsi:type="dcterms:W3CDTF">2017-12-05T20:35:27Z</dcterms:modified>
</cp:coreProperties>
</file>