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>
      <p:cViewPr varScale="1">
        <p:scale>
          <a:sx n="42" d="100"/>
          <a:sy n="42" d="100"/>
        </p:scale>
        <p:origin x="6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C70-7166-4186-A162-4EECAFB336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04BC-EA9C-4585-9D71-FAAC122A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C70-7166-4186-A162-4EECAFB336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04BC-EA9C-4585-9D71-FAAC122A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8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B2BBC70-7166-4186-A162-4EECAFB336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BF704BC-EA9C-4585-9D71-FAAC122A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8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C70-7166-4186-A162-4EECAFB336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04BC-EA9C-4585-9D71-FAAC122A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4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BBC70-7166-4186-A162-4EECAFB336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F704BC-EA9C-4585-9D71-FAAC122A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04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C70-7166-4186-A162-4EECAFB336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04BC-EA9C-4585-9D71-FAAC122A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9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C70-7166-4186-A162-4EECAFB336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04BC-EA9C-4585-9D71-FAAC122A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3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C70-7166-4186-A162-4EECAFB336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04BC-EA9C-4585-9D71-FAAC122A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C70-7166-4186-A162-4EECAFB336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04BC-EA9C-4585-9D71-FAAC122A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0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C70-7166-4186-A162-4EECAFB336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04BC-EA9C-4585-9D71-FAAC122A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9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C70-7166-4186-A162-4EECAFB336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04BC-EA9C-4585-9D71-FAAC122A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6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B2BBC70-7166-4186-A162-4EECAFB336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BF704BC-EA9C-4585-9D71-FAAC122A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2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72C8-9056-4D05-8434-B09D480F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America at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AFFB4-27C3-4507-91C7-AB4F1FED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11679"/>
            <a:ext cx="11555896" cy="46541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Many people opposed fighting on </a:t>
            </a:r>
            <a:r>
              <a:rPr lang="en-US" u="sng" dirty="0"/>
              <a:t>moral</a:t>
            </a:r>
            <a:r>
              <a:rPr lang="en-US" dirty="0"/>
              <a:t> grounds were conscientious objectors.</a:t>
            </a:r>
          </a:p>
          <a:p>
            <a:pPr lvl="1"/>
            <a:r>
              <a:rPr lang="en-US" sz="2200" dirty="0"/>
              <a:t>Most notorious was </a:t>
            </a:r>
            <a:r>
              <a:rPr lang="en-US" sz="2200" b="1" dirty="0"/>
              <a:t>Alvin York</a:t>
            </a:r>
            <a:r>
              <a:rPr lang="en-US" sz="2200" dirty="0"/>
              <a:t>, his justification was the </a:t>
            </a:r>
            <a:r>
              <a:rPr lang="en-US" sz="2200" u="sng" dirty="0"/>
              <a:t>bible</a:t>
            </a:r>
            <a:r>
              <a:rPr lang="en-US" sz="2200" dirty="0"/>
              <a:t> states “thou shalt not kill”</a:t>
            </a:r>
          </a:p>
          <a:p>
            <a:pPr lvl="1"/>
            <a:r>
              <a:rPr lang="en-US" sz="2200" dirty="0"/>
              <a:t>Eventually, decides WWI is </a:t>
            </a:r>
            <a:r>
              <a:rPr lang="en-US" sz="2200" u="sng" dirty="0"/>
              <a:t>just</a:t>
            </a:r>
            <a:r>
              <a:rPr lang="en-US" sz="2200" dirty="0"/>
              <a:t> and alone kills </a:t>
            </a:r>
            <a:r>
              <a:rPr lang="en-US" sz="2200" u="sng" dirty="0"/>
              <a:t>25</a:t>
            </a:r>
            <a:r>
              <a:rPr lang="en-US" sz="2200" dirty="0"/>
              <a:t> Germans and helps capture </a:t>
            </a:r>
            <a:r>
              <a:rPr lang="en-US" sz="2200" u="sng" dirty="0"/>
              <a:t>132</a:t>
            </a:r>
            <a:r>
              <a:rPr lang="en-US" sz="2200" dirty="0"/>
              <a:t> prisoners</a:t>
            </a:r>
          </a:p>
          <a:p>
            <a:pPr lvl="1"/>
            <a:r>
              <a:rPr lang="en-US" sz="2200" dirty="0"/>
              <a:t>He was promoted to sergeant and becomes a U.S. </a:t>
            </a:r>
            <a:r>
              <a:rPr lang="en-US" sz="2200" u="sng" dirty="0"/>
              <a:t>celebrity</a:t>
            </a:r>
            <a:r>
              <a:rPr lang="en-US" sz="2200" dirty="0"/>
              <a:t>. </a:t>
            </a:r>
          </a:p>
          <a:p>
            <a:pPr lvl="0"/>
            <a:r>
              <a:rPr lang="en-US" dirty="0"/>
              <a:t>Come November of 1918, </a:t>
            </a:r>
            <a:r>
              <a:rPr lang="en-US" u="sng" dirty="0"/>
              <a:t>Central Powers</a:t>
            </a:r>
            <a:r>
              <a:rPr lang="en-US" dirty="0"/>
              <a:t> have difficulties motivating soldiers to continue to fight. </a:t>
            </a:r>
          </a:p>
          <a:p>
            <a:pPr lvl="1"/>
            <a:r>
              <a:rPr lang="en-US" sz="2200" dirty="0"/>
              <a:t>On Nov. 3</a:t>
            </a:r>
            <a:r>
              <a:rPr lang="en-US" sz="2200" baseline="30000" dirty="0"/>
              <a:t>rd</a:t>
            </a:r>
            <a:r>
              <a:rPr lang="en-US" sz="2200" dirty="0"/>
              <a:t>, </a:t>
            </a:r>
            <a:r>
              <a:rPr lang="en-US" sz="2200" u="sng" dirty="0"/>
              <a:t>Austria-Hungary</a:t>
            </a:r>
            <a:r>
              <a:rPr lang="en-US" sz="2200" dirty="0"/>
              <a:t> surrenders; following this, </a:t>
            </a:r>
            <a:r>
              <a:rPr lang="en-US" sz="2200" u="sng" dirty="0"/>
              <a:t>German</a:t>
            </a:r>
            <a:r>
              <a:rPr lang="en-US" sz="2200" dirty="0"/>
              <a:t> soldiers rebel and the Kaiser gives up the throne. </a:t>
            </a:r>
          </a:p>
          <a:p>
            <a:pPr lvl="1"/>
            <a:r>
              <a:rPr lang="en-US" sz="2200" dirty="0"/>
              <a:t>On the </a:t>
            </a:r>
            <a:r>
              <a:rPr lang="en-US" sz="2200" u="sng" dirty="0"/>
              <a:t>11</a:t>
            </a:r>
            <a:r>
              <a:rPr lang="en-US" sz="2200" u="sng" baseline="30000" dirty="0"/>
              <a:t>th</a:t>
            </a:r>
            <a:r>
              <a:rPr lang="en-US" sz="2200" dirty="0"/>
              <a:t> hour, in the </a:t>
            </a:r>
            <a:r>
              <a:rPr lang="en-US" sz="2200" u="sng" dirty="0"/>
              <a:t>11</a:t>
            </a:r>
            <a:r>
              <a:rPr lang="en-US" sz="2200" u="sng" baseline="30000" dirty="0"/>
              <a:t>th</a:t>
            </a:r>
            <a:r>
              <a:rPr lang="en-US" sz="2200" dirty="0"/>
              <a:t> month, on the </a:t>
            </a:r>
            <a:r>
              <a:rPr lang="en-US" sz="2200" u="sng" dirty="0"/>
              <a:t>11</a:t>
            </a:r>
            <a:r>
              <a:rPr lang="en-US" sz="2200" u="sng" baseline="30000" dirty="0"/>
              <a:t>th</a:t>
            </a:r>
            <a:r>
              <a:rPr lang="en-US" sz="2200" dirty="0"/>
              <a:t> day, German signed the armistice, or </a:t>
            </a:r>
            <a:r>
              <a:rPr lang="en-US" sz="2200" u="sng" dirty="0"/>
              <a:t>truce</a:t>
            </a:r>
            <a:r>
              <a:rPr lang="en-US" sz="2200" dirty="0"/>
              <a:t>, ending the war.</a:t>
            </a:r>
          </a:p>
          <a:p>
            <a:pPr lvl="1"/>
            <a:r>
              <a:rPr lang="en-US" sz="2200" dirty="0"/>
              <a:t>22 million </a:t>
            </a:r>
            <a:r>
              <a:rPr lang="en-US" sz="2200" u="sng" dirty="0"/>
              <a:t>dead</a:t>
            </a:r>
            <a:r>
              <a:rPr lang="en-US" sz="2200" dirty="0"/>
              <a:t>; 20 million more </a:t>
            </a:r>
            <a:r>
              <a:rPr lang="en-US" sz="2200" u="sng" dirty="0"/>
              <a:t>wounded</a:t>
            </a:r>
            <a:r>
              <a:rPr lang="en-US" sz="2200" dirty="0"/>
              <a:t>; 10 million become </a:t>
            </a:r>
            <a:r>
              <a:rPr lang="en-US" sz="2200" u="sng" dirty="0"/>
              <a:t>refugees</a:t>
            </a:r>
            <a:r>
              <a:rPr lang="en-US" sz="2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1067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19FA-A747-4AFF-8B2D-59012D50C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Roaring 20s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DD786-D7DD-48F7-8CE1-2621B30CD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(Last section of notes)</a:t>
            </a:r>
          </a:p>
        </p:txBody>
      </p:sp>
    </p:spTree>
    <p:extLst>
      <p:ext uri="{BB962C8B-B14F-4D97-AF65-F5344CB8AC3E}">
        <p14:creationId xmlns:p14="http://schemas.microsoft.com/office/powerpoint/2010/main" val="380094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A8E48-EAF6-4DB8-8FEC-A1CB8DE9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Objective: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18A6-D0A9-4B5A-8519-DB7C0E91D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did political, economic, and social tensions characterize the 1920s?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Identify the issues that trouble Americans in the years after World War I.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Consider the influence of popular culture, mass media, and cultural movement such as the Harlem renaissance.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Although the U.S. government was rocked by scandal during the early 1920s, a business boom fueled a rise in America’s standard of living. </a:t>
            </a:r>
          </a:p>
        </p:txBody>
      </p:sp>
    </p:spTree>
    <p:extLst>
      <p:ext uri="{BB962C8B-B14F-4D97-AF65-F5344CB8AC3E}">
        <p14:creationId xmlns:p14="http://schemas.microsoft.com/office/powerpoint/2010/main" val="37986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3745-4FAB-40EA-93DC-D3D81ADF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Post-War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DC80D-9E35-4BE2-91B4-91453171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011680"/>
            <a:ext cx="11338559" cy="461772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U.S. seeks postwar </a:t>
            </a:r>
            <a:r>
              <a:rPr lang="en-US" u="sng" dirty="0"/>
              <a:t>normality</a:t>
            </a:r>
            <a:r>
              <a:rPr lang="en-US" dirty="0"/>
              <a:t> and isolation. The standard of living soars amid labor unrest, immigration quotas, and the scandals of the </a:t>
            </a:r>
            <a:r>
              <a:rPr lang="en-US" u="sng" dirty="0"/>
              <a:t>Harding</a:t>
            </a:r>
            <a:r>
              <a:rPr lang="en-US" dirty="0"/>
              <a:t> administration. </a:t>
            </a:r>
          </a:p>
          <a:p>
            <a:pPr lvl="1"/>
            <a:r>
              <a:rPr lang="en-US" sz="2200" dirty="0"/>
              <a:t>Following President </a:t>
            </a:r>
            <a:r>
              <a:rPr lang="en-US" sz="2200" u="sng" dirty="0"/>
              <a:t>Wilson</a:t>
            </a:r>
            <a:r>
              <a:rPr lang="en-US" sz="2200" dirty="0"/>
              <a:t>, W</a:t>
            </a:r>
            <a:r>
              <a:rPr lang="en-US" sz="2200" b="1" dirty="0"/>
              <a:t>arren G. Harding </a:t>
            </a:r>
            <a:r>
              <a:rPr lang="en-US" sz="2200" dirty="0"/>
              <a:t>is elected with his promise of “</a:t>
            </a:r>
            <a:r>
              <a:rPr lang="en-US" sz="2200" u="sng" dirty="0"/>
              <a:t>normalcy</a:t>
            </a:r>
            <a:r>
              <a:rPr lang="en-US" sz="2200" dirty="0"/>
              <a:t>”</a:t>
            </a:r>
          </a:p>
          <a:p>
            <a:pPr lvl="0"/>
            <a:r>
              <a:rPr lang="en-US" dirty="0"/>
              <a:t>After WWI, problems surfaced relating to </a:t>
            </a:r>
            <a:r>
              <a:rPr lang="en-US" u="sng" dirty="0"/>
              <a:t>arms</a:t>
            </a:r>
            <a:r>
              <a:rPr lang="en-US" dirty="0"/>
              <a:t> control, war debts, and the reconstruction of war-torn countries. </a:t>
            </a:r>
          </a:p>
          <a:p>
            <a:pPr lvl="0"/>
            <a:r>
              <a:rPr lang="en-US" dirty="0"/>
              <a:t>In 1921, Harding invited several major powers to the Washington </a:t>
            </a:r>
            <a:r>
              <a:rPr lang="en-US" u="sng" dirty="0"/>
              <a:t>Naval</a:t>
            </a:r>
            <a:r>
              <a:rPr lang="en-US" dirty="0"/>
              <a:t> Conference to settle issues.</a:t>
            </a:r>
          </a:p>
          <a:p>
            <a:pPr lvl="1"/>
            <a:r>
              <a:rPr lang="en-US" sz="2200" dirty="0"/>
              <a:t>Russia was left out because of its </a:t>
            </a:r>
            <a:r>
              <a:rPr lang="en-US" sz="2200" u="sng" dirty="0"/>
              <a:t>Communist</a:t>
            </a:r>
            <a:r>
              <a:rPr lang="en-US" sz="2200" dirty="0"/>
              <a:t> government. </a:t>
            </a:r>
          </a:p>
          <a:p>
            <a:pPr lvl="1"/>
            <a:r>
              <a:rPr lang="en-US" sz="2200" dirty="0"/>
              <a:t>Secretary of State </a:t>
            </a:r>
            <a:r>
              <a:rPr lang="en-US" sz="2200" b="1" dirty="0"/>
              <a:t>Charles Evan Hughes</a:t>
            </a:r>
            <a:r>
              <a:rPr lang="en-US" sz="2200" dirty="0"/>
              <a:t> urged that no more warships be built for </a:t>
            </a:r>
            <a:r>
              <a:rPr lang="en-US" sz="2200" u="sng" dirty="0"/>
              <a:t>ten</a:t>
            </a:r>
            <a:r>
              <a:rPr lang="en-US" sz="2200" dirty="0"/>
              <a:t> years &amp; that the 5 major </a:t>
            </a:r>
            <a:r>
              <a:rPr lang="en-US" sz="2200" u="sng" dirty="0"/>
              <a:t>naval</a:t>
            </a:r>
            <a:r>
              <a:rPr lang="en-US" sz="2200" dirty="0"/>
              <a:t> powers scrap many of their battleships. </a:t>
            </a:r>
          </a:p>
          <a:p>
            <a:pPr lvl="1"/>
            <a:r>
              <a:rPr lang="en-US" sz="2200" dirty="0"/>
              <a:t>In 1928, 15 countries signed the </a:t>
            </a:r>
            <a:r>
              <a:rPr lang="en-US" sz="2200" u="sng" dirty="0"/>
              <a:t>Kellogg-Briand</a:t>
            </a:r>
            <a:r>
              <a:rPr lang="en-US" sz="2200" dirty="0"/>
              <a:t> Pact, which renounced war as a national policy; however, the pact was futile, as it provided no means of enforcement.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6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122F-205E-46A8-B19C-FD53ABF3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War Debts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5A22-D44C-42C1-BDB0-D59D57377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699" y="1925866"/>
            <a:ext cx="6277839" cy="4360634"/>
          </a:xfrm>
        </p:spPr>
        <p:txBody>
          <a:bodyPr/>
          <a:lstStyle/>
          <a:p>
            <a:pPr lvl="0"/>
            <a:r>
              <a:rPr lang="en-US" dirty="0"/>
              <a:t>In 1922 America adopted the </a:t>
            </a:r>
            <a:r>
              <a:rPr lang="en-US" u="sng" dirty="0" err="1"/>
              <a:t>Fordney-McCumber</a:t>
            </a:r>
            <a:r>
              <a:rPr lang="en-US" u="sng" dirty="0"/>
              <a:t> Tariff</a:t>
            </a:r>
            <a:r>
              <a:rPr lang="en-US" dirty="0"/>
              <a:t>, which raised taxes on U.S. </a:t>
            </a:r>
            <a:r>
              <a:rPr lang="en-US" u="sng" dirty="0"/>
              <a:t>imports</a:t>
            </a:r>
            <a:r>
              <a:rPr lang="en-US" dirty="0"/>
              <a:t> to 60% </a:t>
            </a:r>
          </a:p>
          <a:p>
            <a:pPr lvl="1"/>
            <a:r>
              <a:rPr lang="en-US" sz="2200" dirty="0"/>
              <a:t>Britain and France could barely </a:t>
            </a:r>
            <a:r>
              <a:rPr lang="en-US" sz="2200" u="sng" dirty="0"/>
              <a:t>repay</a:t>
            </a:r>
            <a:r>
              <a:rPr lang="en-US" sz="2200" dirty="0"/>
              <a:t> the U.S. before, now it is out of the question</a:t>
            </a:r>
          </a:p>
          <a:p>
            <a:pPr lvl="1"/>
            <a:r>
              <a:rPr lang="en-US" sz="2200" dirty="0"/>
              <a:t>They ^ look to </a:t>
            </a:r>
            <a:r>
              <a:rPr lang="en-US" sz="2200" u="sng" dirty="0"/>
              <a:t>Germany</a:t>
            </a:r>
            <a:r>
              <a:rPr lang="en-US" sz="2200" dirty="0"/>
              <a:t> who owes them reparations – the U.S. loans Germany money known as the </a:t>
            </a:r>
            <a:r>
              <a:rPr lang="en-US" sz="2200" u="sng" dirty="0"/>
              <a:t>Dawes</a:t>
            </a:r>
            <a:r>
              <a:rPr lang="en-US" sz="2200" dirty="0"/>
              <a:t> plan – Germany pays Britain &amp; France back – they pay U.S. back</a:t>
            </a:r>
          </a:p>
          <a:p>
            <a:pPr lvl="1"/>
            <a:r>
              <a:rPr lang="en-US" sz="2200" dirty="0"/>
              <a:t>Causes </a:t>
            </a:r>
            <a:r>
              <a:rPr lang="en-US" sz="2200" u="sng" dirty="0"/>
              <a:t>resentment</a:t>
            </a:r>
            <a:r>
              <a:rPr lang="en-US" sz="2200" dirty="0"/>
              <a:t> all around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F774E-8439-4FC4-87A6-3DDF65DB5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" y="1925866"/>
            <a:ext cx="5146040" cy="45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3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8975-EF49-405D-AAE0-5FF26D41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Scandalous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12713-18F3-47A8-ADFC-BD824AFC4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2011680"/>
            <a:ext cx="11635740" cy="44805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Harding’s slogan “less government in business and more business in government”; Harding was good-natured, but </a:t>
            </a:r>
            <a:r>
              <a:rPr lang="en-US" u="sng" dirty="0"/>
              <a:t>didn’t understand</a:t>
            </a:r>
            <a:r>
              <a:rPr lang="en-US" dirty="0"/>
              <a:t> all issues facing nation</a:t>
            </a:r>
          </a:p>
          <a:p>
            <a:pPr lvl="0"/>
            <a:r>
              <a:rPr lang="en-US" dirty="0"/>
              <a:t>Ends up appointing corrupt friends who embarrass him known as the Ohio Gang</a:t>
            </a:r>
          </a:p>
          <a:p>
            <a:pPr lvl="1"/>
            <a:r>
              <a:rPr lang="en-US" sz="2200" dirty="0"/>
              <a:t>Corrupt </a:t>
            </a:r>
            <a:r>
              <a:rPr lang="en-US" sz="2200" u="sng" dirty="0"/>
              <a:t>friends</a:t>
            </a:r>
            <a:r>
              <a:rPr lang="en-US" sz="2200" dirty="0"/>
              <a:t> use their positions to become </a:t>
            </a:r>
            <a:r>
              <a:rPr lang="en-US" sz="2200" u="sng" dirty="0"/>
              <a:t>wealthy</a:t>
            </a:r>
            <a:r>
              <a:rPr lang="en-US" sz="2200" dirty="0"/>
              <a:t> through graft</a:t>
            </a:r>
          </a:p>
          <a:p>
            <a:pPr lvl="1"/>
            <a:r>
              <a:rPr lang="en-US" sz="2200" dirty="0"/>
              <a:t>Teapot Dome Scandal – the government had set aside oil-rich public lands for the </a:t>
            </a:r>
            <a:r>
              <a:rPr lang="en-US" sz="2200" u="sng" dirty="0"/>
              <a:t>Navy</a:t>
            </a:r>
            <a:r>
              <a:rPr lang="en-US" sz="2200" dirty="0"/>
              <a:t>; </a:t>
            </a:r>
            <a:r>
              <a:rPr lang="en-US" sz="2200" b="1" dirty="0"/>
              <a:t>Albert B. Fall</a:t>
            </a:r>
            <a:r>
              <a:rPr lang="en-US" sz="2200" dirty="0"/>
              <a:t> manages to get reserves transferred to the Interior Department, and </a:t>
            </a:r>
            <a:r>
              <a:rPr lang="en-US" sz="2200" u="sng" dirty="0"/>
              <a:t>leases</a:t>
            </a:r>
            <a:r>
              <a:rPr lang="en-US" sz="2200" dirty="0"/>
              <a:t> land to private companies; takes bribes</a:t>
            </a:r>
          </a:p>
          <a:p>
            <a:pPr lvl="1"/>
            <a:r>
              <a:rPr lang="en-US" sz="2200" dirty="0"/>
              <a:t>Fall became the </a:t>
            </a:r>
            <a:r>
              <a:rPr lang="en-US" sz="2200" u="sng" dirty="0"/>
              <a:t>first</a:t>
            </a:r>
            <a:r>
              <a:rPr lang="en-US" sz="2200" dirty="0"/>
              <a:t> American to be </a:t>
            </a:r>
            <a:r>
              <a:rPr lang="en-US" sz="2200" u="sng" dirty="0"/>
              <a:t>convicted</a:t>
            </a:r>
            <a:r>
              <a:rPr lang="en-US" sz="2200" dirty="0"/>
              <a:t> of a felony while holding a cabinet post</a:t>
            </a:r>
          </a:p>
          <a:p>
            <a:pPr lvl="0"/>
            <a:r>
              <a:rPr lang="en-US" dirty="0"/>
              <a:t>In August of 1923, Harding dies </a:t>
            </a:r>
            <a:r>
              <a:rPr lang="en-US" u="sng" dirty="0"/>
              <a:t>suddenly</a:t>
            </a:r>
            <a:r>
              <a:rPr lang="en-US" dirty="0"/>
              <a:t> and his VP </a:t>
            </a:r>
            <a:r>
              <a:rPr lang="en-US" b="1" dirty="0"/>
              <a:t>Calvin Coolidge</a:t>
            </a:r>
            <a:r>
              <a:rPr lang="en-US" dirty="0"/>
              <a:t> assumes presidency </a:t>
            </a:r>
          </a:p>
          <a:p>
            <a:pPr lvl="1"/>
            <a:r>
              <a:rPr lang="en-US" sz="2200" dirty="0"/>
              <a:t>Coolidge favors </a:t>
            </a:r>
            <a:r>
              <a:rPr lang="en-US" sz="2200" u="sng" dirty="0"/>
              <a:t>minimal</a:t>
            </a:r>
            <a:r>
              <a:rPr lang="en-US" sz="2200" dirty="0"/>
              <a:t> government interference in business, which allows private enterprise to flourish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6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FBEE-D075-485B-8291-30539001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Unit 4 Notes Questions</a:t>
            </a:r>
            <a:r>
              <a:rPr lang="en-US" dirty="0">
                <a:solidFill>
                  <a:srgbClr val="FF0000"/>
                </a:solidFill>
              </a:rPr>
              <a:t>: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DE59E-83BA-4116-BF97-FABDDEA14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12. How was the U.S. government able to mobilize people to fight in WWI?</a:t>
            </a:r>
          </a:p>
          <a:p>
            <a:r>
              <a:rPr lang="en-US" dirty="0"/>
              <a:t>       A. It paid soldiers more than most industries paid. </a:t>
            </a:r>
          </a:p>
          <a:p>
            <a:r>
              <a:rPr lang="en-US" dirty="0"/>
              <a:t>       B. It used its large standing army to fight immediately.</a:t>
            </a:r>
          </a:p>
          <a:p>
            <a:r>
              <a:rPr lang="en-US" dirty="0"/>
              <a:t>      C. It relied on propaganda to recruit volunteers to fight. </a:t>
            </a:r>
          </a:p>
          <a:p>
            <a:r>
              <a:rPr lang="en-US" dirty="0"/>
              <a:t>      D. It required young men to register for military service. </a:t>
            </a:r>
          </a:p>
          <a:p>
            <a:r>
              <a:rPr lang="en-US" dirty="0"/>
              <a:t>13. The course of the war on the western front in France turned in favor of the Allies with the introduction of soldiers from ___________________________ in 1917.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C863-CEAA-4CD7-8215-1DDD29CA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Selling the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EA442-55E4-4E26-B7FA-4A2612D42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2011680"/>
            <a:ext cx="11772900" cy="48463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WWI Spurs social, political, and </a:t>
            </a:r>
            <a:r>
              <a:rPr lang="en-US" sz="2400" u="sng" dirty="0"/>
              <a:t>economic</a:t>
            </a:r>
            <a:r>
              <a:rPr lang="en-US" sz="2400" dirty="0"/>
              <a:t> change in the U.S. </a:t>
            </a:r>
          </a:p>
          <a:p>
            <a:pPr lvl="1"/>
            <a:r>
              <a:rPr lang="en-US" sz="2400" dirty="0"/>
              <a:t>The shift from producing </a:t>
            </a:r>
            <a:r>
              <a:rPr lang="en-US" sz="2400" u="sng" dirty="0"/>
              <a:t>consumer</a:t>
            </a:r>
            <a:r>
              <a:rPr lang="en-US" sz="2400" dirty="0"/>
              <a:t> goods to producing </a:t>
            </a:r>
            <a:r>
              <a:rPr lang="en-US" sz="2400" u="sng" dirty="0"/>
              <a:t>war supplies</a:t>
            </a:r>
            <a:r>
              <a:rPr lang="en-US" sz="2400" dirty="0"/>
              <a:t> was too complicated and important job for a private industry to handle on its own, so </a:t>
            </a:r>
            <a:r>
              <a:rPr lang="en-US" sz="2400" u="sng" dirty="0"/>
              <a:t>business</a:t>
            </a:r>
            <a:r>
              <a:rPr lang="en-US" sz="2400" dirty="0"/>
              <a:t> and government collaborated in the effort. Ultimately expanding the </a:t>
            </a:r>
            <a:r>
              <a:rPr lang="en-US" sz="2400" u="sng" dirty="0"/>
              <a:t>power</a:t>
            </a:r>
            <a:r>
              <a:rPr lang="en-US" sz="2400" dirty="0"/>
              <a:t> of the government. </a:t>
            </a:r>
          </a:p>
          <a:p>
            <a:pPr lvl="1"/>
            <a:r>
              <a:rPr lang="en-US" sz="2400" u="sng" dirty="0"/>
              <a:t>Congress</a:t>
            </a:r>
            <a:r>
              <a:rPr lang="en-US" sz="2400" dirty="0"/>
              <a:t> gave the president direct control of much of the economy. </a:t>
            </a:r>
          </a:p>
          <a:p>
            <a:pPr lvl="0"/>
            <a:r>
              <a:rPr lang="en-US" sz="2400" dirty="0"/>
              <a:t>War Industries Board (WIB) created to urge </a:t>
            </a:r>
            <a:r>
              <a:rPr lang="en-US" sz="2400" u="sng" dirty="0"/>
              <a:t>mass-</a:t>
            </a:r>
            <a:r>
              <a:rPr lang="en-US" sz="2400" dirty="0"/>
              <a:t>production and standardizing products. </a:t>
            </a:r>
          </a:p>
          <a:p>
            <a:pPr lvl="1"/>
            <a:r>
              <a:rPr lang="en-US" sz="2400" dirty="0"/>
              <a:t>Head of board was </a:t>
            </a:r>
            <a:r>
              <a:rPr lang="en-US" sz="2400" b="1" dirty="0"/>
              <a:t>Bernard M. Baruch</a:t>
            </a:r>
            <a:r>
              <a:rPr lang="en-US" sz="2400" dirty="0"/>
              <a:t>, prosperous </a:t>
            </a:r>
            <a:r>
              <a:rPr lang="en-US" sz="2400" u="sng" dirty="0"/>
              <a:t>businessman</a:t>
            </a:r>
            <a:endParaRPr lang="en-US" sz="2400" dirty="0"/>
          </a:p>
          <a:p>
            <a:pPr lvl="0"/>
            <a:r>
              <a:rPr lang="en-US" sz="2400" dirty="0"/>
              <a:t>U.S. spends </a:t>
            </a:r>
            <a:r>
              <a:rPr lang="en-US" sz="2400" u="sng" dirty="0"/>
              <a:t>$35.5 billion</a:t>
            </a:r>
            <a:r>
              <a:rPr lang="en-US" sz="2400" dirty="0"/>
              <a:t> on war effort: 1/3 paid through </a:t>
            </a:r>
            <a:r>
              <a:rPr lang="en-US" sz="2400" u="sng" dirty="0"/>
              <a:t>taxes</a:t>
            </a:r>
            <a:r>
              <a:rPr lang="en-US" sz="2400" dirty="0"/>
              <a:t> and 2/3 borrowed though sale of war bonds</a:t>
            </a:r>
          </a:p>
          <a:p>
            <a:pPr lvl="1"/>
            <a:r>
              <a:rPr lang="en-US" sz="2400" dirty="0"/>
              <a:t>To popularize the war, the government set up the nation’s first </a:t>
            </a:r>
            <a:r>
              <a:rPr lang="en-US" sz="2400" u="sng" dirty="0"/>
              <a:t>propaganda</a:t>
            </a:r>
            <a:r>
              <a:rPr lang="en-US" sz="2400" dirty="0"/>
              <a:t>, biased communication designed to </a:t>
            </a:r>
            <a:r>
              <a:rPr lang="en-US" sz="2400" u="sng" dirty="0"/>
              <a:t>influence</a:t>
            </a:r>
            <a:r>
              <a:rPr lang="en-US" sz="2400" dirty="0"/>
              <a:t> people, agency the Committee on Public Information (CPI). </a:t>
            </a:r>
          </a:p>
          <a:p>
            <a:pPr lvl="1"/>
            <a:r>
              <a:rPr lang="en-US" sz="2400" dirty="0"/>
              <a:t>The head of CPI was former muckraking journalist </a:t>
            </a:r>
            <a:r>
              <a:rPr lang="en-US" sz="2400" b="1" dirty="0"/>
              <a:t>George Creel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Produces visual works, printed matter to </a:t>
            </a:r>
            <a:r>
              <a:rPr lang="en-US" sz="2400" u="sng" dirty="0"/>
              <a:t>promote</a:t>
            </a:r>
            <a:r>
              <a:rPr lang="en-US" sz="2400" dirty="0"/>
              <a:t> war; gets </a:t>
            </a:r>
            <a:r>
              <a:rPr lang="en-US" sz="2400" u="sng" dirty="0"/>
              <a:t>volunteers</a:t>
            </a:r>
            <a:r>
              <a:rPr lang="en-US" sz="2400" dirty="0"/>
              <a:t> to speak about war and distribute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1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A6AF-8A3B-4684-AC90-2778BB61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Citizens must support the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588C6-EE9F-4FBB-93E5-E3D129B1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18" y="1912034"/>
            <a:ext cx="8539220" cy="4312334"/>
          </a:xfrm>
        </p:spPr>
        <p:txBody>
          <a:bodyPr/>
          <a:lstStyle/>
          <a:p>
            <a:pPr lvl="0"/>
            <a:r>
              <a:rPr lang="en-US" dirty="0"/>
              <a:t>While the government’s propaganda campaign promoted </a:t>
            </a:r>
            <a:r>
              <a:rPr lang="en-US" u="sng" dirty="0"/>
              <a:t>patriotism</a:t>
            </a:r>
            <a:r>
              <a:rPr lang="en-US" dirty="0"/>
              <a:t>, it also inflamed </a:t>
            </a:r>
            <a:r>
              <a:rPr lang="en-US" u="sng" dirty="0"/>
              <a:t>hatred</a:t>
            </a:r>
            <a:r>
              <a:rPr lang="en-US" dirty="0"/>
              <a:t> and violations of the civil liberties of certain ethnic groups and </a:t>
            </a:r>
            <a:r>
              <a:rPr lang="en-US" u="sng" dirty="0"/>
              <a:t>opponents</a:t>
            </a:r>
            <a:r>
              <a:rPr lang="en-US" dirty="0"/>
              <a:t> of the war. </a:t>
            </a:r>
          </a:p>
          <a:p>
            <a:pPr lvl="1"/>
            <a:r>
              <a:rPr lang="en-US" sz="2200" dirty="0"/>
              <a:t>Attacks against immigrants especially from </a:t>
            </a:r>
            <a:r>
              <a:rPr lang="en-US" sz="2200" u="sng" dirty="0"/>
              <a:t>Germany</a:t>
            </a:r>
            <a:r>
              <a:rPr lang="en-US" sz="2200" dirty="0"/>
              <a:t> and Austria-Hungary; </a:t>
            </a:r>
            <a:r>
              <a:rPr lang="en-US" sz="2200" u="sng" dirty="0"/>
              <a:t>suppression</a:t>
            </a:r>
            <a:r>
              <a:rPr lang="en-US" sz="2200" dirty="0"/>
              <a:t> of their cultures</a:t>
            </a:r>
          </a:p>
          <a:p>
            <a:pPr lvl="0"/>
            <a:r>
              <a:rPr lang="en-US" dirty="0"/>
              <a:t>In May of 1918, the government passed the </a:t>
            </a:r>
            <a:r>
              <a:rPr lang="en-US" u="sng" dirty="0"/>
              <a:t>Espionage and Sedition Acts</a:t>
            </a:r>
            <a:r>
              <a:rPr lang="en-US" dirty="0"/>
              <a:t>, which says a </a:t>
            </a:r>
            <a:r>
              <a:rPr lang="en-US" dirty="0" err="1"/>
              <a:t>perso</a:t>
            </a:r>
            <a:r>
              <a:rPr lang="en-US" dirty="0"/>
              <a:t> can be fined up to $10,000 and sentenced to 20 years in jail for interfering with the </a:t>
            </a:r>
            <a:r>
              <a:rPr lang="en-US" u="sng" dirty="0"/>
              <a:t>war effort</a:t>
            </a:r>
            <a:r>
              <a:rPr lang="en-US" dirty="0"/>
              <a:t> or saying anything </a:t>
            </a:r>
            <a:r>
              <a:rPr lang="en-US" u="sng" dirty="0"/>
              <a:t>disloyal</a:t>
            </a:r>
            <a:r>
              <a:rPr lang="en-US" dirty="0"/>
              <a:t>, profane, or abusive about the government or the war effort.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D730A-9163-4C3A-B095-935F8533D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" y="1905586"/>
            <a:ext cx="3171825" cy="476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C3DE5A-3D57-4F45-9EE7-3FAD125F7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2" y="4962024"/>
            <a:ext cx="1138640" cy="1706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D78A70-5F8B-4BDF-9704-7CE164F91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2" y="4964252"/>
            <a:ext cx="1204634" cy="1703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DAB8D8-FB30-408D-93FD-58E307EF8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46" y="4962024"/>
            <a:ext cx="1116235" cy="17331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753A83-4B0E-4D29-9087-A7F88B898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90" y="4880629"/>
            <a:ext cx="1288358" cy="1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8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0BC2-173C-40D4-A14B-C0E4D1B8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All hands on deck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B8A3A-124A-4590-8C4E-AD5E4B34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742" y="2067950"/>
            <a:ext cx="5942300" cy="4790050"/>
          </a:xfrm>
        </p:spPr>
        <p:txBody>
          <a:bodyPr/>
          <a:lstStyle/>
          <a:p>
            <a:pPr lvl="0"/>
            <a:r>
              <a:rPr lang="en-US" sz="2400" dirty="0"/>
              <a:t>Du </a:t>
            </a:r>
            <a:r>
              <a:rPr lang="en-US" sz="2400" dirty="0" err="1"/>
              <a:t>Bois</a:t>
            </a:r>
            <a:r>
              <a:rPr lang="en-US" sz="2400" dirty="0"/>
              <a:t> </a:t>
            </a:r>
            <a:r>
              <a:rPr lang="en-US" sz="2400" u="sng" dirty="0"/>
              <a:t>urges</a:t>
            </a:r>
            <a:r>
              <a:rPr lang="en-US" sz="2400" dirty="0"/>
              <a:t> support for war to strengthen calls for </a:t>
            </a:r>
            <a:r>
              <a:rPr lang="en-US" sz="2400" u="sng" dirty="0"/>
              <a:t>racial justice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/>
              <a:t>Many </a:t>
            </a:r>
            <a:r>
              <a:rPr lang="en-US" sz="2400" u="sng" dirty="0"/>
              <a:t>women</a:t>
            </a:r>
            <a:r>
              <a:rPr lang="en-US" sz="2400" dirty="0"/>
              <a:t> take jobs in heavy industry previously held by men.</a:t>
            </a:r>
          </a:p>
          <a:p>
            <a:pPr lvl="1"/>
            <a:r>
              <a:rPr lang="en-US" dirty="0"/>
              <a:t>In all, about </a:t>
            </a:r>
            <a:r>
              <a:rPr lang="en-US" u="sng" dirty="0"/>
              <a:t>1 million</a:t>
            </a:r>
            <a:r>
              <a:rPr lang="en-US" dirty="0"/>
              <a:t> women entered the work force during WWI. </a:t>
            </a:r>
          </a:p>
          <a:p>
            <a:pPr lvl="1"/>
            <a:r>
              <a:rPr lang="en-US" dirty="0"/>
              <a:t>Women’s effort bolsters support for </a:t>
            </a:r>
            <a:r>
              <a:rPr lang="en-US" u="sng" dirty="0"/>
              <a:t>suffrage</a:t>
            </a:r>
            <a:r>
              <a:rPr lang="en-US" dirty="0"/>
              <a:t> and the </a:t>
            </a:r>
            <a:r>
              <a:rPr lang="en-US" u="sng" dirty="0"/>
              <a:t>19</a:t>
            </a:r>
            <a:r>
              <a:rPr lang="en-US" u="sng" baseline="30000" dirty="0"/>
              <a:t>th</a:t>
            </a:r>
            <a:r>
              <a:rPr lang="en-US" u="sng" dirty="0"/>
              <a:t> amendment</a:t>
            </a:r>
            <a:r>
              <a:rPr lang="en-US" dirty="0"/>
              <a:t> is passed. </a:t>
            </a:r>
          </a:p>
          <a:p>
            <a:pPr lvl="0"/>
            <a:r>
              <a:rPr lang="en-US" sz="2400" dirty="0"/>
              <a:t>In the fall of 1918, the international</a:t>
            </a:r>
            <a:r>
              <a:rPr lang="en-US" sz="2400" u="sng" dirty="0"/>
              <a:t> flu epidemic</a:t>
            </a:r>
            <a:r>
              <a:rPr lang="en-US" sz="2400" dirty="0"/>
              <a:t> had a devastating effect on the economy. </a:t>
            </a:r>
          </a:p>
          <a:p>
            <a:pPr lvl="1"/>
            <a:r>
              <a:rPr lang="en-US" dirty="0"/>
              <a:t>As many as 30 million people died </a:t>
            </a:r>
            <a:r>
              <a:rPr lang="en-US" u="sng" dirty="0"/>
              <a:t>worldwide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66544-86C0-4D01-AE17-6EAB60787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42" y="2968282"/>
            <a:ext cx="3251807" cy="2482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EA10FC-E2ED-4DF6-99A2-F14A91DE8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2770798"/>
            <a:ext cx="2475914" cy="31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3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CE7C-F804-48C0-8975-A549CF7A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Unit 4 Notes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F3357-047F-46FC-AA64-8F801CD68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14. How did WWI affect the role of the federal government?</a:t>
            </a:r>
          </a:p>
          <a:p>
            <a:r>
              <a:rPr lang="en-US" dirty="0"/>
              <a:t>A. The government regulated industries less. </a:t>
            </a:r>
          </a:p>
          <a:p>
            <a:r>
              <a:rPr lang="en-US" dirty="0"/>
              <a:t>B. The government controlled much of the national economy. </a:t>
            </a:r>
          </a:p>
          <a:p>
            <a:r>
              <a:rPr lang="en-US" dirty="0"/>
              <a:t>C. The government protected workers’ rights more. </a:t>
            </a:r>
          </a:p>
          <a:p>
            <a:r>
              <a:rPr lang="en-US" dirty="0"/>
              <a:t>D. The government purchased more materials from different companies. </a:t>
            </a:r>
          </a:p>
        </p:txBody>
      </p:sp>
    </p:spTree>
    <p:extLst>
      <p:ext uri="{BB962C8B-B14F-4D97-AF65-F5344CB8AC3E}">
        <p14:creationId xmlns:p14="http://schemas.microsoft.com/office/powerpoint/2010/main" val="378508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FDD1-3C3F-476E-98C9-EF3ED452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Fourteen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AF61-3613-4D93-8887-61549717B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291" y="2011680"/>
            <a:ext cx="7976514" cy="4290646"/>
          </a:xfrm>
        </p:spPr>
        <p:txBody>
          <a:bodyPr/>
          <a:lstStyle/>
          <a:p>
            <a:pPr lvl="0"/>
            <a:r>
              <a:rPr lang="en-US" dirty="0"/>
              <a:t>Wilson’s plan for </a:t>
            </a:r>
            <a:r>
              <a:rPr lang="en-US" u="sng" dirty="0"/>
              <a:t>world peace</a:t>
            </a:r>
            <a:r>
              <a:rPr lang="en-US" dirty="0"/>
              <a:t> known as the Fourteen Points (pg. 349 in textbook) </a:t>
            </a:r>
          </a:p>
          <a:p>
            <a:pPr lvl="1"/>
            <a:r>
              <a:rPr lang="en-US" sz="2200" dirty="0"/>
              <a:t>Wilson believed strongly in self-determination – the right of people to choose their own political status. </a:t>
            </a:r>
          </a:p>
          <a:p>
            <a:pPr lvl="1"/>
            <a:r>
              <a:rPr lang="en-US" sz="2200" dirty="0"/>
              <a:t>Points 1 – 5 propose measures to </a:t>
            </a:r>
            <a:r>
              <a:rPr lang="en-US" sz="2200" u="sng" dirty="0"/>
              <a:t>prevent</a:t>
            </a:r>
            <a:r>
              <a:rPr lang="en-US" sz="2200" dirty="0"/>
              <a:t> another war </a:t>
            </a:r>
          </a:p>
          <a:p>
            <a:pPr lvl="1"/>
            <a:r>
              <a:rPr lang="en-US" sz="2200" dirty="0"/>
              <a:t>Points 6 – 13 address how </a:t>
            </a:r>
            <a:r>
              <a:rPr lang="en-US" sz="2200" u="sng" dirty="0"/>
              <a:t>ethnic groups</a:t>
            </a:r>
            <a:r>
              <a:rPr lang="en-US" sz="2200" dirty="0"/>
              <a:t> can form own nations or join others </a:t>
            </a:r>
          </a:p>
          <a:p>
            <a:pPr lvl="1"/>
            <a:r>
              <a:rPr lang="en-US" sz="2200" dirty="0"/>
              <a:t>14 calls for international organization </a:t>
            </a:r>
            <a:r>
              <a:rPr lang="en-US" sz="2200" u="sng" dirty="0"/>
              <a:t>League of Nations</a:t>
            </a:r>
            <a:r>
              <a:rPr lang="en-US" sz="2200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BAF57-CF17-4272-97D4-0EC84CE11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" y="2011680"/>
            <a:ext cx="3832273" cy="466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C8C0-0604-4A0C-BEA5-DCB354FC8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8" y="4764137"/>
            <a:ext cx="2868634" cy="19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4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44A3-A767-4716-BA9B-C6CCE150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Can’t please everyone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82512-AE87-4C9A-931A-C3C4441DF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57" y="2011680"/>
            <a:ext cx="7181426" cy="466109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400" dirty="0"/>
              <a:t>Wilson’s plan </a:t>
            </a:r>
            <a:r>
              <a:rPr lang="en-US" sz="2400" u="sng" dirty="0"/>
              <a:t>failed</a:t>
            </a:r>
            <a:r>
              <a:rPr lang="en-US" sz="2400" dirty="0"/>
              <a:t> to address the Allie’s hatred against </a:t>
            </a:r>
            <a:r>
              <a:rPr lang="en-US" sz="2400" u="sng" dirty="0"/>
              <a:t>Germany</a:t>
            </a:r>
            <a:endParaRPr lang="en-US" sz="2400" dirty="0"/>
          </a:p>
          <a:p>
            <a:pPr lvl="1"/>
            <a:r>
              <a:rPr lang="en-US" sz="2400" dirty="0"/>
              <a:t>France wants to prevent future German </a:t>
            </a:r>
            <a:r>
              <a:rPr lang="en-US" sz="2400" u="sng" dirty="0"/>
              <a:t>invasion</a:t>
            </a:r>
            <a:endParaRPr lang="en-US" sz="2400" dirty="0"/>
          </a:p>
          <a:p>
            <a:pPr lvl="1"/>
            <a:r>
              <a:rPr lang="en-US" sz="2400" dirty="0"/>
              <a:t>British Prime minister wants to “Make Germany </a:t>
            </a:r>
            <a:r>
              <a:rPr lang="en-US" sz="2400" u="sng" dirty="0"/>
              <a:t>Pay</a:t>
            </a:r>
            <a:r>
              <a:rPr lang="en-US" sz="2400" dirty="0"/>
              <a:t>” </a:t>
            </a:r>
          </a:p>
          <a:p>
            <a:pPr lvl="1"/>
            <a:r>
              <a:rPr lang="en-US" sz="2400" u="sng" dirty="0"/>
              <a:t>Italy</a:t>
            </a:r>
            <a:r>
              <a:rPr lang="en-US" sz="2400" dirty="0"/>
              <a:t> wants Austrian-held territory</a:t>
            </a:r>
          </a:p>
          <a:p>
            <a:pPr lvl="0"/>
            <a:r>
              <a:rPr lang="en-US" sz="2400" dirty="0"/>
              <a:t>Treaty of </a:t>
            </a:r>
            <a:r>
              <a:rPr lang="en-US" sz="2400" u="sng" dirty="0"/>
              <a:t>Versailles</a:t>
            </a:r>
            <a:r>
              <a:rPr lang="en-US" sz="2400" dirty="0"/>
              <a:t> creates 9 new nations and places various conditions on </a:t>
            </a:r>
            <a:r>
              <a:rPr lang="en-US" sz="2400" u="sng" dirty="0"/>
              <a:t>Germany</a:t>
            </a:r>
            <a:endParaRPr lang="en-US" sz="2400" dirty="0"/>
          </a:p>
          <a:p>
            <a:pPr lvl="1"/>
            <a:r>
              <a:rPr lang="en-US" sz="2400" dirty="0"/>
              <a:t>Germany – cannot have an </a:t>
            </a:r>
            <a:r>
              <a:rPr lang="en-US" sz="2400" u="sng" dirty="0"/>
              <a:t>army</a:t>
            </a:r>
            <a:r>
              <a:rPr lang="en-US" sz="2400" dirty="0"/>
              <a:t>, land returned to </a:t>
            </a:r>
            <a:r>
              <a:rPr lang="en-US" sz="2400" u="sng" dirty="0"/>
              <a:t>France</a:t>
            </a:r>
            <a:r>
              <a:rPr lang="en-US" sz="2400" dirty="0"/>
              <a:t>, pay </a:t>
            </a:r>
            <a:r>
              <a:rPr lang="en-US" sz="2400" u="sng" dirty="0"/>
              <a:t>reparations</a:t>
            </a:r>
            <a:r>
              <a:rPr lang="en-US" sz="2400" dirty="0"/>
              <a:t> (war damages) </a:t>
            </a:r>
          </a:p>
          <a:p>
            <a:pPr lvl="1"/>
            <a:r>
              <a:rPr lang="en-US" sz="2400" u="sng" dirty="0"/>
              <a:t>War-guilt </a:t>
            </a:r>
            <a:r>
              <a:rPr lang="en-US" sz="2400" dirty="0"/>
              <a:t>clause – Germany must accept sole </a:t>
            </a:r>
            <a:r>
              <a:rPr lang="en-US" sz="2400" u="sng" dirty="0"/>
              <a:t>responsibility</a:t>
            </a:r>
            <a:r>
              <a:rPr lang="en-US" sz="2400" dirty="0"/>
              <a:t> for war </a:t>
            </a:r>
          </a:p>
          <a:p>
            <a:pPr lvl="0"/>
            <a:r>
              <a:rPr lang="en-US" sz="2400" dirty="0"/>
              <a:t>Many American leaders </a:t>
            </a:r>
            <a:r>
              <a:rPr lang="en-US" sz="2400" u="sng" dirty="0"/>
              <a:t>disapproved </a:t>
            </a:r>
            <a:r>
              <a:rPr lang="en-US" sz="2400" dirty="0"/>
              <a:t>of the League and the Treaty </a:t>
            </a:r>
          </a:p>
          <a:p>
            <a:pPr lvl="1"/>
            <a:r>
              <a:rPr lang="en-US" sz="2400" dirty="0"/>
              <a:t>Wilson goes on </a:t>
            </a:r>
            <a:r>
              <a:rPr lang="en-US" sz="2400" u="sng" dirty="0"/>
              <a:t>tour</a:t>
            </a:r>
            <a:r>
              <a:rPr lang="en-US" sz="2400" dirty="0"/>
              <a:t> to convince Nation, but a </a:t>
            </a:r>
            <a:r>
              <a:rPr lang="en-US" sz="2400" u="sng" dirty="0"/>
              <a:t>stroke</a:t>
            </a:r>
            <a:endParaRPr lang="en-US" sz="2400" dirty="0"/>
          </a:p>
          <a:p>
            <a:pPr lvl="1"/>
            <a:r>
              <a:rPr lang="en-US" sz="2400" u="sng" dirty="0"/>
              <a:t>Congress</a:t>
            </a:r>
            <a:r>
              <a:rPr lang="en-US" sz="2400" dirty="0"/>
              <a:t> does not approve and the U.S. never joins the League</a:t>
            </a:r>
          </a:p>
          <a:p>
            <a:pPr marL="228600" lvl="1" indent="0"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ECA06-6F96-41A9-915D-BD6947DE8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38" y="2011680"/>
            <a:ext cx="4230451" cy="46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8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C3A27-3E6A-4934-B19F-6ECC1C1F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Unit 4 Notes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39E63-BCB4-43E4-AAC3-2D8A4716F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15. Which of the following is an example of how President Wilson’s belief in self-determination was reflected in his Fourteen Points?</a:t>
            </a:r>
          </a:p>
          <a:p>
            <a:pPr marL="457200" indent="-457200">
              <a:buAutoNum type="alphaUcPeriod"/>
            </a:pPr>
            <a:r>
              <a:rPr lang="en-US" dirty="0"/>
              <a:t>A League of Nations would be created to settle international disputes. </a:t>
            </a:r>
          </a:p>
          <a:p>
            <a:pPr marL="457200" indent="-457200">
              <a:buAutoNum type="alphaUcPeriod"/>
            </a:pPr>
            <a:r>
              <a:rPr lang="en-US" dirty="0"/>
              <a:t>Treaties would be negotiated in public with input from ordinary citizens. </a:t>
            </a:r>
          </a:p>
          <a:p>
            <a:pPr marL="457200" indent="-457200">
              <a:buAutoNum type="alphaUcPeriod"/>
            </a:pPr>
            <a:r>
              <a:rPr lang="en-US" dirty="0"/>
              <a:t>An independent Poland would be created from German and Russian territory. </a:t>
            </a:r>
          </a:p>
          <a:p>
            <a:pPr marL="457200" indent="-457200">
              <a:buAutoNum type="alphaUcPeriod"/>
            </a:pPr>
            <a:r>
              <a:rPr lang="en-US" dirty="0"/>
              <a:t>Independent courtiers would have equal rights to trade and to navigate the seas. </a:t>
            </a:r>
          </a:p>
        </p:txBody>
      </p:sp>
    </p:spTree>
    <p:extLst>
      <p:ext uri="{BB962C8B-B14F-4D97-AF65-F5344CB8AC3E}">
        <p14:creationId xmlns:p14="http://schemas.microsoft.com/office/powerpoint/2010/main" val="3587667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475</TotalTime>
  <Words>1383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Corbel</vt:lpstr>
      <vt:lpstr>Wingdings</vt:lpstr>
      <vt:lpstr>Banded</vt:lpstr>
      <vt:lpstr>America at war</vt:lpstr>
      <vt:lpstr>Unit 4 Notes Questions: </vt:lpstr>
      <vt:lpstr>Selling the War</vt:lpstr>
      <vt:lpstr>Citizens must support the war</vt:lpstr>
      <vt:lpstr>All hands on deck </vt:lpstr>
      <vt:lpstr>Unit 4 Notes Questions</vt:lpstr>
      <vt:lpstr>Fourteen Points</vt:lpstr>
      <vt:lpstr>Can’t please everyone</vt:lpstr>
      <vt:lpstr>Unit 4 Notes Questions</vt:lpstr>
      <vt:lpstr>Roaring 20s</vt:lpstr>
      <vt:lpstr>Objective: </vt:lpstr>
      <vt:lpstr>Post-War America</vt:lpstr>
      <vt:lpstr>War Debts</vt:lpstr>
      <vt:lpstr>Scandalous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Edwards</dc:creator>
  <cp:lastModifiedBy>Shannon Edwards</cp:lastModifiedBy>
  <cp:revision>11</cp:revision>
  <dcterms:created xsi:type="dcterms:W3CDTF">2017-11-02T16:24:29Z</dcterms:created>
  <dcterms:modified xsi:type="dcterms:W3CDTF">2017-11-06T20:46:33Z</dcterms:modified>
</cp:coreProperties>
</file>