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074F-0DD5-4C08-94E5-9391CC8DB7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5EC9-8F05-4313-AD79-9CA5F666B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074F-0DD5-4C08-94E5-9391CC8DB7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5EC9-8F05-4313-AD79-9CA5F666B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2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F84D074F-0DD5-4C08-94E5-9391CC8DB7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AB945EC9-8F05-4313-AD79-9CA5F666B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0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074F-0DD5-4C08-94E5-9391CC8DB7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5EC9-8F05-4313-AD79-9CA5F666B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03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4D074F-0DD5-4C08-94E5-9391CC8DB7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945EC9-8F05-4313-AD79-9CA5F666B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43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074F-0DD5-4C08-94E5-9391CC8DB7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5EC9-8F05-4313-AD79-9CA5F666B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074F-0DD5-4C08-94E5-9391CC8DB7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5EC9-8F05-4313-AD79-9CA5F666B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7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074F-0DD5-4C08-94E5-9391CC8DB7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5EC9-8F05-4313-AD79-9CA5F666B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9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074F-0DD5-4C08-94E5-9391CC8DB7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5EC9-8F05-4313-AD79-9CA5F666B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0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074F-0DD5-4C08-94E5-9391CC8DB7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5EC9-8F05-4313-AD79-9CA5F666B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074F-0DD5-4C08-94E5-9391CC8DB7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5EC9-8F05-4313-AD79-9CA5F666B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6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84D074F-0DD5-4C08-94E5-9391CC8DB7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B945EC9-8F05-4313-AD79-9CA5F666B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171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7DE24-D9C8-43E3-81EE-858A05655D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Roaring 20s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577E4B-1D3D-45F3-B170-007627D24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Last notes of Unit 4</a:t>
            </a:r>
          </a:p>
        </p:txBody>
      </p:sp>
    </p:spTree>
    <p:extLst>
      <p:ext uri="{BB962C8B-B14F-4D97-AF65-F5344CB8AC3E}">
        <p14:creationId xmlns:p14="http://schemas.microsoft.com/office/powerpoint/2010/main" val="4124003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26C4D-4D5C-4A49-9C1E-981F0818F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Vroom, Vroom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B5EDB-A48C-4883-B9E8-BD157B5B9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auto industry and </a:t>
            </a:r>
            <a:r>
              <a:rPr lang="en-US" b="1" dirty="0"/>
              <a:t>Henry Ford’s</a:t>
            </a:r>
            <a:r>
              <a:rPr lang="en-US" dirty="0"/>
              <a:t> </a:t>
            </a:r>
            <a:r>
              <a:rPr lang="en-US" u="sng" dirty="0"/>
              <a:t>model T</a:t>
            </a:r>
            <a:r>
              <a:rPr lang="en-US" dirty="0"/>
              <a:t> symbolized the success of the free enterprise system and the </a:t>
            </a:r>
            <a:r>
              <a:rPr lang="en-US" u="sng" dirty="0"/>
              <a:t>Coolidge</a:t>
            </a:r>
            <a:r>
              <a:rPr lang="en-US" dirty="0"/>
              <a:t> era. It resulted in the </a:t>
            </a:r>
            <a:r>
              <a:rPr lang="en-US" dirty="0">
                <a:highlight>
                  <a:srgbClr val="FF0000"/>
                </a:highlight>
              </a:rPr>
              <a:t>urban sprawl </a:t>
            </a:r>
            <a:r>
              <a:rPr lang="en-US" dirty="0"/>
              <a:t>and by the 1920s, </a:t>
            </a:r>
            <a:r>
              <a:rPr lang="en-US" u="sng" dirty="0"/>
              <a:t>80%</a:t>
            </a:r>
            <a:r>
              <a:rPr lang="en-US" dirty="0"/>
              <a:t> of all registered moto vehicles in the world were in the U.S. </a:t>
            </a:r>
          </a:p>
          <a:p>
            <a:pPr lvl="1"/>
            <a:r>
              <a:rPr lang="en-US" sz="2200" dirty="0"/>
              <a:t>Cars change life – paved roads </a:t>
            </a:r>
            <a:r>
              <a:rPr lang="en-US" sz="2200" u="sng" dirty="0"/>
              <a:t>gas stations</a:t>
            </a:r>
            <a:r>
              <a:rPr lang="en-US" sz="2200" dirty="0"/>
              <a:t>, motels, shopping centers</a:t>
            </a:r>
          </a:p>
          <a:p>
            <a:pPr lvl="1"/>
            <a:r>
              <a:rPr lang="en-US" sz="2200" dirty="0"/>
              <a:t>Give </a:t>
            </a:r>
            <a:r>
              <a:rPr lang="en-US" sz="2200" u="sng" dirty="0"/>
              <a:t>mobility</a:t>
            </a:r>
            <a:r>
              <a:rPr lang="en-US" sz="2200" dirty="0"/>
              <a:t> to rural families, women, young people 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58399F-30B6-4318-979D-5D66713203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359" y="4114800"/>
            <a:ext cx="426720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846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B57B7-1D0E-4761-816A-EC1ACFC4A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Consumerism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32C87-47E4-4A02-8014-4E32C47FD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4559" y="2034540"/>
            <a:ext cx="9622971" cy="4183380"/>
          </a:xfrm>
        </p:spPr>
        <p:txBody>
          <a:bodyPr/>
          <a:lstStyle/>
          <a:p>
            <a:pPr lvl="0"/>
            <a:r>
              <a:rPr lang="en-US" dirty="0">
                <a:highlight>
                  <a:srgbClr val="FF0000"/>
                </a:highlight>
              </a:rPr>
              <a:t>Consumerism</a:t>
            </a:r>
            <a:r>
              <a:rPr lang="en-US" dirty="0"/>
              <a:t>, or the acquisition of goods in greater amounts, began to play a significant role in the American </a:t>
            </a:r>
            <a:r>
              <a:rPr lang="en-US" u="sng" dirty="0"/>
              <a:t>economy</a:t>
            </a:r>
            <a:r>
              <a:rPr lang="en-US" dirty="0"/>
              <a:t> and </a:t>
            </a:r>
            <a:r>
              <a:rPr lang="en-US" u="sng" dirty="0"/>
              <a:t>culture</a:t>
            </a:r>
            <a:r>
              <a:rPr lang="en-US" dirty="0"/>
              <a:t>. </a:t>
            </a:r>
          </a:p>
          <a:p>
            <a:pPr lvl="1"/>
            <a:r>
              <a:rPr lang="en-US" sz="2200" u="sng" dirty="0"/>
              <a:t>Advertising</a:t>
            </a:r>
            <a:r>
              <a:rPr lang="en-US" sz="2200" dirty="0"/>
              <a:t> agencies hire psychologists to learn how to appeal to the public</a:t>
            </a:r>
          </a:p>
          <a:p>
            <a:pPr lvl="1"/>
            <a:r>
              <a:rPr lang="en-US" sz="2200" dirty="0"/>
              <a:t>Make brand names familiar nationwide, push luxuries as </a:t>
            </a:r>
            <a:r>
              <a:rPr lang="en-US" sz="2200" u="sng" dirty="0"/>
              <a:t>necessities</a:t>
            </a:r>
            <a:r>
              <a:rPr lang="en-US" sz="2200" dirty="0"/>
              <a:t> 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D9839D-354A-4680-844E-0978C6041B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346" y="3543241"/>
            <a:ext cx="6185263" cy="30305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2D55AE-9125-4148-A464-B212A49E4C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25" y="2553818"/>
            <a:ext cx="2154787" cy="31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583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14EE-5EB1-4B16-A366-BA168F690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Unit 4 Notes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71FBB-1088-4DD7-95EB-79E5C9578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16. Which of the following was an outcome of the Washington Naval Conference?</a:t>
            </a:r>
          </a:p>
          <a:p>
            <a:r>
              <a:rPr lang="en-US" dirty="0"/>
              <a:t>A. The five major naval powers agreed to disarm.</a:t>
            </a:r>
          </a:p>
          <a:p>
            <a:r>
              <a:rPr lang="en-US" dirty="0"/>
              <a:t>B. Many countries renounced war as a national policy. </a:t>
            </a:r>
          </a:p>
          <a:p>
            <a:r>
              <a:rPr lang="en-US" dirty="0"/>
              <a:t>C. The U.S. raised taxes on some imports to 60%. </a:t>
            </a:r>
          </a:p>
          <a:p>
            <a:r>
              <a:rPr lang="en-US" dirty="0"/>
              <a:t>D. American inventors loaned Germany money to repay Britain and France.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109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19994-9AA3-4C68-A994-EA9BB4FE0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Fear of Foreigners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2F656-E92A-47E5-B80B-548B7E0E0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War leaves Americans exhausted and the debate over the </a:t>
            </a:r>
            <a:r>
              <a:rPr lang="en-US" u="sng" dirty="0"/>
              <a:t>League</a:t>
            </a:r>
            <a:r>
              <a:rPr lang="en-US" dirty="0"/>
              <a:t> divides them. </a:t>
            </a:r>
          </a:p>
          <a:p>
            <a:pPr lvl="0"/>
            <a:r>
              <a:rPr lang="en-US" dirty="0"/>
              <a:t>Economy adjusting: cost of </a:t>
            </a:r>
            <a:r>
              <a:rPr lang="en-US" u="sng" dirty="0"/>
              <a:t>living</a:t>
            </a:r>
            <a:r>
              <a:rPr lang="en-US" dirty="0"/>
              <a:t> doubles, farm, factory orders </a:t>
            </a:r>
            <a:r>
              <a:rPr lang="en-US" u="sng" dirty="0"/>
              <a:t>down</a:t>
            </a:r>
            <a:endParaRPr lang="en-US" dirty="0"/>
          </a:p>
          <a:p>
            <a:pPr lvl="1"/>
            <a:r>
              <a:rPr lang="en-US" sz="2200" u="sng" dirty="0"/>
              <a:t>Soldiers</a:t>
            </a:r>
            <a:r>
              <a:rPr lang="en-US" sz="2200" dirty="0"/>
              <a:t> take jobs from women and minorities </a:t>
            </a:r>
          </a:p>
          <a:p>
            <a:pPr lvl="0"/>
            <a:r>
              <a:rPr lang="en-US" dirty="0"/>
              <a:t>Many Americans responded to the stressful conditions by becoming </a:t>
            </a:r>
            <a:r>
              <a:rPr lang="en-US" u="sng" dirty="0"/>
              <a:t>fearful</a:t>
            </a:r>
            <a:r>
              <a:rPr lang="en-US" dirty="0"/>
              <a:t> of outsiders, this fear is known as </a:t>
            </a:r>
            <a:r>
              <a:rPr lang="en-US" dirty="0">
                <a:highlight>
                  <a:srgbClr val="FF0000"/>
                </a:highlight>
              </a:rPr>
              <a:t>xenophobia</a:t>
            </a:r>
            <a:r>
              <a:rPr lang="en-US" dirty="0"/>
              <a:t>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40B532-050F-40B5-AD80-DBB3360973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614" y="3954780"/>
            <a:ext cx="3273805" cy="26190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6EDB8B-1869-44B1-8019-12A945DAF0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53" y="4232108"/>
            <a:ext cx="2991867" cy="206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613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7E434-3C2E-4EAC-942B-693EF7538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Red Scare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2BEA8-C4EB-40F7-AFF3-D8F6F6E47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9620" y="1988820"/>
            <a:ext cx="6080760" cy="486918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400" dirty="0"/>
              <a:t>One perceived threat to American life was the spread of </a:t>
            </a:r>
            <a:r>
              <a:rPr lang="en-US" sz="2400" u="sng" dirty="0"/>
              <a:t>communism</a:t>
            </a:r>
            <a:r>
              <a:rPr lang="en-US" sz="2400" dirty="0"/>
              <a:t>, an economic and political system based on a single-party government ruled by a </a:t>
            </a:r>
            <a:r>
              <a:rPr lang="en-US" sz="2400" u="sng" dirty="0"/>
              <a:t>dictatorship</a:t>
            </a:r>
            <a:r>
              <a:rPr lang="en-US" sz="2400" dirty="0"/>
              <a:t>. </a:t>
            </a:r>
          </a:p>
          <a:p>
            <a:pPr lvl="1"/>
            <a:r>
              <a:rPr lang="en-US" sz="2400" dirty="0"/>
              <a:t>In 1919 </a:t>
            </a:r>
            <a:r>
              <a:rPr lang="en-US" sz="2400" b="1" dirty="0"/>
              <a:t>Vladimir Lenin</a:t>
            </a:r>
            <a:r>
              <a:rPr lang="en-US" sz="2400" dirty="0"/>
              <a:t> forms the </a:t>
            </a:r>
            <a:r>
              <a:rPr lang="en-US" sz="2400" u="sng" dirty="0"/>
              <a:t>Bolsheviks</a:t>
            </a:r>
            <a:r>
              <a:rPr lang="en-US" sz="2400" dirty="0"/>
              <a:t> who set up a communist state in </a:t>
            </a:r>
            <a:r>
              <a:rPr lang="en-US" sz="2400" u="sng" dirty="0"/>
              <a:t>Russia</a:t>
            </a:r>
            <a:r>
              <a:rPr lang="en-US" sz="2400" dirty="0"/>
              <a:t>. </a:t>
            </a:r>
          </a:p>
          <a:p>
            <a:pPr lvl="0"/>
            <a:r>
              <a:rPr lang="en-US" sz="2400" dirty="0"/>
              <a:t>A communist party formed in the </a:t>
            </a:r>
            <a:r>
              <a:rPr lang="en-US" sz="2400" u="sng" dirty="0"/>
              <a:t>U.S.</a:t>
            </a:r>
            <a:r>
              <a:rPr lang="en-US" sz="2400" dirty="0"/>
              <a:t> – the government is mailed </a:t>
            </a:r>
            <a:r>
              <a:rPr lang="en-US" sz="2400" u="sng" dirty="0"/>
              <a:t>bombs</a:t>
            </a:r>
            <a:r>
              <a:rPr lang="en-US" sz="2400" dirty="0"/>
              <a:t> and the public grew fearful that the communists were taking over… starting the </a:t>
            </a:r>
            <a:r>
              <a:rPr lang="en-US" sz="2400" u="sng" dirty="0"/>
              <a:t>Red Scare</a:t>
            </a:r>
            <a:endParaRPr lang="en-US" sz="2400" dirty="0"/>
          </a:p>
          <a:p>
            <a:pPr lvl="1"/>
            <a:r>
              <a:rPr lang="en-US" sz="2400" dirty="0"/>
              <a:t>Red scare feeds fear of foreigners, ruins </a:t>
            </a:r>
            <a:r>
              <a:rPr lang="en-US" sz="2400" u="sng" dirty="0"/>
              <a:t>reputations</a:t>
            </a:r>
            <a:endParaRPr lang="en-US" sz="2400" dirty="0"/>
          </a:p>
          <a:p>
            <a:pPr lvl="1"/>
            <a:r>
              <a:rPr lang="en-US" sz="2400" dirty="0"/>
              <a:t>Example: Sacco and Vanzetti were Italian immigrants and </a:t>
            </a:r>
            <a:r>
              <a:rPr lang="en-US" sz="2400" u="sng" dirty="0"/>
              <a:t>anarchists</a:t>
            </a:r>
            <a:r>
              <a:rPr lang="en-US" sz="2400" dirty="0"/>
              <a:t> arrest and charged with robbery and murder. Even though the trial did not prove </a:t>
            </a:r>
            <a:r>
              <a:rPr lang="en-US" sz="2400" u="sng" dirty="0"/>
              <a:t>guilt</a:t>
            </a:r>
            <a:r>
              <a:rPr lang="en-US" sz="2400" dirty="0"/>
              <a:t> the jury finds them guilty and they’re </a:t>
            </a:r>
            <a:r>
              <a:rPr lang="en-US" sz="2400" u="sng" dirty="0"/>
              <a:t>executed</a:t>
            </a:r>
            <a:r>
              <a:rPr lang="en-US" sz="2400" dirty="0"/>
              <a:t> in 1927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B5EA6B-86A4-434C-AF75-EB7A754BBE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20" y="2331720"/>
            <a:ext cx="55880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3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94405-1ADB-4BBC-B768-4D063A7AC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Quota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B8FAC-BFDC-40D4-A675-7136122ED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1" y="2011680"/>
            <a:ext cx="7277099" cy="500634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U.S. Attorney General </a:t>
            </a:r>
            <a:r>
              <a:rPr lang="en-US" b="1" dirty="0"/>
              <a:t>A Mitchell Palmer</a:t>
            </a:r>
            <a:r>
              <a:rPr lang="en-US" dirty="0"/>
              <a:t> and </a:t>
            </a:r>
            <a:r>
              <a:rPr lang="en-US" b="1" dirty="0"/>
              <a:t>J. Edgar Hoover</a:t>
            </a:r>
            <a:r>
              <a:rPr lang="en-US" dirty="0"/>
              <a:t> begin to </a:t>
            </a:r>
            <a:r>
              <a:rPr lang="en-US" u="sng" dirty="0"/>
              <a:t>hunt</a:t>
            </a:r>
            <a:r>
              <a:rPr lang="en-US" dirty="0"/>
              <a:t> Communists, socialist, and anarchists. </a:t>
            </a:r>
          </a:p>
          <a:p>
            <a:pPr lvl="1"/>
            <a:r>
              <a:rPr lang="en-US" sz="2200" dirty="0"/>
              <a:t>Raids trample </a:t>
            </a:r>
            <a:r>
              <a:rPr lang="en-US" sz="2200" u="sng" dirty="0"/>
              <a:t>civil rights</a:t>
            </a:r>
            <a:r>
              <a:rPr lang="en-US" sz="2200" dirty="0"/>
              <a:t> and fail to find evidence</a:t>
            </a:r>
          </a:p>
          <a:p>
            <a:pPr lvl="0"/>
            <a:r>
              <a:rPr lang="en-US" dirty="0"/>
              <a:t>1919 – 1921, number of </a:t>
            </a:r>
            <a:r>
              <a:rPr lang="en-US" u="sng" dirty="0"/>
              <a:t>immigrants</a:t>
            </a:r>
            <a:r>
              <a:rPr lang="en-US" dirty="0"/>
              <a:t> grows almost 600% </a:t>
            </a:r>
          </a:p>
          <a:p>
            <a:pPr lvl="0"/>
            <a:r>
              <a:rPr lang="en-US" dirty="0"/>
              <a:t>Quota System – sets </a:t>
            </a:r>
            <a:r>
              <a:rPr lang="en-US" u="sng" dirty="0"/>
              <a:t>maximum</a:t>
            </a:r>
            <a:r>
              <a:rPr lang="en-US" dirty="0"/>
              <a:t> number can enter U.S. from </a:t>
            </a:r>
            <a:r>
              <a:rPr lang="en-US" u="sng" dirty="0"/>
              <a:t>each</a:t>
            </a:r>
            <a:r>
              <a:rPr lang="en-US" dirty="0"/>
              <a:t> country</a:t>
            </a:r>
          </a:p>
          <a:p>
            <a:pPr lvl="1"/>
            <a:r>
              <a:rPr lang="en-US" sz="2200" dirty="0"/>
              <a:t>In 1924, European arrivals cut to </a:t>
            </a:r>
            <a:r>
              <a:rPr lang="en-US" sz="2200" u="sng" dirty="0"/>
              <a:t>2% </a:t>
            </a:r>
            <a:r>
              <a:rPr lang="en-US" sz="2200" dirty="0"/>
              <a:t>of number of residents</a:t>
            </a:r>
          </a:p>
          <a:p>
            <a:pPr lvl="1"/>
            <a:r>
              <a:rPr lang="en-US" sz="2200" dirty="0"/>
              <a:t>Discriminates against southern, eastern </a:t>
            </a:r>
            <a:r>
              <a:rPr lang="en-US" sz="2200" u="sng" dirty="0"/>
              <a:t>Europeans</a:t>
            </a:r>
            <a:endParaRPr lang="en-US" sz="2200" dirty="0"/>
          </a:p>
          <a:p>
            <a:pPr lvl="1"/>
            <a:r>
              <a:rPr lang="en-US" sz="2200" dirty="0"/>
              <a:t>Prohibits </a:t>
            </a:r>
            <a:r>
              <a:rPr lang="en-US" sz="2200" u="sng" dirty="0"/>
              <a:t>Japanese </a:t>
            </a:r>
            <a:r>
              <a:rPr lang="en-US" sz="2200" dirty="0"/>
              <a:t>immigration </a:t>
            </a:r>
          </a:p>
          <a:p>
            <a:pPr lvl="1"/>
            <a:r>
              <a:rPr lang="en-US" sz="2200" dirty="0"/>
              <a:t>Does not apply to </a:t>
            </a:r>
            <a:r>
              <a:rPr lang="en-US" sz="2200" u="sng" dirty="0"/>
              <a:t>western</a:t>
            </a:r>
            <a:r>
              <a:rPr lang="en-US" sz="2200" dirty="0"/>
              <a:t> hemisphere (Canadians / Mexicans)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B4FE9D-1708-4108-A1C0-A3413B5435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40" y="2011680"/>
            <a:ext cx="4116199" cy="463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771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BA3BB-2C1E-4BF5-8B45-72F139445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Roaring 20s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62240-77D1-4DB3-8F81-EF0C6DF1C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2011680"/>
            <a:ext cx="11612880" cy="456214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 the rebellious, pleasure-loving atmosphere of the </a:t>
            </a:r>
            <a:r>
              <a:rPr lang="en-US" u="sng" dirty="0"/>
              <a:t>twenties</a:t>
            </a:r>
            <a:r>
              <a:rPr lang="en-US" dirty="0"/>
              <a:t>, many women began to assert their </a:t>
            </a:r>
            <a:r>
              <a:rPr lang="en-US" u="sng" dirty="0"/>
              <a:t>independence</a:t>
            </a:r>
            <a:r>
              <a:rPr lang="en-US" dirty="0"/>
              <a:t>, reject the values of the 19</a:t>
            </a:r>
            <a:r>
              <a:rPr lang="en-US" baseline="30000" dirty="0"/>
              <a:t>th</a:t>
            </a:r>
            <a:r>
              <a:rPr lang="en-US" dirty="0"/>
              <a:t> century, and demand the same </a:t>
            </a:r>
            <a:r>
              <a:rPr lang="en-US" u="sng" dirty="0"/>
              <a:t>freedoms</a:t>
            </a:r>
            <a:r>
              <a:rPr lang="en-US" dirty="0"/>
              <a:t> as men. </a:t>
            </a:r>
          </a:p>
          <a:p>
            <a:pPr lvl="1"/>
            <a:r>
              <a:rPr lang="en-US" sz="2200" dirty="0"/>
              <a:t>“We have been forced to live in an atmosphere of ‘tomorrow we die’ and so naturally, we drank and were merry.” – John F. Carter</a:t>
            </a:r>
          </a:p>
          <a:p>
            <a:pPr lvl="0"/>
            <a:r>
              <a:rPr lang="en-US" dirty="0"/>
              <a:t>Another bitter controversy highlighted the growing rift between traditional and modern ideas. This battle raged between </a:t>
            </a:r>
            <a:r>
              <a:rPr lang="en-US" dirty="0">
                <a:highlight>
                  <a:srgbClr val="FF0000"/>
                </a:highlight>
              </a:rPr>
              <a:t>fundamentalist</a:t>
            </a:r>
            <a:r>
              <a:rPr lang="en-US" dirty="0"/>
              <a:t> and </a:t>
            </a:r>
            <a:r>
              <a:rPr lang="en-US" u="sng" dirty="0"/>
              <a:t>secular</a:t>
            </a:r>
            <a:r>
              <a:rPr lang="en-US" dirty="0"/>
              <a:t> thinkers. </a:t>
            </a:r>
          </a:p>
          <a:p>
            <a:pPr lvl="1"/>
            <a:r>
              <a:rPr lang="en-US" sz="2200" dirty="0"/>
              <a:t>Ex: Scopes Trial </a:t>
            </a:r>
          </a:p>
          <a:p>
            <a:pPr lvl="0"/>
            <a:r>
              <a:rPr lang="en-US" dirty="0"/>
              <a:t>The uprising of the </a:t>
            </a:r>
            <a:r>
              <a:rPr lang="en-US" u="sng" dirty="0"/>
              <a:t>flapper</a:t>
            </a:r>
            <a:r>
              <a:rPr lang="en-US" dirty="0"/>
              <a:t>: liberated young woman who embraces the new fashions and urban attitudes of the day. </a:t>
            </a:r>
          </a:p>
          <a:p>
            <a:pPr lvl="1"/>
            <a:r>
              <a:rPr lang="en-US" sz="2200" dirty="0"/>
              <a:t>Casual dating became increasingly accepted. Even so, a </a:t>
            </a:r>
            <a:r>
              <a:rPr lang="en-US" sz="2200" dirty="0">
                <a:highlight>
                  <a:srgbClr val="FF0000"/>
                </a:highlight>
              </a:rPr>
              <a:t>double standard</a:t>
            </a:r>
            <a:r>
              <a:rPr lang="en-US" sz="2200" dirty="0"/>
              <a:t> – a set of principles granting greater </a:t>
            </a:r>
            <a:r>
              <a:rPr lang="en-US" sz="2200" u="sng" dirty="0"/>
              <a:t>sexual</a:t>
            </a:r>
            <a:r>
              <a:rPr lang="en-US" sz="2200" dirty="0"/>
              <a:t> freedom to men than to women – required women to observe stricter standards of behavior than men did.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353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49</TotalTime>
  <Words>625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</vt:lpstr>
      <vt:lpstr>Banded</vt:lpstr>
      <vt:lpstr>Roaring 20s</vt:lpstr>
      <vt:lpstr>Vroom, Vroom </vt:lpstr>
      <vt:lpstr>Consumerism</vt:lpstr>
      <vt:lpstr>Unit 4 Notes Questions</vt:lpstr>
      <vt:lpstr>Fear of Foreigners </vt:lpstr>
      <vt:lpstr>The Red Scare</vt:lpstr>
      <vt:lpstr>Quota System </vt:lpstr>
      <vt:lpstr>The Roaring 20s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Roaring 20s</dc:title>
  <dc:creator>Shannon Edwards</dc:creator>
  <cp:lastModifiedBy>Shannon Edwards</cp:lastModifiedBy>
  <cp:revision>3</cp:revision>
  <dcterms:created xsi:type="dcterms:W3CDTF">2017-11-13T02:19:53Z</dcterms:created>
  <dcterms:modified xsi:type="dcterms:W3CDTF">2017-11-13T03:09:12Z</dcterms:modified>
</cp:coreProperties>
</file>