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0940-8B65-474B-9180-5CAAD18A21A6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7B1-FCF0-4CA9-8696-B0A322D53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0940-8B65-474B-9180-5CAAD18A21A6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7B1-FCF0-4CA9-8696-B0A322D53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0940-8B65-474B-9180-5CAAD18A21A6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7B1-FCF0-4CA9-8696-B0A322D53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0940-8B65-474B-9180-5CAAD18A21A6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7B1-FCF0-4CA9-8696-B0A322D53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0940-8B65-474B-9180-5CAAD18A21A6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7B1-FCF0-4CA9-8696-B0A322D53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0940-8B65-474B-9180-5CAAD18A21A6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7B1-FCF0-4CA9-8696-B0A322D53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0940-8B65-474B-9180-5CAAD18A21A6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7B1-FCF0-4CA9-8696-B0A322D53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0940-8B65-474B-9180-5CAAD18A21A6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7B1-FCF0-4CA9-8696-B0A322D53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0940-8B65-474B-9180-5CAAD18A21A6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7B1-FCF0-4CA9-8696-B0A322D53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0940-8B65-474B-9180-5CAAD18A21A6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7B1-FCF0-4CA9-8696-B0A322D53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0940-8B65-474B-9180-5CAAD18A21A6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57B1-FCF0-4CA9-8696-B0A322D53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0940-8B65-474B-9180-5CAAD18A21A6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957B1-FCF0-4CA9-8696-B0A322D53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history.com/topics/dust-bowl/videos/black-blizzard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great-depression/videos/1929-stock-market-crash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5: The Great Depression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Nation’s Sick Economy (Pg. 1 – 3)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5 Notes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Why was much of the prosperity of the 1920s more superficial than real?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>
                <a:solidFill>
                  <a:schemeClr val="accent2"/>
                </a:solidFill>
              </a:rPr>
              <a:t>Many people were living beyond their means.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>
                <a:solidFill>
                  <a:schemeClr val="accent2"/>
                </a:solidFill>
              </a:rPr>
              <a:t>Many people were relocating from farms to the cities.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>
                <a:solidFill>
                  <a:schemeClr val="accent2"/>
                </a:solidFill>
              </a:rPr>
              <a:t>Many people were becoming wealthier in the stock market.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>
                <a:solidFill>
                  <a:schemeClr val="accent2"/>
                </a:solidFill>
              </a:rPr>
              <a:t>Many people were benefiting from increased jobs after the war.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The rest of the world felt the impact of the stock market crash and great Depression that was going on in America because by this point many world economies were _______________________.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>
                <a:solidFill>
                  <a:schemeClr val="accent2"/>
                </a:solidFill>
              </a:rPr>
              <a:t>Independent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>
                <a:solidFill>
                  <a:schemeClr val="accent2"/>
                </a:solidFill>
              </a:rPr>
              <a:t>Rising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>
                <a:solidFill>
                  <a:schemeClr val="accent2"/>
                </a:solidFill>
              </a:rPr>
              <a:t>Interdependent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>
                <a:solidFill>
                  <a:schemeClr val="accent2"/>
                </a:solidFill>
              </a:rPr>
              <a:t>Increasing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shanty towns 1930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3036121" cy="236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Depression Devastates People’s Lives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b="1" u="sng" dirty="0">
                <a:solidFill>
                  <a:schemeClr val="accent2"/>
                </a:solidFill>
              </a:rPr>
              <a:t>Statistics</a:t>
            </a:r>
            <a:r>
              <a:rPr lang="en-US" sz="2000" b="1" dirty="0">
                <a:solidFill>
                  <a:schemeClr val="accent2"/>
                </a:solidFill>
              </a:rPr>
              <a:t> such as the unemployment rate tell only part of the story of the Great Depression. More important was the impact that is had on people’s lives: hardship, </a:t>
            </a:r>
            <a:r>
              <a:rPr lang="en-US" sz="2000" b="1" u="sng" dirty="0">
                <a:solidFill>
                  <a:schemeClr val="accent2"/>
                </a:solidFill>
              </a:rPr>
              <a:t>homelessness</a:t>
            </a:r>
            <a:r>
              <a:rPr lang="en-US" sz="2000" b="1" dirty="0">
                <a:solidFill>
                  <a:schemeClr val="accent2"/>
                </a:solidFill>
              </a:rPr>
              <a:t>, and </a:t>
            </a:r>
            <a:r>
              <a:rPr lang="en-US" sz="2000" b="1" u="sng" dirty="0">
                <a:solidFill>
                  <a:schemeClr val="accent2"/>
                </a:solidFill>
              </a:rPr>
              <a:t>hunger</a:t>
            </a:r>
            <a:r>
              <a:rPr lang="en-US" sz="2000" b="1" dirty="0">
                <a:solidFill>
                  <a:schemeClr val="accent2"/>
                </a:solidFill>
              </a:rPr>
              <a:t> to millions. </a:t>
            </a:r>
          </a:p>
          <a:p>
            <a:pPr lvl="0"/>
            <a:r>
              <a:rPr lang="en-US" sz="2000" b="1" dirty="0">
                <a:solidFill>
                  <a:schemeClr val="accent2"/>
                </a:solidFill>
              </a:rPr>
              <a:t>People lose their jobs and are </a:t>
            </a:r>
            <a:r>
              <a:rPr lang="en-US" sz="2000" b="1" u="sng" dirty="0">
                <a:solidFill>
                  <a:schemeClr val="accent2"/>
                </a:solidFill>
              </a:rPr>
              <a:t>evicted</a:t>
            </a:r>
            <a:r>
              <a:rPr lang="en-US" sz="2000" b="1" dirty="0">
                <a:solidFill>
                  <a:schemeClr val="accent2"/>
                </a:solidFill>
              </a:rPr>
              <a:t> from their homes. This causes </a:t>
            </a:r>
            <a:r>
              <a:rPr lang="en-US" sz="2000" b="1" u="sng" dirty="0">
                <a:solidFill>
                  <a:schemeClr val="accent2"/>
                </a:solidFill>
              </a:rPr>
              <a:t>shantytowns</a:t>
            </a:r>
            <a:r>
              <a:rPr lang="en-US" sz="2000" b="1" dirty="0">
                <a:solidFill>
                  <a:schemeClr val="accent2"/>
                </a:solidFill>
              </a:rPr>
              <a:t>, little towns consisting of shacks, to spring up.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b="1" dirty="0">
                <a:solidFill>
                  <a:schemeClr val="accent2"/>
                </a:solidFill>
              </a:rPr>
              <a:t>Many Americans called these shantytowns “</a:t>
            </a:r>
            <a:r>
              <a:rPr lang="en-US" sz="2000" b="1" u="sng" dirty="0" err="1">
                <a:solidFill>
                  <a:schemeClr val="accent2"/>
                </a:solidFill>
              </a:rPr>
              <a:t>Hoovervilles</a:t>
            </a:r>
            <a:r>
              <a:rPr lang="en-US" sz="2000" b="1" dirty="0">
                <a:solidFill>
                  <a:schemeClr val="accent2"/>
                </a:solidFill>
              </a:rPr>
              <a:t>” because they blamed President Hoover for the Depression. </a:t>
            </a:r>
          </a:p>
          <a:p>
            <a:pPr lvl="0"/>
            <a:r>
              <a:rPr lang="en-US" sz="2000" b="1" dirty="0">
                <a:solidFill>
                  <a:schemeClr val="accent2"/>
                </a:solidFill>
              </a:rPr>
              <a:t>Every day the poor dug through </a:t>
            </a:r>
            <a:r>
              <a:rPr lang="en-US" sz="2000" b="1" u="sng" dirty="0">
                <a:solidFill>
                  <a:schemeClr val="accent2"/>
                </a:solidFill>
              </a:rPr>
              <a:t>garbage</a:t>
            </a:r>
            <a:r>
              <a:rPr lang="en-US" sz="2000" b="1" dirty="0">
                <a:solidFill>
                  <a:schemeClr val="accent2"/>
                </a:solidFill>
              </a:rPr>
              <a:t> or begged. Soup kitchens began offering </a:t>
            </a:r>
            <a:r>
              <a:rPr lang="en-US" sz="2000" b="1" u="sng" dirty="0">
                <a:solidFill>
                  <a:schemeClr val="accent2"/>
                </a:solidFill>
              </a:rPr>
              <a:t>free</a:t>
            </a:r>
            <a:r>
              <a:rPr lang="en-US" sz="2000" b="1" dirty="0">
                <a:solidFill>
                  <a:schemeClr val="accent2"/>
                </a:solidFill>
              </a:rPr>
              <a:t> or low-cost food and </a:t>
            </a:r>
            <a:r>
              <a:rPr lang="en-US" sz="2000" b="1" u="sng" dirty="0">
                <a:solidFill>
                  <a:schemeClr val="accent2"/>
                </a:solidFill>
              </a:rPr>
              <a:t>breadlines</a:t>
            </a:r>
            <a:r>
              <a:rPr lang="en-US" sz="2000" b="1" dirty="0">
                <a:solidFill>
                  <a:schemeClr val="accent2"/>
                </a:solidFill>
              </a:rPr>
              <a:t>, lines of people waiting to receive food provided by charitable organization or public agencies, became a common sight. </a:t>
            </a:r>
          </a:p>
        </p:txBody>
      </p:sp>
      <p:pic>
        <p:nvPicPr>
          <p:cNvPr id="22532" name="Picture 4" descr="Image result for shanty towns 1930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876800"/>
            <a:ext cx="2857500" cy="1781176"/>
          </a:xfrm>
          <a:prstGeom prst="rect">
            <a:avLst/>
          </a:prstGeom>
          <a:noFill/>
        </p:spPr>
      </p:pic>
      <p:pic>
        <p:nvPicPr>
          <p:cNvPr id="22534" name="Picture 6" descr="Image result for breadlin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181600"/>
            <a:ext cx="46482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Dust Bowl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6858000" cy="5638800"/>
          </a:xfrm>
        </p:spPr>
        <p:txBody>
          <a:bodyPr>
            <a:noAutofit/>
          </a:bodyPr>
          <a:lstStyle/>
          <a:p>
            <a:pPr lvl="0"/>
            <a:r>
              <a:rPr lang="en-US" sz="2200" dirty="0">
                <a:solidFill>
                  <a:schemeClr val="accent2"/>
                </a:solidFill>
              </a:rPr>
              <a:t>Life in </a:t>
            </a:r>
            <a:r>
              <a:rPr lang="en-US" sz="2200" u="sng" dirty="0">
                <a:solidFill>
                  <a:schemeClr val="accent2"/>
                </a:solidFill>
              </a:rPr>
              <a:t>rural</a:t>
            </a:r>
            <a:r>
              <a:rPr lang="en-US" sz="2200" dirty="0">
                <a:solidFill>
                  <a:schemeClr val="accent2"/>
                </a:solidFill>
              </a:rPr>
              <a:t> areas was difficult, but it had one advantage over </a:t>
            </a:r>
            <a:r>
              <a:rPr lang="en-US" sz="2200" u="sng" dirty="0">
                <a:solidFill>
                  <a:schemeClr val="accent2"/>
                </a:solidFill>
              </a:rPr>
              <a:t>city</a:t>
            </a:r>
            <a:r>
              <a:rPr lang="en-US" sz="2200" dirty="0">
                <a:solidFill>
                  <a:schemeClr val="accent2"/>
                </a:solidFill>
              </a:rPr>
              <a:t> life: most farmers can </a:t>
            </a:r>
            <a:r>
              <a:rPr lang="en-US" sz="2200" u="sng" dirty="0">
                <a:solidFill>
                  <a:schemeClr val="accent2"/>
                </a:solidFill>
              </a:rPr>
              <a:t>grow food</a:t>
            </a:r>
            <a:r>
              <a:rPr lang="en-US" sz="2200" dirty="0">
                <a:solidFill>
                  <a:schemeClr val="accent2"/>
                </a:solidFill>
              </a:rPr>
              <a:t> for their families. </a:t>
            </a:r>
          </a:p>
          <a:p>
            <a:pPr lvl="0"/>
            <a:r>
              <a:rPr lang="en-US" sz="2200" dirty="0">
                <a:solidFill>
                  <a:schemeClr val="accent2"/>
                </a:solidFill>
              </a:rPr>
              <a:t>During the 1920s, farmers had used newly affordable tractors to break up the grasslands and </a:t>
            </a:r>
            <a:r>
              <a:rPr lang="en-US" sz="2200" u="sng" dirty="0">
                <a:solidFill>
                  <a:schemeClr val="accent2"/>
                </a:solidFill>
              </a:rPr>
              <a:t>plant</a:t>
            </a:r>
            <a:r>
              <a:rPr lang="en-US" sz="2200" dirty="0">
                <a:solidFill>
                  <a:schemeClr val="accent2"/>
                </a:solidFill>
              </a:rPr>
              <a:t> millions of acres of new farmland. Deep plowing had removed the thick </a:t>
            </a:r>
            <a:r>
              <a:rPr lang="en-US" sz="2200" u="sng" dirty="0">
                <a:solidFill>
                  <a:schemeClr val="accent2"/>
                </a:solidFill>
              </a:rPr>
              <a:t>protective</a:t>
            </a:r>
            <a:r>
              <a:rPr lang="en-US" sz="2200" dirty="0">
                <a:solidFill>
                  <a:schemeClr val="accent2"/>
                </a:solidFill>
              </a:rPr>
              <a:t> layer of prairies grasses. Farmers had then </a:t>
            </a:r>
            <a:r>
              <a:rPr lang="en-US" sz="2200" u="sng" dirty="0">
                <a:solidFill>
                  <a:schemeClr val="accent2"/>
                </a:solidFill>
              </a:rPr>
              <a:t>exhausted</a:t>
            </a:r>
            <a:r>
              <a:rPr lang="en-US" sz="2200" dirty="0">
                <a:solidFill>
                  <a:schemeClr val="accent2"/>
                </a:solidFill>
              </a:rPr>
              <a:t> the land through over production of crops, and the grasslands became </a:t>
            </a:r>
            <a:r>
              <a:rPr lang="en-US" sz="2200" u="sng" dirty="0">
                <a:solidFill>
                  <a:schemeClr val="accent2"/>
                </a:solidFill>
              </a:rPr>
              <a:t>unsuitable</a:t>
            </a:r>
            <a:r>
              <a:rPr lang="en-US" sz="2200" dirty="0">
                <a:solidFill>
                  <a:schemeClr val="accent2"/>
                </a:solidFill>
              </a:rPr>
              <a:t> for farming. When the rains stopped and </a:t>
            </a:r>
            <a:r>
              <a:rPr lang="en-US" sz="2200" u="sng" dirty="0">
                <a:solidFill>
                  <a:schemeClr val="accent2"/>
                </a:solidFill>
              </a:rPr>
              <a:t>winds</a:t>
            </a:r>
            <a:r>
              <a:rPr lang="en-US" sz="2200" dirty="0">
                <a:solidFill>
                  <a:schemeClr val="accent2"/>
                </a:solidFill>
              </a:rPr>
              <a:t> began to blow in the early 1930s, little grass and few trees were left to hold down the soil. The </a:t>
            </a:r>
            <a:r>
              <a:rPr lang="en-US" sz="2200" u="sng" dirty="0">
                <a:solidFill>
                  <a:schemeClr val="accent2"/>
                </a:solidFill>
              </a:rPr>
              <a:t>dust</a:t>
            </a:r>
            <a:r>
              <a:rPr lang="en-US" sz="2200" dirty="0">
                <a:solidFill>
                  <a:schemeClr val="accent2"/>
                </a:solidFill>
              </a:rPr>
              <a:t> traveled for hundreds of miles. </a:t>
            </a:r>
          </a:p>
          <a:p>
            <a:pPr lvl="1"/>
            <a:r>
              <a:rPr lang="en-US" sz="2200" dirty="0">
                <a:solidFill>
                  <a:schemeClr val="accent2"/>
                </a:solidFill>
              </a:rPr>
              <a:t>The </a:t>
            </a:r>
            <a:r>
              <a:rPr lang="en-US" sz="2200" u="sng" dirty="0">
                <a:solidFill>
                  <a:schemeClr val="accent2"/>
                </a:solidFill>
              </a:rPr>
              <a:t>region</a:t>
            </a:r>
            <a:r>
              <a:rPr lang="en-US" sz="2200" dirty="0">
                <a:solidFill>
                  <a:schemeClr val="accent2"/>
                </a:solidFill>
              </a:rPr>
              <a:t> that was the hardest hit, including parts of Kansas, Oklahoma, Texas, New Mexico, and Colorado, came to be known as the </a:t>
            </a:r>
            <a:r>
              <a:rPr lang="en-US" sz="2200" u="sng" dirty="0">
                <a:solidFill>
                  <a:schemeClr val="accent2"/>
                </a:solidFill>
              </a:rPr>
              <a:t>Dust Bowl</a:t>
            </a:r>
            <a:r>
              <a:rPr lang="en-US" sz="2200" dirty="0">
                <a:solidFill>
                  <a:schemeClr val="accent2"/>
                </a:solidFill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2800" y="3810000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http://www.history.com/topics/dust-bowl/videos/black-blizzard</a:t>
            </a:r>
            <a:endParaRPr lang="en-US" dirty="0"/>
          </a:p>
          <a:p>
            <a:endParaRPr lang="en-US" dirty="0"/>
          </a:p>
        </p:txBody>
      </p:sp>
      <p:pic>
        <p:nvPicPr>
          <p:cNvPr id="24578" name="Picture 2" descr="Image result for dust bow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362200"/>
            <a:ext cx="1981200" cy="148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the great depre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430793"/>
            <a:ext cx="2524125" cy="32843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on the American 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US" sz="2000" dirty="0">
                <a:solidFill>
                  <a:schemeClr val="accent2"/>
                </a:solidFill>
              </a:rPr>
              <a:t>Some people feared that </a:t>
            </a:r>
            <a:r>
              <a:rPr lang="en-US" sz="2000" u="sng" dirty="0">
                <a:solidFill>
                  <a:schemeClr val="accent2"/>
                </a:solidFill>
              </a:rPr>
              <a:t>hard times</a:t>
            </a:r>
            <a:r>
              <a:rPr lang="en-US" sz="2000" dirty="0">
                <a:solidFill>
                  <a:schemeClr val="accent2"/>
                </a:solidFill>
              </a:rPr>
              <a:t> would </a:t>
            </a:r>
            <a:r>
              <a:rPr lang="en-US" sz="2000" u="sng" dirty="0">
                <a:solidFill>
                  <a:schemeClr val="accent2"/>
                </a:solidFill>
              </a:rPr>
              <a:t>undermine</a:t>
            </a:r>
            <a:r>
              <a:rPr lang="en-US" sz="2000" dirty="0">
                <a:solidFill>
                  <a:schemeClr val="accent2"/>
                </a:solidFill>
              </a:rPr>
              <a:t> moral values, but most Americans believed in traditional values and emphasized the importance of </a:t>
            </a:r>
            <a:r>
              <a:rPr lang="en-US" sz="2000" u="sng" dirty="0">
                <a:solidFill>
                  <a:schemeClr val="accent2"/>
                </a:solidFill>
              </a:rPr>
              <a:t>family</a:t>
            </a:r>
            <a:r>
              <a:rPr lang="en-US" sz="2000" dirty="0">
                <a:solidFill>
                  <a:schemeClr val="accent2"/>
                </a:solidFill>
              </a:rPr>
              <a:t> unity. Family became the source of </a:t>
            </a:r>
            <a:r>
              <a:rPr lang="en-US" sz="2000" u="sng" dirty="0">
                <a:solidFill>
                  <a:schemeClr val="accent2"/>
                </a:solidFill>
              </a:rPr>
              <a:t>strength</a:t>
            </a:r>
            <a:r>
              <a:rPr lang="en-US" sz="2000" dirty="0">
                <a:solidFill>
                  <a:schemeClr val="accent2"/>
                </a:solidFill>
              </a:rPr>
              <a:t>. </a:t>
            </a:r>
          </a:p>
          <a:p>
            <a:pPr lvl="0"/>
            <a:r>
              <a:rPr lang="en-US" sz="2000" dirty="0">
                <a:solidFill>
                  <a:schemeClr val="accent2"/>
                </a:solidFill>
              </a:rPr>
              <a:t>Men used to </a:t>
            </a:r>
            <a:r>
              <a:rPr lang="en-US" sz="2000" u="sng" dirty="0">
                <a:solidFill>
                  <a:schemeClr val="accent2"/>
                </a:solidFill>
              </a:rPr>
              <a:t>working</a:t>
            </a:r>
            <a:r>
              <a:rPr lang="en-US" sz="2000" dirty="0">
                <a:solidFill>
                  <a:schemeClr val="accent2"/>
                </a:solidFill>
              </a:rPr>
              <a:t> and supporting their families have difficulty coping and cannot find jobs. 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</a:rPr>
              <a:t>They begin to </a:t>
            </a:r>
            <a:r>
              <a:rPr lang="en-US" sz="2000" u="sng" dirty="0">
                <a:solidFill>
                  <a:schemeClr val="accent2"/>
                </a:solidFill>
              </a:rPr>
              <a:t>leave</a:t>
            </a:r>
            <a:r>
              <a:rPr lang="en-US" sz="2000" dirty="0">
                <a:solidFill>
                  <a:schemeClr val="accent2"/>
                </a:solidFill>
              </a:rPr>
              <a:t> their families to search for work. About 300,000 </a:t>
            </a:r>
            <a:r>
              <a:rPr lang="en-US" sz="2000" u="sng" dirty="0">
                <a:solidFill>
                  <a:schemeClr val="accent2"/>
                </a:solidFill>
              </a:rPr>
              <a:t>hoboes</a:t>
            </a:r>
            <a:r>
              <a:rPr lang="en-US" sz="2000" dirty="0">
                <a:solidFill>
                  <a:schemeClr val="accent2"/>
                </a:solidFill>
              </a:rPr>
              <a:t> wander the country. 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</a:rPr>
              <a:t>At this time there was </a:t>
            </a:r>
            <a:r>
              <a:rPr lang="en-US" sz="2000" u="sng" dirty="0">
                <a:solidFill>
                  <a:schemeClr val="accent2"/>
                </a:solidFill>
              </a:rPr>
              <a:t>no</a:t>
            </a:r>
            <a:r>
              <a:rPr lang="en-US" sz="2000" dirty="0">
                <a:solidFill>
                  <a:schemeClr val="accent2"/>
                </a:solidFill>
              </a:rPr>
              <a:t> federal system of </a:t>
            </a:r>
            <a:r>
              <a:rPr lang="en-US" sz="2000" dirty="0">
                <a:solidFill>
                  <a:srgbClr val="FF0000"/>
                </a:solidFill>
              </a:rPr>
              <a:t>direct</a:t>
            </a:r>
            <a:r>
              <a:rPr lang="en-US" sz="2000" dirty="0">
                <a:solidFill>
                  <a:schemeClr val="accent2"/>
                </a:solidFill>
              </a:rPr>
              <a:t> relief or cash / food from the </a:t>
            </a:r>
            <a:r>
              <a:rPr lang="en-US" sz="2000" u="sng" dirty="0">
                <a:solidFill>
                  <a:schemeClr val="accent2"/>
                </a:solidFill>
              </a:rPr>
              <a:t>government</a:t>
            </a:r>
            <a:r>
              <a:rPr lang="en-US" sz="2000" dirty="0">
                <a:solidFill>
                  <a:schemeClr val="accent2"/>
                </a:solidFill>
              </a:rPr>
              <a:t>. </a:t>
            </a:r>
          </a:p>
          <a:p>
            <a:pPr lvl="0"/>
            <a:r>
              <a:rPr lang="en-US" sz="2000" u="sng" dirty="0">
                <a:solidFill>
                  <a:schemeClr val="accent2"/>
                </a:solidFill>
              </a:rPr>
              <a:t>Women</a:t>
            </a:r>
            <a:r>
              <a:rPr lang="en-US" sz="2000" dirty="0">
                <a:solidFill>
                  <a:schemeClr val="accent2"/>
                </a:solidFill>
              </a:rPr>
              <a:t> struggle to survive. Homemakers must budget carefully, </a:t>
            </a:r>
            <a:r>
              <a:rPr lang="en-US" sz="2000" u="sng" dirty="0">
                <a:solidFill>
                  <a:schemeClr val="accent2"/>
                </a:solidFill>
              </a:rPr>
              <a:t>can</a:t>
            </a:r>
            <a:r>
              <a:rPr lang="en-US" sz="2000" dirty="0">
                <a:solidFill>
                  <a:schemeClr val="accent2"/>
                </a:solidFill>
              </a:rPr>
              <a:t> food, and sew clothes. 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</a:rPr>
              <a:t>Women who </a:t>
            </a:r>
            <a:r>
              <a:rPr lang="en-US" sz="2000" u="sng" dirty="0">
                <a:solidFill>
                  <a:schemeClr val="accent2"/>
                </a:solidFill>
              </a:rPr>
              <a:t>worked</a:t>
            </a:r>
            <a:r>
              <a:rPr lang="en-US" sz="2000" dirty="0">
                <a:solidFill>
                  <a:schemeClr val="accent2"/>
                </a:solidFill>
              </a:rPr>
              <a:t> were resented by unemployed men </a:t>
            </a:r>
            <a:r>
              <a:rPr lang="en-US" sz="2000" i="1" dirty="0">
                <a:solidFill>
                  <a:schemeClr val="accent2"/>
                </a:solidFill>
              </a:rPr>
              <a:t>places begin not to hire</a:t>
            </a:r>
            <a:endParaRPr lang="en-US" sz="2000" dirty="0">
              <a:solidFill>
                <a:schemeClr val="accent2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</a:rPr>
              <a:t>Many women suffer in </a:t>
            </a:r>
            <a:r>
              <a:rPr lang="en-US" sz="2000" u="sng" dirty="0">
                <a:solidFill>
                  <a:schemeClr val="accent2"/>
                </a:solidFill>
              </a:rPr>
              <a:t>silence</a:t>
            </a:r>
            <a:r>
              <a:rPr lang="en-US" sz="2000" dirty="0">
                <a:solidFill>
                  <a:schemeClr val="accent2"/>
                </a:solidFill>
              </a:rPr>
              <a:t>, ashamed to stand in breadlines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 Suffer From Hardships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schemeClr val="accent2"/>
                </a:solidFill>
              </a:rPr>
              <a:t>Poor diets and health care lead to serious health problems in </a:t>
            </a:r>
            <a:r>
              <a:rPr lang="en-US" sz="2400" u="sng" dirty="0">
                <a:solidFill>
                  <a:schemeClr val="accent2"/>
                </a:solidFill>
              </a:rPr>
              <a:t>children</a:t>
            </a:r>
            <a:r>
              <a:rPr lang="en-US" sz="2400" dirty="0">
                <a:solidFill>
                  <a:schemeClr val="accent2"/>
                </a:solidFill>
              </a:rPr>
              <a:t>. Lack of </a:t>
            </a:r>
            <a:r>
              <a:rPr lang="en-US" sz="2400" u="sng" dirty="0">
                <a:solidFill>
                  <a:schemeClr val="accent2"/>
                </a:solidFill>
              </a:rPr>
              <a:t>tax</a:t>
            </a:r>
            <a:r>
              <a:rPr lang="en-US" sz="2400" dirty="0">
                <a:solidFill>
                  <a:schemeClr val="accent2"/>
                </a:solidFill>
              </a:rPr>
              <a:t> revenue leads to shortened school year and schools closing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</a:rPr>
              <a:t>Teenagers began to </a:t>
            </a:r>
            <a:r>
              <a:rPr lang="en-US" sz="2000" u="sng" dirty="0">
                <a:solidFill>
                  <a:schemeClr val="accent2"/>
                </a:solidFill>
              </a:rPr>
              <a:t>leave</a:t>
            </a:r>
            <a:r>
              <a:rPr lang="en-US" sz="2000" dirty="0">
                <a:solidFill>
                  <a:schemeClr val="accent2"/>
                </a:solidFill>
              </a:rPr>
              <a:t> home and search for work.  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</a:rPr>
              <a:t>Others went in search of </a:t>
            </a:r>
            <a:r>
              <a:rPr lang="en-US" sz="2000" u="sng" dirty="0">
                <a:solidFill>
                  <a:schemeClr val="accent2"/>
                </a:solidFill>
              </a:rPr>
              <a:t>adventure</a:t>
            </a:r>
            <a:r>
              <a:rPr lang="en-US" sz="2000" dirty="0">
                <a:solidFill>
                  <a:schemeClr val="accent2"/>
                </a:solidFill>
              </a:rPr>
              <a:t> and became known as </a:t>
            </a:r>
            <a:r>
              <a:rPr lang="en-US" sz="2000" u="sng" dirty="0">
                <a:solidFill>
                  <a:schemeClr val="accent2"/>
                </a:solidFill>
              </a:rPr>
              <a:t>Hoover tourists</a:t>
            </a:r>
            <a:r>
              <a:rPr lang="en-US" sz="2000" dirty="0">
                <a:solidFill>
                  <a:schemeClr val="accent2"/>
                </a:solidFill>
              </a:rPr>
              <a:t> – would hop aboard Americas freight trains to zigzag the country, tour America for </a:t>
            </a:r>
            <a:r>
              <a:rPr lang="en-US" sz="2000" u="sng" dirty="0">
                <a:solidFill>
                  <a:schemeClr val="accent2"/>
                </a:solidFill>
              </a:rPr>
              <a:t>free</a:t>
            </a:r>
            <a:r>
              <a:rPr lang="en-US" sz="2000" dirty="0">
                <a:solidFill>
                  <a:schemeClr val="accent2"/>
                </a:solidFill>
              </a:rPr>
              <a:t>.  </a:t>
            </a:r>
          </a:p>
          <a:p>
            <a:endParaRPr lang="en-US" dirty="0"/>
          </a:p>
        </p:txBody>
      </p:sp>
      <p:pic>
        <p:nvPicPr>
          <p:cNvPr id="26626" name="Picture 2" descr="Image result for hoover touris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114800"/>
            <a:ext cx="3771900" cy="2610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and Psychological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schemeClr val="accent2"/>
                </a:solidFill>
              </a:rPr>
              <a:t>Some people were so demoralized by hard times and they lost their </a:t>
            </a:r>
            <a:r>
              <a:rPr lang="en-US" sz="2400" u="sng" dirty="0">
                <a:solidFill>
                  <a:schemeClr val="accent2"/>
                </a:solidFill>
              </a:rPr>
              <a:t>will to survive</a:t>
            </a:r>
            <a:r>
              <a:rPr lang="en-US" sz="2400" dirty="0">
                <a:solidFill>
                  <a:schemeClr val="accent2"/>
                </a:solidFill>
              </a:rPr>
              <a:t>. 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>
                <a:solidFill>
                  <a:schemeClr val="accent2"/>
                </a:solidFill>
              </a:rPr>
              <a:t>1928 – 1932 </a:t>
            </a:r>
            <a:r>
              <a:rPr lang="en-US" sz="2000" u="sng" dirty="0">
                <a:solidFill>
                  <a:schemeClr val="accent2"/>
                </a:solidFill>
              </a:rPr>
              <a:t>suicide</a:t>
            </a:r>
            <a:r>
              <a:rPr lang="en-US" sz="2000" dirty="0">
                <a:solidFill>
                  <a:schemeClr val="accent2"/>
                </a:solidFill>
              </a:rPr>
              <a:t> rates rises over 30% and </a:t>
            </a:r>
            <a:r>
              <a:rPr lang="en-US" sz="2000" u="sng" dirty="0">
                <a:solidFill>
                  <a:schemeClr val="accent2"/>
                </a:solidFill>
              </a:rPr>
              <a:t>three</a:t>
            </a:r>
            <a:r>
              <a:rPr lang="en-US" sz="2000" dirty="0">
                <a:solidFill>
                  <a:schemeClr val="accent2"/>
                </a:solidFill>
              </a:rPr>
              <a:t> times as many people were admitted to state mental hospitals. </a:t>
            </a:r>
          </a:p>
          <a:p>
            <a:pPr lvl="0"/>
            <a:r>
              <a:rPr lang="en-US" sz="2400" dirty="0">
                <a:solidFill>
                  <a:schemeClr val="accent2"/>
                </a:solidFill>
              </a:rPr>
              <a:t>People give up on health care, </a:t>
            </a:r>
            <a:r>
              <a:rPr lang="en-US" sz="2400" u="sng" dirty="0">
                <a:solidFill>
                  <a:schemeClr val="accent2"/>
                </a:solidFill>
              </a:rPr>
              <a:t>college</a:t>
            </a:r>
            <a:r>
              <a:rPr lang="en-US" sz="2400" dirty="0">
                <a:solidFill>
                  <a:schemeClr val="accent2"/>
                </a:solidFill>
              </a:rPr>
              <a:t>, put off </a:t>
            </a:r>
            <a:r>
              <a:rPr lang="en-US" sz="2400" u="sng" dirty="0">
                <a:solidFill>
                  <a:schemeClr val="accent2"/>
                </a:solidFill>
              </a:rPr>
              <a:t>marriage</a:t>
            </a:r>
            <a:r>
              <a:rPr lang="en-US" sz="2400" dirty="0">
                <a:solidFill>
                  <a:schemeClr val="accent2"/>
                </a:solidFill>
              </a:rPr>
              <a:t> and children. 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Most people’s main goal in life was </a:t>
            </a:r>
            <a:r>
              <a:rPr lang="en-US" sz="2400" u="sng" dirty="0">
                <a:solidFill>
                  <a:schemeClr val="accent2"/>
                </a:solidFill>
              </a:rPr>
              <a:t>financial security</a:t>
            </a:r>
            <a:r>
              <a:rPr lang="en-US" sz="2400" dirty="0">
                <a:solidFill>
                  <a:schemeClr val="accent2"/>
                </a:solidFill>
              </a:rPr>
              <a:t>. Develop habit of </a:t>
            </a:r>
            <a:r>
              <a:rPr lang="en-US" sz="2400" u="sng" dirty="0">
                <a:solidFill>
                  <a:schemeClr val="accent2"/>
                </a:solidFill>
              </a:rPr>
              <a:t>saving</a:t>
            </a:r>
            <a:r>
              <a:rPr lang="en-US" sz="2400" dirty="0">
                <a:solidFill>
                  <a:schemeClr val="accent2"/>
                </a:solidFill>
              </a:rPr>
              <a:t>. </a:t>
            </a:r>
          </a:p>
        </p:txBody>
      </p:sp>
      <p:pic>
        <p:nvPicPr>
          <p:cNvPr id="27654" name="Picture 6" descr="Image result for suicide great depre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611624"/>
            <a:ext cx="3886200" cy="1865377"/>
          </a:xfrm>
          <a:prstGeom prst="rect">
            <a:avLst/>
          </a:prstGeom>
          <a:noFill/>
        </p:spPr>
      </p:pic>
      <p:pic>
        <p:nvPicPr>
          <p:cNvPr id="27656" name="Picture 8" descr="Image result for suicide great depres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724400"/>
            <a:ext cx="2514600" cy="18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5 Notes 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en-US" sz="3400" dirty="0">
                <a:solidFill>
                  <a:schemeClr val="accent2"/>
                </a:solidFill>
              </a:rPr>
              <a:t>What was one advantage that people in rural areas had during the Great Depression that people in the cities lacked?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400" dirty="0">
                <a:solidFill>
                  <a:schemeClr val="accent2"/>
                </a:solidFill>
              </a:rPr>
              <a:t>The ability to live in shantytowns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400" dirty="0">
                <a:solidFill>
                  <a:schemeClr val="accent2"/>
                </a:solidFill>
              </a:rPr>
              <a:t>The ability to grow food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400" dirty="0">
                <a:solidFill>
                  <a:schemeClr val="accent2"/>
                </a:solidFill>
              </a:rPr>
              <a:t>The ability to obtain assistance at bread lines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400" dirty="0">
                <a:solidFill>
                  <a:schemeClr val="accent2"/>
                </a:solidFill>
              </a:rPr>
              <a:t>The ability to relocated to the Pacific Coast States</a:t>
            </a:r>
          </a:p>
          <a:p>
            <a:pPr marL="514350" lvl="0" indent="-514350">
              <a:buNone/>
            </a:pPr>
            <a:r>
              <a:rPr lang="en-US" sz="3400" dirty="0">
                <a:solidFill>
                  <a:schemeClr val="accent2"/>
                </a:solidFill>
              </a:rPr>
              <a:t>4.    According to the text, what was one way that women tried to help their families survive during the Great Depression?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400" dirty="0">
                <a:solidFill>
                  <a:schemeClr val="accent2"/>
                </a:solidFill>
              </a:rPr>
              <a:t>They started businesses.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400" dirty="0">
                <a:solidFill>
                  <a:schemeClr val="accent2"/>
                </a:solidFill>
              </a:rPr>
              <a:t>The applied for relief payments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400" dirty="0">
                <a:solidFill>
                  <a:schemeClr val="accent2"/>
                </a:solidFill>
              </a:rPr>
              <a:t>They wrote books about thriftiness.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400" dirty="0">
                <a:solidFill>
                  <a:schemeClr val="accent2"/>
                </a:solidFill>
              </a:rPr>
              <a:t>They canned food.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Idea: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5334000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schemeClr val="accent2"/>
                </a:solidFill>
              </a:rPr>
              <a:t>As the </a:t>
            </a:r>
            <a:r>
              <a:rPr lang="en-US" sz="2400" u="sng" dirty="0">
                <a:solidFill>
                  <a:schemeClr val="accent2"/>
                </a:solidFill>
              </a:rPr>
              <a:t>prosperity</a:t>
            </a:r>
            <a:r>
              <a:rPr lang="en-US" sz="2400" dirty="0">
                <a:solidFill>
                  <a:schemeClr val="accent2"/>
                </a:solidFill>
              </a:rPr>
              <a:t> of the 1920s ends, </a:t>
            </a:r>
          </a:p>
          <a:p>
            <a:pPr lvl="0">
              <a:buNone/>
            </a:pPr>
            <a:r>
              <a:rPr lang="en-US" sz="2400" dirty="0">
                <a:solidFill>
                  <a:schemeClr val="accent2"/>
                </a:solidFill>
              </a:rPr>
              <a:t>	severe economic problems grip the </a:t>
            </a:r>
          </a:p>
          <a:p>
            <a:pPr lvl="0">
              <a:buNone/>
            </a:pPr>
            <a:r>
              <a:rPr lang="en-US" sz="2400" dirty="0">
                <a:solidFill>
                  <a:schemeClr val="accent2"/>
                </a:solidFill>
              </a:rPr>
              <a:t>	nation. The Great Depression has had </a:t>
            </a:r>
          </a:p>
          <a:p>
            <a:pPr lvl="0">
              <a:buNone/>
            </a:pPr>
            <a:r>
              <a:rPr lang="en-US" sz="2400" dirty="0">
                <a:solidFill>
                  <a:schemeClr val="accent2"/>
                </a:solidFill>
              </a:rPr>
              <a:t>	lasting effects on how Americans view</a:t>
            </a:r>
          </a:p>
          <a:p>
            <a:pPr lvl="0">
              <a:buNone/>
            </a:pPr>
            <a:r>
              <a:rPr lang="en-US" sz="2400" dirty="0">
                <a:solidFill>
                  <a:schemeClr val="accent2"/>
                </a:solidFill>
              </a:rPr>
              <a:t>	 </a:t>
            </a:r>
            <a:r>
              <a:rPr lang="en-US" sz="2400" u="sng" dirty="0">
                <a:solidFill>
                  <a:schemeClr val="accent2"/>
                </a:solidFill>
              </a:rPr>
              <a:t>themselves</a:t>
            </a:r>
            <a:r>
              <a:rPr lang="en-US" sz="2400" dirty="0">
                <a:solidFill>
                  <a:schemeClr val="accent2"/>
                </a:solidFill>
              </a:rPr>
              <a:t> and their </a:t>
            </a:r>
            <a:r>
              <a:rPr lang="en-US" sz="2400" u="sng" dirty="0">
                <a:solidFill>
                  <a:schemeClr val="accent2"/>
                </a:solidFill>
              </a:rPr>
              <a:t>government</a:t>
            </a:r>
            <a:r>
              <a:rPr lang="en-US" sz="2400" dirty="0">
                <a:solidFill>
                  <a:schemeClr val="accent2"/>
                </a:solidFill>
              </a:rPr>
              <a:t>. </a:t>
            </a:r>
          </a:p>
          <a:p>
            <a:pPr>
              <a:buNone/>
            </a:pPr>
            <a:r>
              <a:rPr lang="en-US" sz="2400" i="1" dirty="0">
                <a:solidFill>
                  <a:schemeClr val="accent2"/>
                </a:solidFill>
              </a:rPr>
              <a:t>Objectives: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How did falling incomes affect consumer behavior?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dirty="0"/>
              <a:t>How did popular perceptions of prosperity influence the election of 1928?</a:t>
            </a:r>
          </a:p>
        </p:txBody>
      </p:sp>
      <p:pic>
        <p:nvPicPr>
          <p:cNvPr id="14338" name="Picture 2" descr="Image result for the great depre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219200"/>
            <a:ext cx="2857500" cy="2352675"/>
          </a:xfrm>
          <a:prstGeom prst="rect">
            <a:avLst/>
          </a:prstGeom>
          <a:noFill/>
        </p:spPr>
      </p:pic>
      <p:pic>
        <p:nvPicPr>
          <p:cNvPr id="14340" name="Picture 4" descr="Image result for the great depres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724400"/>
            <a:ext cx="2381250" cy="195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Industries In Trouble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200" dirty="0">
                <a:solidFill>
                  <a:schemeClr val="accent2"/>
                </a:solidFill>
              </a:rPr>
              <a:t>Many key industries began to lose business such as </a:t>
            </a:r>
            <a:r>
              <a:rPr lang="en-US" sz="2200" u="sng" dirty="0">
                <a:solidFill>
                  <a:schemeClr val="accent2"/>
                </a:solidFill>
              </a:rPr>
              <a:t>railroads</a:t>
            </a:r>
            <a:r>
              <a:rPr lang="en-US" sz="2200" dirty="0">
                <a:solidFill>
                  <a:schemeClr val="accent2"/>
                </a:solidFill>
              </a:rPr>
              <a:t>, textiles, and steel. As these industries </a:t>
            </a:r>
            <a:r>
              <a:rPr lang="en-US" sz="2200" u="sng" dirty="0">
                <a:solidFill>
                  <a:schemeClr val="accent2"/>
                </a:solidFill>
              </a:rPr>
              <a:t>declined</a:t>
            </a:r>
            <a:r>
              <a:rPr lang="en-US" sz="2200" dirty="0">
                <a:solidFill>
                  <a:schemeClr val="accent2"/>
                </a:solidFill>
              </a:rPr>
              <a:t>, they laid off workers or reduced their hours. 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>
                <a:solidFill>
                  <a:schemeClr val="accent2"/>
                </a:solidFill>
              </a:rPr>
              <a:t>Railroads lost business to </a:t>
            </a:r>
            <a:r>
              <a:rPr lang="en-US" sz="2200" u="sng" dirty="0">
                <a:solidFill>
                  <a:schemeClr val="accent2"/>
                </a:solidFill>
              </a:rPr>
              <a:t>new </a:t>
            </a:r>
            <a:r>
              <a:rPr lang="en-US" sz="2200" dirty="0">
                <a:solidFill>
                  <a:schemeClr val="accent2"/>
                </a:solidFill>
              </a:rPr>
              <a:t>forms of </a:t>
            </a:r>
            <a:r>
              <a:rPr lang="en-US" sz="2200" u="sng" dirty="0">
                <a:solidFill>
                  <a:schemeClr val="accent2"/>
                </a:solidFill>
              </a:rPr>
              <a:t>transportation</a:t>
            </a:r>
            <a:r>
              <a:rPr lang="en-US" sz="2200" dirty="0">
                <a:solidFill>
                  <a:schemeClr val="accent2"/>
                </a:solidFill>
              </a:rPr>
              <a:t> – trucks, buses, and private automobiles. 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u="sng" dirty="0">
                <a:solidFill>
                  <a:schemeClr val="accent2"/>
                </a:solidFill>
              </a:rPr>
              <a:t>Mining</a:t>
            </a:r>
            <a:r>
              <a:rPr lang="en-US" sz="2200" dirty="0">
                <a:solidFill>
                  <a:schemeClr val="accent2"/>
                </a:solidFill>
              </a:rPr>
              <a:t> and </a:t>
            </a:r>
            <a:r>
              <a:rPr lang="en-US" sz="2200" u="sng" dirty="0">
                <a:solidFill>
                  <a:schemeClr val="accent2"/>
                </a:solidFill>
              </a:rPr>
              <a:t>lumbering</a:t>
            </a:r>
            <a:r>
              <a:rPr lang="en-US" sz="2200" dirty="0">
                <a:solidFill>
                  <a:schemeClr val="accent2"/>
                </a:solidFill>
              </a:rPr>
              <a:t> expanded </a:t>
            </a:r>
            <a:r>
              <a:rPr lang="en-US" sz="2200" u="sng" dirty="0">
                <a:solidFill>
                  <a:schemeClr val="accent2"/>
                </a:solidFill>
              </a:rPr>
              <a:t>during war</a:t>
            </a:r>
            <a:r>
              <a:rPr lang="en-US" sz="2200" dirty="0">
                <a:solidFill>
                  <a:schemeClr val="accent2"/>
                </a:solidFill>
              </a:rPr>
              <a:t>, but were no longer in high demand. 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u="sng" dirty="0">
                <a:solidFill>
                  <a:schemeClr val="accent2"/>
                </a:solidFill>
              </a:rPr>
              <a:t>Coal</a:t>
            </a:r>
            <a:r>
              <a:rPr lang="en-US" sz="2200" dirty="0">
                <a:solidFill>
                  <a:schemeClr val="accent2"/>
                </a:solidFill>
              </a:rPr>
              <a:t> especially took a hard-hit due to availability of new energy sources (i.e. </a:t>
            </a:r>
            <a:r>
              <a:rPr lang="en-US" sz="2200" u="sng" dirty="0">
                <a:solidFill>
                  <a:schemeClr val="accent2"/>
                </a:solidFill>
              </a:rPr>
              <a:t>electricity</a:t>
            </a:r>
            <a:r>
              <a:rPr lang="en-US" sz="2200" dirty="0">
                <a:solidFill>
                  <a:schemeClr val="accent2"/>
                </a:solidFill>
              </a:rPr>
              <a:t>)</a:t>
            </a:r>
          </a:p>
          <a:p>
            <a:pPr lvl="0"/>
            <a:r>
              <a:rPr lang="en-US" sz="2200" u="sng" dirty="0">
                <a:solidFill>
                  <a:schemeClr val="accent2"/>
                </a:solidFill>
              </a:rPr>
              <a:t>Overproduction</a:t>
            </a:r>
            <a:r>
              <a:rPr lang="en-US" sz="2200" dirty="0">
                <a:solidFill>
                  <a:schemeClr val="accent2"/>
                </a:solidFill>
              </a:rPr>
              <a:t> weakened even the </a:t>
            </a:r>
            <a:r>
              <a:rPr lang="en-US" sz="2200" u="sng" dirty="0">
                <a:solidFill>
                  <a:schemeClr val="accent2"/>
                </a:solidFill>
              </a:rPr>
              <a:t>boom</a:t>
            </a:r>
            <a:r>
              <a:rPr lang="en-US" sz="2200" dirty="0">
                <a:solidFill>
                  <a:schemeClr val="accent2"/>
                </a:solidFill>
              </a:rPr>
              <a:t> industries of the 1920s were now weak. </a:t>
            </a:r>
          </a:p>
          <a:p>
            <a:pPr lvl="0"/>
            <a:r>
              <a:rPr lang="en-US" sz="2200" u="sng" dirty="0">
                <a:solidFill>
                  <a:schemeClr val="accent2"/>
                </a:solidFill>
              </a:rPr>
              <a:t>Housing</a:t>
            </a:r>
            <a:r>
              <a:rPr lang="en-US" sz="2200" dirty="0">
                <a:solidFill>
                  <a:schemeClr val="accent2"/>
                </a:solidFill>
              </a:rPr>
              <a:t> starts to decline too.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Farmers Need a Lift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800600" cy="2514600"/>
          </a:xfrm>
        </p:spPr>
        <p:txBody>
          <a:bodyPr>
            <a:normAutofit/>
          </a:bodyPr>
          <a:lstStyle/>
          <a:p>
            <a:pPr lvl="0"/>
            <a:r>
              <a:rPr lang="en-US" sz="2200" dirty="0">
                <a:solidFill>
                  <a:schemeClr val="accent2"/>
                </a:solidFill>
              </a:rPr>
              <a:t>During </a:t>
            </a:r>
            <a:r>
              <a:rPr lang="en-US" sz="2200" u="sng" dirty="0">
                <a:solidFill>
                  <a:schemeClr val="accent2"/>
                </a:solidFill>
              </a:rPr>
              <a:t>WWI</a:t>
            </a:r>
            <a:r>
              <a:rPr lang="en-US" sz="2200" dirty="0">
                <a:solidFill>
                  <a:schemeClr val="accent2"/>
                </a:solidFill>
              </a:rPr>
              <a:t>, prices </a:t>
            </a:r>
            <a:r>
              <a:rPr lang="en-US" sz="2200" u="sng" dirty="0">
                <a:solidFill>
                  <a:schemeClr val="accent2"/>
                </a:solidFill>
              </a:rPr>
              <a:t>rose</a:t>
            </a:r>
            <a:r>
              <a:rPr lang="en-US" sz="2200" dirty="0">
                <a:solidFill>
                  <a:schemeClr val="accent2"/>
                </a:solidFill>
              </a:rPr>
              <a:t> and international demand for crops such as wheat and corn soared, so the </a:t>
            </a:r>
            <a:r>
              <a:rPr lang="en-US" sz="2200" u="sng" dirty="0">
                <a:solidFill>
                  <a:schemeClr val="accent2"/>
                </a:solidFill>
              </a:rPr>
              <a:t>troops</a:t>
            </a:r>
            <a:r>
              <a:rPr lang="en-US" sz="2200" dirty="0">
                <a:solidFill>
                  <a:schemeClr val="accent2"/>
                </a:solidFill>
              </a:rPr>
              <a:t> could be fed. 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>
                <a:solidFill>
                  <a:schemeClr val="accent2"/>
                </a:solidFill>
              </a:rPr>
              <a:t>Demand </a:t>
            </a:r>
            <a:r>
              <a:rPr lang="en-US" sz="2200" u="sng" dirty="0">
                <a:solidFill>
                  <a:schemeClr val="accent2"/>
                </a:solidFill>
              </a:rPr>
              <a:t>fell</a:t>
            </a:r>
            <a:r>
              <a:rPr lang="en-US" sz="2200" dirty="0">
                <a:solidFill>
                  <a:schemeClr val="accent2"/>
                </a:solidFill>
              </a:rPr>
              <a:t> after the war and crop prices declined by </a:t>
            </a:r>
            <a:r>
              <a:rPr lang="en-US" sz="2200" u="sng" dirty="0">
                <a:solidFill>
                  <a:schemeClr val="accent2"/>
                </a:solidFill>
              </a:rPr>
              <a:t>40%</a:t>
            </a:r>
            <a:r>
              <a:rPr lang="en-US" sz="2200" dirty="0">
                <a:solidFill>
                  <a:schemeClr val="accent2"/>
                </a:solidFill>
              </a:rPr>
              <a:t> or more causing </a:t>
            </a:r>
            <a:r>
              <a:rPr lang="en-US" sz="2200" dirty="0">
                <a:solidFill>
                  <a:srgbClr val="FF0000"/>
                </a:solidFill>
              </a:rPr>
              <a:t>deflation </a:t>
            </a:r>
          </a:p>
        </p:txBody>
      </p:sp>
      <p:pic>
        <p:nvPicPr>
          <p:cNvPr id="16386" name="Picture 2" descr="Image result for farmers during the great depre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3734839" cy="213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4191000"/>
            <a:ext cx="868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Courier New" pitchFamily="49" charset="0"/>
              <a:buChar char="o"/>
            </a:pPr>
            <a:r>
              <a:rPr lang="en-US" sz="2200" dirty="0">
                <a:solidFill>
                  <a:schemeClr val="accent2"/>
                </a:solidFill>
              </a:rPr>
              <a:t>Farmers </a:t>
            </a:r>
            <a:r>
              <a:rPr lang="en-US" sz="2200" u="sng" dirty="0">
                <a:solidFill>
                  <a:schemeClr val="accent2"/>
                </a:solidFill>
              </a:rPr>
              <a:t>increase</a:t>
            </a:r>
            <a:r>
              <a:rPr lang="en-US" sz="2200" dirty="0">
                <a:solidFill>
                  <a:schemeClr val="accent2"/>
                </a:solidFill>
              </a:rPr>
              <a:t> production to sell more, but prices just </a:t>
            </a:r>
            <a:r>
              <a:rPr lang="en-US" sz="2200" u="sng" dirty="0">
                <a:solidFill>
                  <a:schemeClr val="accent2"/>
                </a:solidFill>
              </a:rPr>
              <a:t>drop further</a:t>
            </a:r>
            <a:r>
              <a:rPr lang="en-US" sz="2200" dirty="0">
                <a:solidFill>
                  <a:schemeClr val="accent2"/>
                </a:solidFill>
              </a:rPr>
              <a:t>. Farm </a:t>
            </a:r>
            <a:r>
              <a:rPr lang="en-US" sz="2200" u="sng" dirty="0">
                <a:solidFill>
                  <a:schemeClr val="accent2"/>
                </a:solidFill>
              </a:rPr>
              <a:t>income</a:t>
            </a:r>
            <a:r>
              <a:rPr lang="en-US" sz="2200" dirty="0">
                <a:solidFill>
                  <a:schemeClr val="accent2"/>
                </a:solidFill>
              </a:rPr>
              <a:t> declines; farmers default on </a:t>
            </a:r>
            <a:r>
              <a:rPr lang="en-US" sz="2200" u="sng" dirty="0">
                <a:solidFill>
                  <a:schemeClr val="accent2"/>
                </a:solidFill>
              </a:rPr>
              <a:t>loans</a:t>
            </a:r>
            <a:r>
              <a:rPr lang="en-US" sz="2200" dirty="0">
                <a:solidFill>
                  <a:schemeClr val="accent2"/>
                </a:solidFill>
              </a:rPr>
              <a:t>; rural banks </a:t>
            </a:r>
            <a:r>
              <a:rPr lang="en-US" sz="2200" u="sng" dirty="0">
                <a:solidFill>
                  <a:schemeClr val="accent2"/>
                </a:solidFill>
              </a:rPr>
              <a:t>fail</a:t>
            </a:r>
            <a:r>
              <a:rPr lang="en-US" sz="2200" dirty="0">
                <a:solidFill>
                  <a:schemeClr val="accent2"/>
                </a:solidFill>
              </a:rPr>
              <a:t>. 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u="sng" dirty="0">
                <a:solidFill>
                  <a:schemeClr val="accent2"/>
                </a:solidFill>
              </a:rPr>
              <a:t>Government</a:t>
            </a:r>
            <a:r>
              <a:rPr lang="en-US" sz="2200" dirty="0">
                <a:solidFill>
                  <a:schemeClr val="accent2"/>
                </a:solidFill>
              </a:rPr>
              <a:t> tries to help farmers with </a:t>
            </a:r>
            <a:r>
              <a:rPr lang="en-US" sz="2200" dirty="0">
                <a:solidFill>
                  <a:srgbClr val="FF0000"/>
                </a:solidFill>
              </a:rPr>
              <a:t>price support</a:t>
            </a:r>
            <a:r>
              <a:rPr lang="en-US" sz="2200" dirty="0">
                <a:solidFill>
                  <a:schemeClr val="accent2"/>
                </a:solidFill>
              </a:rPr>
              <a:t>. The government would buy </a:t>
            </a:r>
            <a:r>
              <a:rPr lang="en-US" sz="2200" u="sng" dirty="0">
                <a:solidFill>
                  <a:schemeClr val="accent2"/>
                </a:solidFill>
              </a:rPr>
              <a:t>surplus</a:t>
            </a:r>
            <a:r>
              <a:rPr lang="en-US" sz="2200" dirty="0">
                <a:solidFill>
                  <a:schemeClr val="accent2"/>
                </a:solidFill>
              </a:rPr>
              <a:t> crops at </a:t>
            </a:r>
            <a:r>
              <a:rPr lang="en-US" sz="2200" u="sng" dirty="0">
                <a:solidFill>
                  <a:schemeClr val="accent2"/>
                </a:solidFill>
              </a:rPr>
              <a:t>guaranteed</a:t>
            </a:r>
            <a:r>
              <a:rPr lang="en-US" sz="2200" dirty="0">
                <a:solidFill>
                  <a:schemeClr val="accent2"/>
                </a:solidFill>
              </a:rPr>
              <a:t> prices and sell them on the </a:t>
            </a:r>
            <a:r>
              <a:rPr lang="en-US" sz="2200" u="sng" dirty="0">
                <a:solidFill>
                  <a:schemeClr val="accent2"/>
                </a:solidFill>
              </a:rPr>
              <a:t>world</a:t>
            </a:r>
            <a:r>
              <a:rPr lang="en-US" sz="2200" dirty="0">
                <a:solidFill>
                  <a:schemeClr val="accent2"/>
                </a:solidFill>
              </a:rPr>
              <a:t> market, but President </a:t>
            </a:r>
            <a:r>
              <a:rPr lang="en-US" sz="2200" u="sng" dirty="0">
                <a:solidFill>
                  <a:schemeClr val="accent2"/>
                </a:solidFill>
              </a:rPr>
              <a:t>Coolidge</a:t>
            </a:r>
            <a:r>
              <a:rPr lang="en-US" sz="2200" dirty="0">
                <a:solidFill>
                  <a:schemeClr val="accent2"/>
                </a:solidFill>
              </a:rPr>
              <a:t> vetoes the bill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On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572000" cy="4724400"/>
          </a:xfrm>
        </p:spPr>
        <p:txBody>
          <a:bodyPr>
            <a:normAutofit/>
          </a:bodyPr>
          <a:lstStyle/>
          <a:p>
            <a:pPr lvl="0"/>
            <a:r>
              <a:rPr lang="en-US" sz="2200" dirty="0">
                <a:solidFill>
                  <a:schemeClr val="accent2"/>
                </a:solidFill>
              </a:rPr>
              <a:t>Many people buy goods on </a:t>
            </a:r>
            <a:r>
              <a:rPr lang="en-US" sz="2200" dirty="0">
                <a:solidFill>
                  <a:srgbClr val="FF0000"/>
                </a:solidFill>
              </a:rPr>
              <a:t>credit</a:t>
            </a:r>
            <a:r>
              <a:rPr lang="en-US" sz="2200" dirty="0">
                <a:solidFill>
                  <a:schemeClr val="accent2"/>
                </a:solidFill>
              </a:rPr>
              <a:t> (buy </a:t>
            </a:r>
            <a:r>
              <a:rPr lang="en-US" sz="2200" u="sng" dirty="0">
                <a:solidFill>
                  <a:schemeClr val="accent2"/>
                </a:solidFill>
              </a:rPr>
              <a:t>now</a:t>
            </a:r>
            <a:r>
              <a:rPr lang="en-US" sz="2200" dirty="0">
                <a:solidFill>
                  <a:schemeClr val="accent2"/>
                </a:solidFill>
              </a:rPr>
              <a:t>, pay </a:t>
            </a:r>
            <a:r>
              <a:rPr lang="en-US" sz="2200" u="sng" dirty="0">
                <a:solidFill>
                  <a:schemeClr val="accent2"/>
                </a:solidFill>
              </a:rPr>
              <a:t>later</a:t>
            </a:r>
            <a:r>
              <a:rPr lang="en-US" sz="2200" dirty="0">
                <a:solidFill>
                  <a:schemeClr val="accent2"/>
                </a:solidFill>
              </a:rPr>
              <a:t>); Business give easy credit and consumers pile up large </a:t>
            </a:r>
            <a:r>
              <a:rPr lang="en-US" sz="2200" u="sng" dirty="0">
                <a:solidFill>
                  <a:schemeClr val="accent2"/>
                </a:solidFill>
              </a:rPr>
              <a:t>debts</a:t>
            </a:r>
            <a:r>
              <a:rPr lang="en-US" sz="2200" dirty="0">
                <a:solidFill>
                  <a:schemeClr val="accent2"/>
                </a:solidFill>
              </a:rPr>
              <a:t>. Consumers have trouble paying off debt and </a:t>
            </a:r>
            <a:r>
              <a:rPr lang="en-US" sz="2200" u="sng" dirty="0">
                <a:solidFill>
                  <a:schemeClr val="accent2"/>
                </a:solidFill>
              </a:rPr>
              <a:t>cut back</a:t>
            </a:r>
            <a:r>
              <a:rPr lang="en-US" sz="2200" dirty="0">
                <a:solidFill>
                  <a:schemeClr val="accent2"/>
                </a:solidFill>
              </a:rPr>
              <a:t> on </a:t>
            </a:r>
            <a:r>
              <a:rPr lang="en-US" sz="2200" u="sng" dirty="0">
                <a:solidFill>
                  <a:schemeClr val="accent2"/>
                </a:solidFill>
              </a:rPr>
              <a:t>spending</a:t>
            </a:r>
            <a:r>
              <a:rPr lang="en-US" sz="2200" dirty="0">
                <a:solidFill>
                  <a:schemeClr val="accent2"/>
                </a:solidFill>
              </a:rPr>
              <a:t>. </a:t>
            </a:r>
          </a:p>
          <a:p>
            <a:pPr lvl="0"/>
            <a:r>
              <a:rPr lang="en-US" sz="2200" dirty="0">
                <a:solidFill>
                  <a:schemeClr val="accent2"/>
                </a:solidFill>
              </a:rPr>
              <a:t>In the 1920s, </a:t>
            </a:r>
            <a:r>
              <a:rPr lang="en-US" sz="2200" u="sng" dirty="0">
                <a:solidFill>
                  <a:schemeClr val="accent2"/>
                </a:solidFill>
              </a:rPr>
              <a:t>rich</a:t>
            </a:r>
            <a:r>
              <a:rPr lang="en-US" sz="2200" dirty="0">
                <a:solidFill>
                  <a:schemeClr val="accent2"/>
                </a:solidFill>
              </a:rPr>
              <a:t> get </a:t>
            </a:r>
            <a:r>
              <a:rPr lang="en-US" sz="2200" u="sng" dirty="0">
                <a:solidFill>
                  <a:schemeClr val="accent2"/>
                </a:solidFill>
              </a:rPr>
              <a:t>richer</a:t>
            </a:r>
            <a:r>
              <a:rPr lang="en-US" sz="2200" dirty="0">
                <a:solidFill>
                  <a:schemeClr val="accent2"/>
                </a:solidFill>
              </a:rPr>
              <a:t> and the </a:t>
            </a:r>
            <a:r>
              <a:rPr lang="en-US" sz="2200" u="sng" dirty="0">
                <a:solidFill>
                  <a:schemeClr val="accent2"/>
                </a:solidFill>
              </a:rPr>
              <a:t>poor</a:t>
            </a:r>
            <a:r>
              <a:rPr lang="en-US" sz="2200" dirty="0">
                <a:solidFill>
                  <a:schemeClr val="accent2"/>
                </a:solidFill>
              </a:rPr>
              <a:t> get </a:t>
            </a:r>
            <a:r>
              <a:rPr lang="en-US" sz="2200" u="sng" dirty="0">
                <a:solidFill>
                  <a:schemeClr val="accent2"/>
                </a:solidFill>
              </a:rPr>
              <a:t>poorer</a:t>
            </a:r>
            <a:r>
              <a:rPr lang="en-US" sz="2200" dirty="0">
                <a:solidFill>
                  <a:schemeClr val="accent2"/>
                </a:solidFill>
              </a:rPr>
              <a:t>. 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>
                <a:solidFill>
                  <a:schemeClr val="accent2"/>
                </a:solidFill>
              </a:rPr>
              <a:t>70% of families earn </a:t>
            </a:r>
            <a:r>
              <a:rPr lang="en-US" sz="2200" u="sng" dirty="0">
                <a:solidFill>
                  <a:schemeClr val="accent2"/>
                </a:solidFill>
              </a:rPr>
              <a:t>less</a:t>
            </a:r>
            <a:r>
              <a:rPr lang="en-US" sz="2200" dirty="0">
                <a:solidFill>
                  <a:schemeClr val="accent2"/>
                </a:solidFill>
              </a:rPr>
              <a:t> than </a:t>
            </a:r>
            <a:r>
              <a:rPr lang="en-US" sz="2200" u="sng" dirty="0">
                <a:solidFill>
                  <a:schemeClr val="accent2"/>
                </a:solidFill>
              </a:rPr>
              <a:t>minimum</a:t>
            </a:r>
            <a:r>
              <a:rPr lang="en-US" sz="2200" dirty="0">
                <a:solidFill>
                  <a:schemeClr val="accent2"/>
                </a:solidFill>
              </a:rPr>
              <a:t> ($2,500) for </a:t>
            </a:r>
            <a:r>
              <a:rPr lang="en-US" sz="2200" u="sng" dirty="0">
                <a:solidFill>
                  <a:schemeClr val="accent2"/>
                </a:solidFill>
              </a:rPr>
              <a:t>decent standard of living</a:t>
            </a:r>
            <a:r>
              <a:rPr lang="en-US" sz="2200" dirty="0">
                <a:solidFill>
                  <a:schemeClr val="accent2"/>
                </a:solidFill>
              </a:rPr>
              <a:t>. </a:t>
            </a:r>
          </a:p>
          <a:p>
            <a:endParaRPr lang="en-US" dirty="0"/>
          </a:p>
        </p:txBody>
      </p:sp>
      <p:pic>
        <p:nvPicPr>
          <p:cNvPr id="17410" name="Picture 2" descr="Image result for uneven distribution of wealth 1920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09800"/>
            <a:ext cx="4200387" cy="3151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Hoover Takes the 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200" dirty="0">
                <a:solidFill>
                  <a:schemeClr val="accent2"/>
                </a:solidFill>
              </a:rPr>
              <a:t>The election of </a:t>
            </a:r>
            <a:r>
              <a:rPr lang="en-US" sz="2200" u="sng" dirty="0">
                <a:solidFill>
                  <a:schemeClr val="accent2"/>
                </a:solidFill>
              </a:rPr>
              <a:t>1928</a:t>
            </a:r>
            <a:r>
              <a:rPr lang="en-US" sz="2200" dirty="0">
                <a:solidFill>
                  <a:schemeClr val="accent2"/>
                </a:solidFill>
              </a:rPr>
              <a:t> was between Republican </a:t>
            </a:r>
            <a:r>
              <a:rPr lang="en-US" sz="2200" u="sng" dirty="0">
                <a:solidFill>
                  <a:schemeClr val="accent2"/>
                </a:solidFill>
              </a:rPr>
              <a:t>Herbert Hoover</a:t>
            </a:r>
            <a:r>
              <a:rPr lang="en-US" sz="2200" dirty="0">
                <a:solidFill>
                  <a:schemeClr val="accent2"/>
                </a:solidFill>
              </a:rPr>
              <a:t> and democrat </a:t>
            </a:r>
            <a:r>
              <a:rPr lang="en-US" sz="2200" u="sng" dirty="0">
                <a:solidFill>
                  <a:schemeClr val="accent2"/>
                </a:solidFill>
              </a:rPr>
              <a:t>Alfred E. Smith</a:t>
            </a:r>
            <a:r>
              <a:rPr lang="en-US" sz="2200" dirty="0">
                <a:solidFill>
                  <a:schemeClr val="accent2"/>
                </a:solidFill>
              </a:rPr>
              <a:t>. 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>
                <a:solidFill>
                  <a:schemeClr val="accent2"/>
                </a:solidFill>
              </a:rPr>
              <a:t>Smith – </a:t>
            </a:r>
            <a:r>
              <a:rPr lang="en-US" sz="2200" u="sng" dirty="0">
                <a:solidFill>
                  <a:schemeClr val="accent2"/>
                </a:solidFill>
              </a:rPr>
              <a:t>career</a:t>
            </a:r>
            <a:r>
              <a:rPr lang="en-US" sz="2200" dirty="0">
                <a:solidFill>
                  <a:schemeClr val="accent2"/>
                </a:solidFill>
              </a:rPr>
              <a:t> politician; served 4 terms governor in NY; personable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>
                <a:solidFill>
                  <a:schemeClr val="accent2"/>
                </a:solidFill>
              </a:rPr>
              <a:t>Hoover – Secretary of </a:t>
            </a:r>
            <a:r>
              <a:rPr lang="en-US" sz="2200" u="sng" dirty="0">
                <a:solidFill>
                  <a:schemeClr val="accent2"/>
                </a:solidFill>
              </a:rPr>
              <a:t>commerce</a:t>
            </a:r>
            <a:r>
              <a:rPr lang="en-US" sz="2200" dirty="0">
                <a:solidFill>
                  <a:schemeClr val="accent2"/>
                </a:solidFill>
              </a:rPr>
              <a:t> under Harding and Coolidge; mining engineer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>
                <a:solidFill>
                  <a:schemeClr val="accent2"/>
                </a:solidFill>
              </a:rPr>
              <a:t>Overwhelming victory for </a:t>
            </a:r>
            <a:r>
              <a:rPr lang="en-US" sz="2200" u="sng" dirty="0">
                <a:solidFill>
                  <a:schemeClr val="accent2"/>
                </a:solidFill>
              </a:rPr>
              <a:t>Hoover</a:t>
            </a:r>
            <a:r>
              <a:rPr lang="en-US" sz="2200" dirty="0">
                <a:solidFill>
                  <a:schemeClr val="accent2"/>
                </a:solidFill>
              </a:rPr>
              <a:t>. The message was clear: most Americans were </a:t>
            </a:r>
            <a:r>
              <a:rPr lang="en-US" sz="2200" u="sng" dirty="0">
                <a:solidFill>
                  <a:schemeClr val="accent2"/>
                </a:solidFill>
              </a:rPr>
              <a:t>happy</a:t>
            </a:r>
            <a:r>
              <a:rPr lang="en-US" sz="2200" dirty="0">
                <a:solidFill>
                  <a:schemeClr val="accent2"/>
                </a:solidFill>
              </a:rPr>
              <a:t> with </a:t>
            </a:r>
            <a:r>
              <a:rPr lang="en-US" sz="2200" u="sng" dirty="0">
                <a:solidFill>
                  <a:schemeClr val="accent2"/>
                </a:solidFill>
              </a:rPr>
              <a:t>Republican</a:t>
            </a:r>
            <a:r>
              <a:rPr lang="en-US" sz="2200" dirty="0">
                <a:solidFill>
                  <a:schemeClr val="accent2"/>
                </a:solidFill>
              </a:rPr>
              <a:t> leadership.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8434" name="Picture 2" descr="Image result for election of 19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572000"/>
            <a:ext cx="3829050" cy="2055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Dreams of Riches in the Stock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581400"/>
            <a:ext cx="8686800" cy="3001963"/>
          </a:xfrm>
        </p:spPr>
        <p:txBody>
          <a:bodyPr>
            <a:normAutofit/>
          </a:bodyPr>
          <a:lstStyle/>
          <a:p>
            <a:pPr lvl="0"/>
            <a:r>
              <a:rPr lang="en-US" sz="2200" dirty="0">
                <a:solidFill>
                  <a:schemeClr val="accent2"/>
                </a:solidFill>
              </a:rPr>
              <a:t>Dow Jones Industrial Average was the </a:t>
            </a:r>
            <a:r>
              <a:rPr lang="en-US" sz="2200" u="sng" dirty="0">
                <a:solidFill>
                  <a:schemeClr val="accent2"/>
                </a:solidFill>
              </a:rPr>
              <a:t>most widely used</a:t>
            </a:r>
            <a:r>
              <a:rPr lang="en-US" sz="2200" dirty="0">
                <a:solidFill>
                  <a:schemeClr val="accent2"/>
                </a:solidFill>
              </a:rPr>
              <a:t> barometer of the stock market’s health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>
                <a:solidFill>
                  <a:schemeClr val="accent2"/>
                </a:solidFill>
              </a:rPr>
              <a:t>In the 1920s, </a:t>
            </a:r>
            <a:r>
              <a:rPr lang="en-US" sz="2200" u="sng" dirty="0">
                <a:solidFill>
                  <a:schemeClr val="accent2"/>
                </a:solidFill>
              </a:rPr>
              <a:t>stock</a:t>
            </a:r>
            <a:r>
              <a:rPr lang="en-US" sz="2200" dirty="0">
                <a:solidFill>
                  <a:schemeClr val="accent2"/>
                </a:solidFill>
              </a:rPr>
              <a:t> prices </a:t>
            </a:r>
            <a:r>
              <a:rPr lang="en-US" sz="2200" u="sng" dirty="0">
                <a:solidFill>
                  <a:schemeClr val="accent2"/>
                </a:solidFill>
              </a:rPr>
              <a:t>rise</a:t>
            </a:r>
            <a:r>
              <a:rPr lang="en-US" sz="2200" dirty="0">
                <a:solidFill>
                  <a:schemeClr val="accent2"/>
                </a:solidFill>
              </a:rPr>
              <a:t> steadily; people rush to buy stocks and bonds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>
                <a:solidFill>
                  <a:schemeClr val="accent2"/>
                </a:solidFill>
              </a:rPr>
              <a:t>Seeds of </a:t>
            </a:r>
            <a:r>
              <a:rPr lang="en-US" sz="2200" u="sng" dirty="0">
                <a:solidFill>
                  <a:schemeClr val="accent2"/>
                </a:solidFill>
              </a:rPr>
              <a:t>trouble</a:t>
            </a:r>
            <a:r>
              <a:rPr lang="en-US" sz="2200" dirty="0">
                <a:solidFill>
                  <a:schemeClr val="accent2"/>
                </a:solidFill>
              </a:rPr>
              <a:t> were taking root as many engaged in </a:t>
            </a:r>
            <a:r>
              <a:rPr lang="en-US" sz="2200" dirty="0">
                <a:solidFill>
                  <a:srgbClr val="FF0000"/>
                </a:solidFill>
              </a:rPr>
              <a:t>speculation</a:t>
            </a:r>
            <a:r>
              <a:rPr lang="en-US" sz="2200" dirty="0">
                <a:solidFill>
                  <a:schemeClr val="accent2"/>
                </a:solidFill>
              </a:rPr>
              <a:t> – they bought stocks and bonds on the chance of a </a:t>
            </a:r>
            <a:r>
              <a:rPr lang="en-US" sz="2200" u="sng" dirty="0">
                <a:solidFill>
                  <a:schemeClr val="accent2"/>
                </a:solidFill>
              </a:rPr>
              <a:t>quick profit</a:t>
            </a:r>
            <a:r>
              <a:rPr lang="en-US" sz="2200" dirty="0">
                <a:solidFill>
                  <a:schemeClr val="accent2"/>
                </a:solidFill>
              </a:rPr>
              <a:t>, while ignoring the </a:t>
            </a:r>
            <a:r>
              <a:rPr lang="en-US" sz="2200" u="sng" dirty="0">
                <a:solidFill>
                  <a:schemeClr val="accent2"/>
                </a:solidFill>
              </a:rPr>
              <a:t>risks</a:t>
            </a:r>
            <a:r>
              <a:rPr lang="en-US" sz="2200" dirty="0">
                <a:solidFill>
                  <a:schemeClr val="accent2"/>
                </a:solidFill>
              </a:rPr>
              <a:t>; Others began </a:t>
            </a:r>
            <a:r>
              <a:rPr lang="en-US" sz="2200" dirty="0">
                <a:solidFill>
                  <a:srgbClr val="FF0000"/>
                </a:solidFill>
              </a:rPr>
              <a:t>buying on margin </a:t>
            </a:r>
            <a:r>
              <a:rPr lang="en-US" sz="2200" dirty="0">
                <a:solidFill>
                  <a:schemeClr val="accent2"/>
                </a:solidFill>
              </a:rPr>
              <a:t>– pay small percent of price and </a:t>
            </a:r>
            <a:r>
              <a:rPr lang="en-US" sz="2200" u="sng" dirty="0">
                <a:solidFill>
                  <a:schemeClr val="accent2"/>
                </a:solidFill>
              </a:rPr>
              <a:t>borrow</a:t>
            </a:r>
            <a:r>
              <a:rPr lang="en-US" sz="2200" dirty="0">
                <a:solidFill>
                  <a:schemeClr val="accent2"/>
                </a:solidFill>
              </a:rPr>
              <a:t> the rest. </a:t>
            </a:r>
          </a:p>
          <a:p>
            <a:endParaRPr lang="en-US" dirty="0"/>
          </a:p>
        </p:txBody>
      </p:sp>
      <p:pic>
        <p:nvPicPr>
          <p:cNvPr id="19458" name="Picture 2" descr="Image result for new york stock exchange 1920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143000"/>
            <a:ext cx="3200400" cy="24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304800"/>
            <a:ext cx="48768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Stock Market Crashes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5105400" cy="2209800"/>
          </a:xfrm>
        </p:spPr>
        <p:txBody>
          <a:bodyPr>
            <a:normAutofit/>
          </a:bodyPr>
          <a:lstStyle/>
          <a:p>
            <a:pPr lvl="0"/>
            <a:r>
              <a:rPr lang="en-US" sz="2200" dirty="0">
                <a:solidFill>
                  <a:schemeClr val="accent2"/>
                </a:solidFill>
              </a:rPr>
              <a:t>In </a:t>
            </a:r>
            <a:r>
              <a:rPr lang="en-US" sz="2200" u="sng" dirty="0">
                <a:solidFill>
                  <a:schemeClr val="accent2"/>
                </a:solidFill>
              </a:rPr>
              <a:t>September</a:t>
            </a:r>
            <a:r>
              <a:rPr lang="en-US" sz="2200" dirty="0">
                <a:solidFill>
                  <a:schemeClr val="accent2"/>
                </a:solidFill>
              </a:rPr>
              <a:t> 1929 stock prices </a:t>
            </a:r>
            <a:r>
              <a:rPr lang="en-US" sz="2200" u="sng" dirty="0">
                <a:solidFill>
                  <a:schemeClr val="accent2"/>
                </a:solidFill>
              </a:rPr>
              <a:t>peaked</a:t>
            </a:r>
            <a:r>
              <a:rPr lang="en-US" sz="2200" dirty="0">
                <a:solidFill>
                  <a:schemeClr val="accent2"/>
                </a:solidFill>
              </a:rPr>
              <a:t> and then failed, and investors begin </a:t>
            </a:r>
            <a:r>
              <a:rPr lang="en-US" sz="2200" u="sng" dirty="0">
                <a:solidFill>
                  <a:schemeClr val="accent2"/>
                </a:solidFill>
              </a:rPr>
              <a:t>selling</a:t>
            </a:r>
            <a:r>
              <a:rPr lang="en-US" sz="2200" dirty="0">
                <a:solidFill>
                  <a:schemeClr val="accent2"/>
                </a:solidFill>
              </a:rPr>
              <a:t>. </a:t>
            </a:r>
          </a:p>
          <a:p>
            <a:pPr lvl="0"/>
            <a:r>
              <a:rPr lang="en-US" sz="2200" dirty="0">
                <a:solidFill>
                  <a:schemeClr val="accent2"/>
                </a:solidFill>
              </a:rPr>
              <a:t>On October 29</a:t>
            </a:r>
            <a:r>
              <a:rPr lang="en-US" sz="2200" baseline="30000" dirty="0">
                <a:solidFill>
                  <a:schemeClr val="accent2"/>
                </a:solidFill>
              </a:rPr>
              <a:t>th</a:t>
            </a:r>
            <a:r>
              <a:rPr lang="en-US" sz="2200" dirty="0">
                <a:solidFill>
                  <a:schemeClr val="accent2"/>
                </a:solidFill>
              </a:rPr>
              <a:t>, 1929 or </a:t>
            </a:r>
            <a:r>
              <a:rPr lang="en-US" sz="2200" dirty="0">
                <a:solidFill>
                  <a:srgbClr val="FF0000"/>
                </a:solidFill>
              </a:rPr>
              <a:t>Black Tuesday</a:t>
            </a:r>
            <a:r>
              <a:rPr lang="en-US" sz="2200" dirty="0">
                <a:solidFill>
                  <a:schemeClr val="accent2"/>
                </a:solidFill>
              </a:rPr>
              <a:t>, the bottom fell out of the </a:t>
            </a:r>
            <a:r>
              <a:rPr lang="en-US" sz="2200" u="sng" dirty="0">
                <a:solidFill>
                  <a:schemeClr val="accent2"/>
                </a:solidFill>
              </a:rPr>
              <a:t>market</a:t>
            </a:r>
            <a:r>
              <a:rPr lang="en-US" sz="2200" dirty="0">
                <a:solidFill>
                  <a:schemeClr val="accent2"/>
                </a:solidFill>
              </a:rPr>
              <a:t> and the </a:t>
            </a:r>
            <a:r>
              <a:rPr lang="en-US" sz="2200" u="sng" dirty="0">
                <a:solidFill>
                  <a:schemeClr val="accent2"/>
                </a:solidFill>
              </a:rPr>
              <a:t>nation’s confidence</a:t>
            </a:r>
            <a:r>
              <a:rPr lang="en-US" sz="2200" dirty="0">
                <a:solidFill>
                  <a:schemeClr val="accent2"/>
                </a:solidFill>
              </a:rPr>
              <a:t>. </a:t>
            </a:r>
          </a:p>
        </p:txBody>
      </p:sp>
      <p:pic>
        <p:nvPicPr>
          <p:cNvPr id="20482" name="Picture 2" descr="Image result for black tuesday 19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3810000" cy="28765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4038600"/>
            <a:ext cx="868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200" dirty="0">
                <a:solidFill>
                  <a:schemeClr val="accent2"/>
                </a:solidFill>
              </a:rPr>
              <a:t>The number of shares dumped onto the market that day was a record of </a:t>
            </a:r>
            <a:r>
              <a:rPr lang="en-US" sz="2200" u="sng" dirty="0">
                <a:solidFill>
                  <a:schemeClr val="accent2"/>
                </a:solidFill>
              </a:rPr>
              <a:t>16.4 million</a:t>
            </a:r>
            <a:r>
              <a:rPr lang="en-US" sz="2200" dirty="0">
                <a:solidFill>
                  <a:schemeClr val="accent2"/>
                </a:solidFill>
              </a:rPr>
              <a:t>. People who had bought stocks on credit were stuck with huge debts. Others lose most of their </a:t>
            </a:r>
            <a:r>
              <a:rPr lang="en-US" sz="2200" u="sng" dirty="0">
                <a:solidFill>
                  <a:schemeClr val="accent2"/>
                </a:solidFill>
              </a:rPr>
              <a:t>savings</a:t>
            </a:r>
            <a:r>
              <a:rPr lang="en-US" sz="2200" dirty="0">
                <a:solidFill>
                  <a:schemeClr val="accent2"/>
                </a:solidFill>
              </a:rPr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en-US" sz="2200" dirty="0">
                <a:solidFill>
                  <a:schemeClr val="accent2"/>
                </a:solidFill>
              </a:rPr>
              <a:t>The stock market crash signaled the beginning of the </a:t>
            </a:r>
            <a:r>
              <a:rPr lang="en-US" sz="2200" u="sng" dirty="0">
                <a:solidFill>
                  <a:schemeClr val="accent2"/>
                </a:solidFill>
              </a:rPr>
              <a:t>Great Depression</a:t>
            </a:r>
            <a:r>
              <a:rPr lang="en-US" sz="2200" dirty="0">
                <a:solidFill>
                  <a:schemeClr val="accent2"/>
                </a:solidFill>
              </a:rPr>
              <a:t> – economy plummets and </a:t>
            </a:r>
            <a:r>
              <a:rPr lang="en-US" sz="2200" u="sng" dirty="0">
                <a:solidFill>
                  <a:schemeClr val="accent2"/>
                </a:solidFill>
              </a:rPr>
              <a:t>unemployment</a:t>
            </a:r>
            <a:r>
              <a:rPr lang="en-US" sz="2200" dirty="0">
                <a:solidFill>
                  <a:schemeClr val="accent2"/>
                </a:solidFill>
              </a:rPr>
              <a:t> skyrockets 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dirty="0">
                <a:solidFill>
                  <a:schemeClr val="accent2"/>
                </a:solidFill>
              </a:rPr>
              <a:t>By 1933, </a:t>
            </a:r>
            <a:r>
              <a:rPr lang="en-US" sz="2200" u="sng" dirty="0">
                <a:solidFill>
                  <a:schemeClr val="accent2"/>
                </a:solidFill>
              </a:rPr>
              <a:t>25%</a:t>
            </a:r>
            <a:r>
              <a:rPr lang="en-US" sz="2200" dirty="0">
                <a:solidFill>
                  <a:schemeClr val="accent2"/>
                </a:solidFill>
              </a:rPr>
              <a:t> (1 in every  </a:t>
            </a:r>
            <a:r>
              <a:rPr lang="en-US" sz="2200" u="sng" dirty="0">
                <a:solidFill>
                  <a:schemeClr val="accent2"/>
                </a:solidFill>
              </a:rPr>
              <a:t>4</a:t>
            </a:r>
            <a:r>
              <a:rPr lang="en-US" sz="2200" dirty="0">
                <a:solidFill>
                  <a:schemeClr val="accent2"/>
                </a:solidFill>
              </a:rPr>
              <a:t> Americans) of workers were </a:t>
            </a:r>
            <a:r>
              <a:rPr lang="en-US" sz="2200" u="sng" dirty="0">
                <a:solidFill>
                  <a:schemeClr val="accent2"/>
                </a:solidFill>
              </a:rPr>
              <a:t>jobless</a:t>
            </a:r>
            <a:endParaRPr lang="en-US" sz="2200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657600"/>
            <a:ext cx="381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>
                <a:hlinkClick r:id="rId3"/>
              </a:rPr>
              <a:t>http://www.history.com/topics/great-depression/videos/1929-stock-market-crash</a:t>
            </a:r>
            <a:endParaRPr lang="en-US" altLang="en-US" sz="1400" dirty="0"/>
          </a:p>
          <a:p>
            <a:endParaRPr lang="en-US" alt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Wide Shock 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schemeClr val="accent2"/>
                </a:solidFill>
              </a:rPr>
              <a:t>Great Depression limits U.S. ability to </a:t>
            </a:r>
            <a:r>
              <a:rPr lang="en-US" sz="2400" u="sng" dirty="0">
                <a:solidFill>
                  <a:schemeClr val="accent2"/>
                </a:solidFill>
              </a:rPr>
              <a:t>import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u="sng" dirty="0">
                <a:solidFill>
                  <a:schemeClr val="accent2"/>
                </a:solidFill>
              </a:rPr>
              <a:t>European</a:t>
            </a:r>
            <a:r>
              <a:rPr lang="en-US" sz="2400" dirty="0">
                <a:solidFill>
                  <a:schemeClr val="accent2"/>
                </a:solidFill>
              </a:rPr>
              <a:t> goods. 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>
                <a:solidFill>
                  <a:schemeClr val="accent2"/>
                </a:solidFill>
              </a:rPr>
              <a:t>Congress passed the </a:t>
            </a:r>
            <a:r>
              <a:rPr lang="en-US" sz="2400" u="sng" dirty="0">
                <a:solidFill>
                  <a:schemeClr val="accent2"/>
                </a:solidFill>
              </a:rPr>
              <a:t>Hawley-Smoot Tariff Act</a:t>
            </a:r>
            <a:r>
              <a:rPr lang="en-US" sz="2400" dirty="0">
                <a:solidFill>
                  <a:schemeClr val="accent2"/>
                </a:solidFill>
              </a:rPr>
              <a:t> sets highest protective tariff ever in the U.S. 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>
                <a:solidFill>
                  <a:schemeClr val="accent2"/>
                </a:solidFill>
              </a:rPr>
              <a:t>Other countries cannot earn American </a:t>
            </a:r>
            <a:r>
              <a:rPr lang="en-US" sz="2400" u="sng" dirty="0">
                <a:solidFill>
                  <a:schemeClr val="accent2"/>
                </a:solidFill>
              </a:rPr>
              <a:t>currency</a:t>
            </a:r>
            <a:r>
              <a:rPr lang="en-US" sz="2400" dirty="0">
                <a:solidFill>
                  <a:schemeClr val="accent2"/>
                </a:solidFill>
              </a:rPr>
              <a:t> to buy U.S. goods and international trade drops causing </a:t>
            </a:r>
            <a:r>
              <a:rPr lang="en-US" sz="2400" u="sng" dirty="0">
                <a:solidFill>
                  <a:schemeClr val="accent2"/>
                </a:solidFill>
              </a:rPr>
              <a:t>unemployment</a:t>
            </a:r>
            <a:r>
              <a:rPr lang="en-US" sz="2400" dirty="0">
                <a:solidFill>
                  <a:schemeClr val="accent2"/>
                </a:solidFill>
              </a:rPr>
              <a:t> to soar around the </a:t>
            </a:r>
            <a:r>
              <a:rPr lang="en-US" sz="2400" u="sng" dirty="0">
                <a:solidFill>
                  <a:schemeClr val="accent2"/>
                </a:solidFill>
              </a:rPr>
              <a:t>world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</a:p>
          <a:p>
            <a:pPr lvl="0"/>
            <a:r>
              <a:rPr lang="en-US" sz="2400" dirty="0">
                <a:solidFill>
                  <a:schemeClr val="accent2"/>
                </a:solidFill>
              </a:rPr>
              <a:t>Factors leading to Great Depression: tariffs, </a:t>
            </a:r>
            <a:r>
              <a:rPr lang="en-US" sz="2400" u="sng" dirty="0">
                <a:solidFill>
                  <a:schemeClr val="accent2"/>
                </a:solidFill>
              </a:rPr>
              <a:t>war debts</a:t>
            </a:r>
            <a:r>
              <a:rPr lang="en-US" sz="2400" dirty="0">
                <a:solidFill>
                  <a:schemeClr val="accent2"/>
                </a:solidFill>
              </a:rPr>
              <a:t>, farm problems, easy </a:t>
            </a:r>
            <a:r>
              <a:rPr lang="en-US" sz="2400" u="sng" dirty="0">
                <a:solidFill>
                  <a:schemeClr val="accent2"/>
                </a:solidFill>
              </a:rPr>
              <a:t>credit</a:t>
            </a:r>
            <a:r>
              <a:rPr lang="en-US" sz="2400" dirty="0">
                <a:solidFill>
                  <a:schemeClr val="accent2"/>
                </a:solidFill>
              </a:rPr>
              <a:t>, income inequality</a:t>
            </a:r>
          </a:p>
          <a:p>
            <a:endParaRPr lang="en-US" dirty="0"/>
          </a:p>
        </p:txBody>
      </p:sp>
      <p:pic>
        <p:nvPicPr>
          <p:cNvPr id="21506" name="Picture 2" descr="Image result for black tuesday 19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953000"/>
            <a:ext cx="3200400" cy="1600200"/>
          </a:xfrm>
          <a:prstGeom prst="rect">
            <a:avLst/>
          </a:prstGeom>
          <a:noFill/>
        </p:spPr>
      </p:pic>
      <p:pic>
        <p:nvPicPr>
          <p:cNvPr id="21508" name="Picture 4" descr="Image result for hawley smoot tar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953000"/>
            <a:ext cx="2344443" cy="168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FF0000"/>
      </a:dk1>
      <a:lt1>
        <a:srgbClr val="000099"/>
      </a:lt1>
      <a:dk2>
        <a:srgbClr val="1F497D"/>
      </a:dk2>
      <a:lt2>
        <a:srgbClr val="FFFFFF"/>
      </a:lt2>
      <a:accent1>
        <a:srgbClr val="4F81BD"/>
      </a:accent1>
      <a:accent2>
        <a:srgbClr val="FFFFFF"/>
      </a:accent2>
      <a:accent3>
        <a:srgbClr val="9BBB59"/>
      </a:accent3>
      <a:accent4>
        <a:srgbClr val="FFFFF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1402</Words>
  <Application>Microsoft Office PowerPoint</Application>
  <PresentationFormat>On-screen Show (4:3)</PresentationFormat>
  <Paragraphs>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Wingdings</vt:lpstr>
      <vt:lpstr>Office Theme</vt:lpstr>
      <vt:lpstr>Unit 5: The Great Depression</vt:lpstr>
      <vt:lpstr>Main Idea:</vt:lpstr>
      <vt:lpstr>Industries In Trouble</vt:lpstr>
      <vt:lpstr>Farmers Need a Lift</vt:lpstr>
      <vt:lpstr>Living On Credit</vt:lpstr>
      <vt:lpstr>Hoover Takes the Nation</vt:lpstr>
      <vt:lpstr>Dreams of Riches in the Stock Market</vt:lpstr>
      <vt:lpstr>The Stock Market Crashes</vt:lpstr>
      <vt:lpstr>World Wide Shock Waves</vt:lpstr>
      <vt:lpstr>Unit 5 Notes Questions</vt:lpstr>
      <vt:lpstr>Depression Devastates People’s Lives</vt:lpstr>
      <vt:lpstr>The Dust Bowl</vt:lpstr>
      <vt:lpstr>Effects on the American Family</vt:lpstr>
      <vt:lpstr>Children Suffer From Hardships</vt:lpstr>
      <vt:lpstr>Social and Psychological Effects</vt:lpstr>
      <vt:lpstr>Unit 5 Notes Questions: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5: The Great Depression</dc:title>
  <dc:creator>Ralph</dc:creator>
  <cp:lastModifiedBy>Shannon Edwards</cp:lastModifiedBy>
  <cp:revision>11</cp:revision>
  <dcterms:created xsi:type="dcterms:W3CDTF">2017-11-22T19:06:23Z</dcterms:created>
  <dcterms:modified xsi:type="dcterms:W3CDTF">2017-11-27T14:10:41Z</dcterms:modified>
</cp:coreProperties>
</file>