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7" r:id="rId4"/>
    <p:sldId id="258" r:id="rId5"/>
    <p:sldId id="259" r:id="rId6"/>
    <p:sldId id="260" r:id="rId7"/>
    <p:sldId id="262" r:id="rId8"/>
    <p:sldId id="261"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1DFC38-F792-4B5A-9367-8A8B8269F3AD}"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14693476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DFC38-F792-4B5A-9367-8A8B8269F3AD}"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2616975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B1DFC38-F792-4B5A-9367-8A8B8269F3AD}" type="datetimeFigureOut">
              <a:rPr lang="en-US" smtClean="0"/>
              <a:t>9/22/2017</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4875108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B1DFC38-F792-4B5A-9367-8A8B8269F3AD}" type="datetimeFigureOut">
              <a:rPr lang="en-US" smtClean="0"/>
              <a:t>9/22/2017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2536954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B1DFC38-F792-4B5A-9367-8A8B8269F3AD}" type="datetimeFigureOut">
              <a:rPr lang="en-US" smtClean="0"/>
              <a:t>9/22/2017</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99121D15-B35E-427A-B019-66E0208AAD61}" type="slidenum">
              <a:rPr lang="en-US" smtClean="0"/>
              <a:t>‹#›</a:t>
            </a:fld>
            <a:endParaRPr lang="en-US"/>
          </a:p>
        </p:txBody>
      </p:sp>
    </p:spTree>
    <p:extLst>
      <p:ext uri="{BB962C8B-B14F-4D97-AF65-F5344CB8AC3E}">
        <p14:creationId xmlns:p14="http://schemas.microsoft.com/office/powerpoint/2010/main" val="213948732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B1DFC38-F792-4B5A-9367-8A8B8269F3AD}"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1940827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B1DFC38-F792-4B5A-9367-8A8B8269F3AD}" type="datetimeFigureOut">
              <a:rPr lang="en-US" smtClean="0"/>
              <a:t>9/22/2017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1622965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B1DFC38-F792-4B5A-9367-8A8B8269F3AD}" type="datetimeFigureOut">
              <a:rPr lang="en-US" smtClean="0"/>
              <a:t>9/22/2017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106757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1DFC38-F792-4B5A-9367-8A8B8269F3AD}" type="datetimeFigureOut">
              <a:rPr lang="en-US" smtClean="0"/>
              <a:t>9/22/2017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26806926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DFC38-F792-4B5A-9367-8A8B8269F3AD}"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3198955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1DFC38-F792-4B5A-9367-8A8B8269F3AD}" type="datetimeFigureOut">
              <a:rPr lang="en-US" smtClean="0"/>
              <a:t>9/22/2017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121D15-B35E-427A-B019-66E0208AAD61}" type="slidenum">
              <a:rPr lang="en-US" smtClean="0"/>
              <a:t>‹#›</a:t>
            </a:fld>
            <a:endParaRPr lang="en-US"/>
          </a:p>
        </p:txBody>
      </p:sp>
    </p:spTree>
    <p:extLst>
      <p:ext uri="{BB962C8B-B14F-4D97-AF65-F5344CB8AC3E}">
        <p14:creationId xmlns:p14="http://schemas.microsoft.com/office/powerpoint/2010/main" val="2921986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B1DFC38-F792-4B5A-9367-8A8B8269F3AD}" type="datetimeFigureOut">
              <a:rPr lang="en-US" smtClean="0"/>
              <a:t>9/22/2017</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99121D15-B35E-427A-B019-66E0208AAD61}" type="slidenum">
              <a:rPr lang="en-US" smtClean="0"/>
              <a:t>‹#›</a:t>
            </a:fld>
            <a:endParaRPr lang="en-US"/>
          </a:p>
        </p:txBody>
      </p:sp>
    </p:spTree>
    <p:extLst>
      <p:ext uri="{BB962C8B-B14F-4D97-AF65-F5344CB8AC3E}">
        <p14:creationId xmlns:p14="http://schemas.microsoft.com/office/powerpoint/2010/main" val="24520473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solidFill>
                  <a:srgbClr val="FF0000"/>
                </a:solidFill>
              </a:rPr>
              <a:t>Farmers &amp; the Populist Movement </a:t>
            </a:r>
            <a:endParaRPr lang="en-US" sz="4800" dirty="0">
              <a:solidFill>
                <a:srgbClr val="FF0000"/>
              </a:solidFill>
            </a:endParaRPr>
          </a:p>
        </p:txBody>
      </p:sp>
      <p:sp>
        <p:nvSpPr>
          <p:cNvPr id="3" name="Subtitle 2"/>
          <p:cNvSpPr>
            <a:spLocks noGrp="1"/>
          </p:cNvSpPr>
          <p:nvPr>
            <p:ph type="subTitle" idx="1"/>
          </p:nvPr>
        </p:nvSpPr>
        <p:spPr/>
        <p:txBody>
          <a:bodyPr/>
          <a:lstStyle/>
          <a:p>
            <a:r>
              <a:rPr lang="en-US" dirty="0" smtClean="0"/>
              <a:t>Unit 2 Notes; 9/25 &amp; 9/26; Page 3 &amp; 4</a:t>
            </a:r>
            <a:endParaRPr lang="en-US" dirty="0"/>
          </a:p>
        </p:txBody>
      </p:sp>
    </p:spTree>
    <p:extLst>
      <p:ext uri="{BB962C8B-B14F-4D97-AF65-F5344CB8AC3E}">
        <p14:creationId xmlns:p14="http://schemas.microsoft.com/office/powerpoint/2010/main" val="1929427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Unit 2 Note Questions 9/25 &amp; 9/26</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dirty="0" smtClean="0"/>
              <a:t>Which of the following economic situations did American farmers face in the late 1800s? Select the </a:t>
            </a:r>
            <a:r>
              <a:rPr lang="en-US" b="1" dirty="0" smtClean="0"/>
              <a:t>two</a:t>
            </a:r>
            <a:r>
              <a:rPr lang="en-US" dirty="0" smtClean="0"/>
              <a:t> correct answers. </a:t>
            </a:r>
          </a:p>
          <a:p>
            <a:pPr marL="685800" lvl="1" indent="-457200">
              <a:buFont typeface="+mj-lt"/>
              <a:buAutoNum type="alphaUcPeriod"/>
            </a:pPr>
            <a:r>
              <a:rPr lang="en-US" dirty="0" smtClean="0"/>
              <a:t>Increasing Debt</a:t>
            </a:r>
          </a:p>
          <a:p>
            <a:pPr marL="685800" lvl="1" indent="-457200">
              <a:buFont typeface="+mj-lt"/>
              <a:buAutoNum type="alphaUcPeriod"/>
            </a:pPr>
            <a:r>
              <a:rPr lang="en-US" dirty="0" smtClean="0"/>
              <a:t>High Crop Prices</a:t>
            </a:r>
          </a:p>
          <a:p>
            <a:pPr marL="685800" lvl="1" indent="-457200">
              <a:buFont typeface="+mj-lt"/>
              <a:buAutoNum type="alphaUcPeriod"/>
            </a:pPr>
            <a:r>
              <a:rPr lang="en-US" dirty="0" smtClean="0"/>
              <a:t>High Costs for Shipping</a:t>
            </a:r>
          </a:p>
          <a:p>
            <a:pPr marL="685800" lvl="1" indent="-457200">
              <a:buFont typeface="+mj-lt"/>
              <a:buAutoNum type="alphaUcPeriod"/>
            </a:pPr>
            <a:r>
              <a:rPr lang="en-US" dirty="0" smtClean="0"/>
              <a:t>An increase in the Money Supply</a:t>
            </a:r>
          </a:p>
          <a:p>
            <a:pPr marL="685800" lvl="1" indent="-457200">
              <a:buFont typeface="+mj-lt"/>
              <a:buAutoNum type="alphaUcPeriod"/>
            </a:pPr>
            <a:r>
              <a:rPr lang="en-US" dirty="0" smtClean="0"/>
              <a:t>A surplus of good land for farming</a:t>
            </a:r>
          </a:p>
          <a:p>
            <a:pPr marL="457200" indent="-457200">
              <a:buFont typeface="+mj-lt"/>
              <a:buAutoNum type="arabicPeriod"/>
            </a:pPr>
            <a:r>
              <a:rPr lang="en-US" dirty="0" smtClean="0"/>
              <a:t>Why did farmers push the government to increase the money supply?</a:t>
            </a:r>
          </a:p>
          <a:p>
            <a:pPr marL="685800" lvl="1" indent="-457200">
              <a:buFont typeface="+mj-lt"/>
              <a:buAutoNum type="alphaUcPeriod"/>
            </a:pPr>
            <a:r>
              <a:rPr lang="en-US" dirty="0" smtClean="0"/>
              <a:t>To lower crop prices</a:t>
            </a:r>
          </a:p>
          <a:p>
            <a:pPr marL="685800" lvl="1" indent="-457200">
              <a:buFont typeface="+mj-lt"/>
              <a:buAutoNum type="alphaUcPeriod"/>
            </a:pPr>
            <a:r>
              <a:rPr lang="en-US" dirty="0" smtClean="0"/>
              <a:t>To increase the value of money</a:t>
            </a:r>
          </a:p>
          <a:p>
            <a:pPr marL="685800" lvl="1" indent="-457200">
              <a:buFont typeface="+mj-lt"/>
              <a:buAutoNum type="alphaUcPeriod"/>
            </a:pPr>
            <a:r>
              <a:rPr lang="en-US" dirty="0" smtClean="0"/>
              <a:t>To make it easier to repay debts</a:t>
            </a:r>
          </a:p>
          <a:p>
            <a:pPr marL="685800" lvl="1" indent="-457200">
              <a:buFont typeface="+mj-lt"/>
              <a:buAutoNum type="alphaUcPeriod"/>
            </a:pPr>
            <a:r>
              <a:rPr lang="en-US" dirty="0" smtClean="0"/>
              <a:t>To help lower transportation costs </a:t>
            </a:r>
          </a:p>
        </p:txBody>
      </p:sp>
    </p:spTree>
    <p:extLst>
      <p:ext uri="{BB962C8B-B14F-4D97-AF65-F5344CB8AC3E}">
        <p14:creationId xmlns:p14="http://schemas.microsoft.com/office/powerpoint/2010/main" val="2025768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Farmers Unite</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pPr lvl="0"/>
            <a:r>
              <a:rPr lang="en-US" sz="2400" dirty="0"/>
              <a:t>Farmers </a:t>
            </a:r>
            <a:r>
              <a:rPr lang="en-US" sz="2400" u="sng" dirty="0"/>
              <a:t>unite</a:t>
            </a:r>
            <a:r>
              <a:rPr lang="en-US" sz="2400" dirty="0"/>
              <a:t> to address their economic problems, giving rise to the </a:t>
            </a:r>
            <a:r>
              <a:rPr lang="en-US" sz="2400" u="sng" dirty="0"/>
              <a:t>Populist</a:t>
            </a:r>
            <a:r>
              <a:rPr lang="en-US" sz="2400" dirty="0"/>
              <a:t> movement. </a:t>
            </a:r>
          </a:p>
          <a:p>
            <a:pPr lvl="0"/>
            <a:r>
              <a:rPr lang="en-US" sz="2400" dirty="0"/>
              <a:t>During the Civil War, the United States had issued $500 million in paper money, called </a:t>
            </a:r>
            <a:r>
              <a:rPr lang="en-US" sz="2400" u="sng" dirty="0"/>
              <a:t>greenbacks</a:t>
            </a:r>
            <a:r>
              <a:rPr lang="en-US" sz="2400" dirty="0"/>
              <a:t>. </a:t>
            </a:r>
          </a:p>
          <a:p>
            <a:pPr lvl="1"/>
            <a:r>
              <a:rPr lang="en-US" sz="2400" dirty="0"/>
              <a:t>Greenbacks could not be exchanged for </a:t>
            </a:r>
            <a:r>
              <a:rPr lang="en-US" sz="2400" u="sng" dirty="0"/>
              <a:t>silver</a:t>
            </a:r>
            <a:r>
              <a:rPr lang="en-US" sz="2400" dirty="0"/>
              <a:t> or </a:t>
            </a:r>
            <a:r>
              <a:rPr lang="en-US" sz="2400" u="sng" dirty="0"/>
              <a:t>gold</a:t>
            </a:r>
            <a:r>
              <a:rPr lang="en-US" sz="2400" dirty="0"/>
              <a:t> money. </a:t>
            </a:r>
          </a:p>
          <a:p>
            <a:pPr lvl="1"/>
            <a:r>
              <a:rPr lang="en-US" sz="2400" dirty="0"/>
              <a:t>After the war, the government takes it out of </a:t>
            </a:r>
            <a:r>
              <a:rPr lang="en-US" sz="2400" u="sng" dirty="0"/>
              <a:t>circulation</a:t>
            </a:r>
            <a:r>
              <a:rPr lang="en-US" sz="2400" dirty="0"/>
              <a:t>, hurting the economy. </a:t>
            </a:r>
          </a:p>
          <a:p>
            <a:pPr lvl="1"/>
            <a:r>
              <a:rPr lang="en-US" sz="2400" dirty="0"/>
              <a:t>Debtors have to pay </a:t>
            </a:r>
            <a:r>
              <a:rPr lang="en-US" sz="2400" u="sng" dirty="0"/>
              <a:t>loans</a:t>
            </a:r>
            <a:r>
              <a:rPr lang="en-US" sz="2400" dirty="0"/>
              <a:t> in dollars’ worth more than those borrowed </a:t>
            </a:r>
          </a:p>
          <a:p>
            <a:pPr lvl="1"/>
            <a:r>
              <a:rPr lang="en-US" sz="2400" dirty="0"/>
              <a:t>Prices of crops fall dramatically</a:t>
            </a:r>
          </a:p>
          <a:p>
            <a:pPr lvl="1"/>
            <a:r>
              <a:rPr lang="en-US" sz="2400" dirty="0"/>
              <a:t>1878 – </a:t>
            </a:r>
            <a:r>
              <a:rPr lang="en-US" sz="2400" u="sng" dirty="0"/>
              <a:t>Bland-Allison Act</a:t>
            </a:r>
            <a:r>
              <a:rPr lang="en-US" sz="2400" dirty="0"/>
              <a:t> required the government to buy and coin at least $2 million to $4 million worth of silver each month, but it wasn’t enough. </a:t>
            </a:r>
          </a:p>
          <a:p>
            <a:endParaRPr lang="en-US" dirty="0"/>
          </a:p>
        </p:txBody>
      </p:sp>
    </p:spTree>
    <p:extLst>
      <p:ext uri="{BB962C8B-B14F-4D97-AF65-F5344CB8AC3E}">
        <p14:creationId xmlns:p14="http://schemas.microsoft.com/office/powerpoint/2010/main" val="725503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Farmers’ Alliances </a:t>
            </a:r>
            <a:endParaRPr lang="en-US" dirty="0">
              <a:solidFill>
                <a:srgbClr val="FF0000"/>
              </a:solidFill>
            </a:endParaRPr>
          </a:p>
        </p:txBody>
      </p:sp>
      <p:sp>
        <p:nvSpPr>
          <p:cNvPr id="3" name="Content Placeholder 2"/>
          <p:cNvSpPr>
            <a:spLocks noGrp="1"/>
          </p:cNvSpPr>
          <p:nvPr>
            <p:ph idx="1"/>
          </p:nvPr>
        </p:nvSpPr>
        <p:spPr>
          <a:xfrm>
            <a:off x="4649273" y="2176530"/>
            <a:ext cx="6337726" cy="4041390"/>
          </a:xfrm>
        </p:spPr>
        <p:txBody>
          <a:bodyPr>
            <a:normAutofit lnSpcReduction="10000"/>
          </a:bodyPr>
          <a:lstStyle/>
          <a:p>
            <a:pPr lvl="0"/>
            <a:r>
              <a:rPr lang="en-US" sz="2400" dirty="0"/>
              <a:t>Lack of </a:t>
            </a:r>
            <a:r>
              <a:rPr lang="en-US" sz="2400" u="sng" dirty="0"/>
              <a:t>competition</a:t>
            </a:r>
            <a:r>
              <a:rPr lang="en-US" sz="2400" dirty="0"/>
              <a:t> let railroads overcharge to transport grain; Farms </a:t>
            </a:r>
            <a:r>
              <a:rPr lang="en-US" sz="2400" u="sng" dirty="0"/>
              <a:t>mortgaged</a:t>
            </a:r>
            <a:r>
              <a:rPr lang="en-US" sz="2400" dirty="0"/>
              <a:t> to buy supplies; suppliers charge high </a:t>
            </a:r>
            <a:r>
              <a:rPr lang="en-US" sz="2400" u="sng" dirty="0"/>
              <a:t>interest</a:t>
            </a:r>
            <a:endParaRPr lang="en-US" sz="2400" dirty="0"/>
          </a:p>
          <a:p>
            <a:pPr lvl="0"/>
            <a:r>
              <a:rPr lang="en-US" sz="2400" u="sng" dirty="0"/>
              <a:t>Oliver Hudson Kelley</a:t>
            </a:r>
            <a:r>
              <a:rPr lang="en-US" sz="2400" dirty="0"/>
              <a:t> – started the Patrons of Husbandry, an organization for </a:t>
            </a:r>
            <a:r>
              <a:rPr lang="en-US" sz="2400" u="sng" dirty="0"/>
              <a:t>farmers</a:t>
            </a:r>
            <a:r>
              <a:rPr lang="en-US" sz="2400" dirty="0"/>
              <a:t> that became known as the </a:t>
            </a:r>
            <a:r>
              <a:rPr lang="en-US" sz="2400" u="sng" dirty="0"/>
              <a:t>Grange</a:t>
            </a:r>
            <a:r>
              <a:rPr lang="en-US" sz="2400" dirty="0"/>
              <a:t>; its original purpose was to provide a social outlet and an educational forum for isolated farm families. </a:t>
            </a:r>
          </a:p>
          <a:p>
            <a:pPr lvl="1"/>
            <a:r>
              <a:rPr lang="en-US" sz="2400" dirty="0"/>
              <a:t>Ended up spending most of the time fighting </a:t>
            </a:r>
            <a:r>
              <a:rPr lang="en-US" sz="2400" u="sng" dirty="0"/>
              <a:t>railroads</a:t>
            </a:r>
            <a:endParaRPr lang="en-US" sz="2400" dirty="0"/>
          </a:p>
          <a:p>
            <a:pPr lvl="1"/>
            <a:r>
              <a:rPr lang="en-US" sz="2400" dirty="0"/>
              <a:t>Lectures on interest rates, government control, banks</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561" y="2318198"/>
            <a:ext cx="4277712" cy="3575900"/>
          </a:xfrm>
          <a:prstGeom prst="rect">
            <a:avLst/>
          </a:prstGeom>
        </p:spPr>
      </p:pic>
    </p:spTree>
    <p:extLst>
      <p:ext uri="{BB962C8B-B14F-4D97-AF65-F5344CB8AC3E}">
        <p14:creationId xmlns:p14="http://schemas.microsoft.com/office/powerpoint/2010/main" val="1512253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Populist Party Platform</a:t>
            </a:r>
            <a:endParaRPr lang="en-US" dirty="0">
              <a:solidFill>
                <a:srgbClr val="FF0000"/>
              </a:solidFill>
            </a:endParaRPr>
          </a:p>
        </p:txBody>
      </p:sp>
      <p:sp>
        <p:nvSpPr>
          <p:cNvPr id="3" name="Content Placeholder 2"/>
          <p:cNvSpPr>
            <a:spLocks noGrp="1"/>
          </p:cNvSpPr>
          <p:nvPr>
            <p:ph idx="1"/>
          </p:nvPr>
        </p:nvSpPr>
        <p:spPr>
          <a:xfrm>
            <a:off x="425002" y="4906850"/>
            <a:ext cx="11320529" cy="1661375"/>
          </a:xfrm>
        </p:spPr>
        <p:txBody>
          <a:bodyPr>
            <a:normAutofit lnSpcReduction="10000"/>
          </a:bodyPr>
          <a:lstStyle/>
          <a:p>
            <a:pPr lvl="0"/>
            <a:r>
              <a:rPr lang="en-US" sz="2400" dirty="0"/>
              <a:t>Populism – the movement of the </a:t>
            </a:r>
            <a:r>
              <a:rPr lang="en-US" sz="2400" u="sng" dirty="0"/>
              <a:t>people</a:t>
            </a:r>
            <a:r>
              <a:rPr lang="en-US" sz="2400" dirty="0"/>
              <a:t>, People’s party. </a:t>
            </a:r>
          </a:p>
          <a:p>
            <a:pPr lvl="1"/>
            <a:r>
              <a:rPr lang="en-US" sz="2400" dirty="0"/>
              <a:t>Wants reform; platform on economic, graduated income tax, federal loans</a:t>
            </a:r>
          </a:p>
          <a:p>
            <a:pPr lvl="1"/>
            <a:r>
              <a:rPr lang="en-US" sz="2400" dirty="0"/>
              <a:t>Concept that government is </a:t>
            </a:r>
            <a:r>
              <a:rPr lang="en-US" sz="2400" u="sng" dirty="0"/>
              <a:t>responsible</a:t>
            </a:r>
            <a:r>
              <a:rPr lang="en-US" sz="2400" dirty="0"/>
              <a:t> for reforming social injustices</a:t>
            </a:r>
          </a:p>
          <a:p>
            <a:pPr lvl="1"/>
            <a:r>
              <a:rPr lang="en-US" sz="2400" dirty="0"/>
              <a:t>Becomes platform of future </a:t>
            </a:r>
            <a:r>
              <a:rPr lang="en-US" sz="2400" u="sng" dirty="0"/>
              <a:t>democratic </a:t>
            </a:r>
            <a:r>
              <a:rPr lang="en-US" sz="2400" dirty="0"/>
              <a:t>party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84867" y="1598397"/>
            <a:ext cx="6079944" cy="3010458"/>
          </a:xfrm>
          <a:prstGeom prst="rect">
            <a:avLst/>
          </a:prstGeom>
        </p:spPr>
      </p:pic>
    </p:spTree>
    <p:extLst>
      <p:ext uri="{BB962C8B-B14F-4D97-AF65-F5344CB8AC3E}">
        <p14:creationId xmlns:p14="http://schemas.microsoft.com/office/powerpoint/2010/main" val="210064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Panic of 1893</a:t>
            </a:r>
            <a:endParaRPr lang="en-US" dirty="0">
              <a:solidFill>
                <a:srgbClr val="FF0000"/>
              </a:solidFill>
            </a:endParaRPr>
          </a:p>
        </p:txBody>
      </p:sp>
      <p:sp>
        <p:nvSpPr>
          <p:cNvPr id="3" name="Content Placeholder 2"/>
          <p:cNvSpPr>
            <a:spLocks noGrp="1"/>
          </p:cNvSpPr>
          <p:nvPr>
            <p:ph idx="1"/>
          </p:nvPr>
        </p:nvSpPr>
        <p:spPr>
          <a:xfrm>
            <a:off x="5756855" y="2176530"/>
            <a:ext cx="5230143" cy="4041390"/>
          </a:xfrm>
        </p:spPr>
        <p:txBody>
          <a:bodyPr/>
          <a:lstStyle/>
          <a:p>
            <a:pPr lvl="0"/>
            <a:r>
              <a:rPr lang="en-US" sz="2400" dirty="0"/>
              <a:t>Panic of 1893 – Railroads expand faster than markets; some go </a:t>
            </a:r>
            <a:r>
              <a:rPr lang="en-US" sz="2400" u="sng" dirty="0"/>
              <a:t>bankrupt</a:t>
            </a:r>
            <a:endParaRPr lang="en-US" sz="2400" dirty="0"/>
          </a:p>
          <a:p>
            <a:pPr lvl="1"/>
            <a:r>
              <a:rPr lang="en-US" sz="2400" dirty="0"/>
              <a:t>Government’s gold supply washed-out, leads to rush on </a:t>
            </a:r>
            <a:r>
              <a:rPr lang="en-US" sz="2400" u="sng" dirty="0"/>
              <a:t>banks</a:t>
            </a:r>
            <a:endParaRPr lang="en-US" sz="2400" dirty="0"/>
          </a:p>
          <a:p>
            <a:pPr lvl="1"/>
            <a:r>
              <a:rPr lang="en-US" sz="2400" dirty="0"/>
              <a:t>Panic become </a:t>
            </a:r>
            <a:r>
              <a:rPr lang="en-US" sz="2400" u="sng" dirty="0"/>
              <a:t>depression</a:t>
            </a:r>
            <a:endParaRPr lang="en-US" sz="2400" dirty="0"/>
          </a:p>
          <a:p>
            <a:endParaRPr lang="en-US" dirty="0"/>
          </a:p>
        </p:txBody>
      </p:sp>
      <p:pic>
        <p:nvPicPr>
          <p:cNvPr id="1026" name="Picture 2" descr="Image result for panic of 18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669" y="2378499"/>
            <a:ext cx="4343032" cy="31980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080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Unit 2 Note Questions 9/25 &amp; 9/26</a:t>
            </a:r>
            <a:endParaRPr lang="en-US" dirty="0">
              <a:solidFill>
                <a:srgbClr val="FF0000"/>
              </a:solidFill>
            </a:endParaRPr>
          </a:p>
        </p:txBody>
      </p:sp>
      <p:sp>
        <p:nvSpPr>
          <p:cNvPr id="3" name="Content Placeholder 2"/>
          <p:cNvSpPr>
            <a:spLocks noGrp="1"/>
          </p:cNvSpPr>
          <p:nvPr>
            <p:ph idx="1"/>
          </p:nvPr>
        </p:nvSpPr>
        <p:spPr>
          <a:xfrm>
            <a:off x="3206839" y="1792936"/>
            <a:ext cx="8934966" cy="5065064"/>
          </a:xfrm>
        </p:spPr>
        <p:txBody>
          <a:bodyPr>
            <a:normAutofit/>
          </a:bodyPr>
          <a:lstStyle/>
          <a:p>
            <a:pPr marL="114300" indent="0">
              <a:buNone/>
            </a:pPr>
            <a:r>
              <a:rPr lang="en-US" sz="2000" dirty="0" smtClean="0"/>
              <a:t>The </a:t>
            </a:r>
            <a:r>
              <a:rPr lang="en-US" sz="2000" dirty="0"/>
              <a:t>point that this cartoon is </a:t>
            </a:r>
            <a:r>
              <a:rPr lang="en-US" sz="2000" dirty="0" smtClean="0"/>
              <a:t>trying to </a:t>
            </a:r>
            <a:r>
              <a:rPr lang="en-US" sz="2000" dirty="0"/>
              <a:t>portray is that, Bryan is disrespecting </a:t>
            </a:r>
            <a:r>
              <a:rPr lang="en-US" sz="2000" dirty="0" smtClean="0"/>
              <a:t>the </a:t>
            </a:r>
            <a:r>
              <a:rPr lang="en-US" sz="2000" dirty="0"/>
              <a:t>cross by being so against the joining </a:t>
            </a:r>
            <a:r>
              <a:rPr lang="en-US" sz="2000" dirty="0" smtClean="0"/>
              <a:t>of </a:t>
            </a:r>
            <a:r>
              <a:rPr lang="en-US" sz="2000" dirty="0"/>
              <a:t>church and state. His most memorable </a:t>
            </a:r>
            <a:r>
              <a:rPr lang="en-US" sz="2000" dirty="0" smtClean="0"/>
              <a:t> speech </a:t>
            </a:r>
            <a:r>
              <a:rPr lang="en-US" sz="2000" dirty="0"/>
              <a:t>was without a doubt the “Cross of Gold” speech in which Bryan calls to attention the silver and gold issue brought up by all the new silver and gold ore being mined and the decision whether or not to make a floating currency, or one based on the gold standard. What made this speech infamous was Bryan’s heavy reliance on religious symbolism. Many saw this as sacrilegious because many truly believed that politics was the trade of cheats and liars, both wholly unholy things</a:t>
            </a:r>
            <a:r>
              <a:rPr lang="en-US" sz="2000" dirty="0" smtClean="0"/>
              <a:t>.</a:t>
            </a:r>
          </a:p>
          <a:p>
            <a:pPr marL="114300" indent="0">
              <a:buNone/>
            </a:pPr>
            <a:r>
              <a:rPr lang="en-US" sz="2000" dirty="0" smtClean="0"/>
              <a:t>3. William </a:t>
            </a:r>
            <a:r>
              <a:rPr lang="en-US" sz="2000" dirty="0"/>
              <a:t>Jennings Bryan was the Democratic candidate for president in 1896 on a platform illustrated in the cartoon shown above. Bryan’s campaign positions on economic issues were very close to which of the following political groups of Bryan's period?</a:t>
            </a:r>
            <a:br>
              <a:rPr lang="en-US" sz="2000" dirty="0"/>
            </a:br>
            <a:r>
              <a:rPr lang="en-US" sz="2000" dirty="0"/>
              <a:t/>
            </a:r>
            <a:br>
              <a:rPr lang="en-US" sz="2000" dirty="0"/>
            </a:br>
            <a:r>
              <a:rPr lang="en-US" sz="2000" dirty="0"/>
              <a:t>A. Republican Party</a:t>
            </a:r>
            <a:br>
              <a:rPr lang="en-US" sz="2000" dirty="0"/>
            </a:br>
            <a:r>
              <a:rPr lang="en-US" sz="2000" dirty="0"/>
              <a:t>B. Populist Party</a:t>
            </a:r>
            <a:br>
              <a:rPr lang="en-US" sz="2000" dirty="0"/>
            </a:br>
            <a:r>
              <a:rPr lang="en-US" sz="2000" dirty="0"/>
              <a:t>C. Progressive Party</a:t>
            </a:r>
            <a:br>
              <a:rPr lang="en-US" sz="2000" dirty="0"/>
            </a:br>
            <a:r>
              <a:rPr lang="en-US" sz="2000" dirty="0"/>
              <a:t>D. Prohibitionist Party</a:t>
            </a:r>
          </a:p>
        </p:txBody>
      </p:sp>
      <p:pic>
        <p:nvPicPr>
          <p:cNvPr id="4" name="Content Placeholder 5" descr="C:\Users\middldo\Desktop\0919judgethu[1].jpg"/>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38265" y="1918505"/>
            <a:ext cx="3158726" cy="4813926"/>
          </a:xfrm>
          <a:prstGeom prst="rect">
            <a:avLst/>
          </a:prstGeom>
          <a:noFill/>
          <a:ln>
            <a:noFill/>
          </a:ln>
        </p:spPr>
      </p:pic>
    </p:spTree>
    <p:extLst>
      <p:ext uri="{BB962C8B-B14F-4D97-AF65-F5344CB8AC3E}">
        <p14:creationId xmlns:p14="http://schemas.microsoft.com/office/powerpoint/2010/main" val="1149433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rPr>
              <a:t>Gold or Silver?</a:t>
            </a:r>
            <a:endParaRPr lang="en-US" dirty="0">
              <a:solidFill>
                <a:srgbClr val="FF0000"/>
              </a:solidFill>
            </a:endParaRPr>
          </a:p>
        </p:txBody>
      </p:sp>
      <p:sp>
        <p:nvSpPr>
          <p:cNvPr id="3" name="Content Placeholder 2"/>
          <p:cNvSpPr>
            <a:spLocks noGrp="1"/>
          </p:cNvSpPr>
          <p:nvPr>
            <p:ph idx="1"/>
          </p:nvPr>
        </p:nvSpPr>
        <p:spPr>
          <a:xfrm>
            <a:off x="115910" y="1906073"/>
            <a:ext cx="11887199" cy="4778063"/>
          </a:xfrm>
        </p:spPr>
        <p:txBody>
          <a:bodyPr>
            <a:noAutofit/>
          </a:bodyPr>
          <a:lstStyle/>
          <a:p>
            <a:pPr lvl="0"/>
            <a:r>
              <a:rPr lang="en-US" sz="2000" dirty="0"/>
              <a:t>Political divisions: </a:t>
            </a:r>
            <a:r>
              <a:rPr lang="en-US" sz="2000" u="sng" dirty="0"/>
              <a:t>Republicans</a:t>
            </a:r>
            <a:r>
              <a:rPr lang="en-US" sz="2000" dirty="0"/>
              <a:t> –Northeast business owners, bankers; </a:t>
            </a:r>
            <a:r>
              <a:rPr lang="en-US" sz="2000" u="sng" dirty="0"/>
              <a:t>Democrats</a:t>
            </a:r>
            <a:r>
              <a:rPr lang="en-US" sz="2000" dirty="0"/>
              <a:t>: Southern, Western farmers, laborers.</a:t>
            </a:r>
          </a:p>
          <a:p>
            <a:pPr lvl="0"/>
            <a:r>
              <a:rPr lang="en-US" sz="2000" dirty="0"/>
              <a:t>Gold </a:t>
            </a:r>
            <a:r>
              <a:rPr lang="en-US" sz="2000" u="sng" dirty="0"/>
              <a:t>standard</a:t>
            </a:r>
            <a:r>
              <a:rPr lang="en-US" sz="2000" dirty="0"/>
              <a:t> – backing </a:t>
            </a:r>
            <a:r>
              <a:rPr lang="en-US" sz="2000" u="sng" dirty="0"/>
              <a:t>dollars</a:t>
            </a:r>
            <a:r>
              <a:rPr lang="en-US" sz="2000" dirty="0"/>
              <a:t> solely with gold – only create more stable economy if expensive currency</a:t>
            </a:r>
          </a:p>
          <a:p>
            <a:pPr lvl="0"/>
            <a:r>
              <a:rPr lang="en-US" sz="2000" u="sng" dirty="0"/>
              <a:t>Bimetallism</a:t>
            </a:r>
            <a:r>
              <a:rPr lang="en-US" sz="2000" dirty="0"/>
              <a:t> – system using both silver and gold to back currency; </a:t>
            </a:r>
            <a:r>
              <a:rPr lang="en-US" sz="2000" u="sng" dirty="0" err="1"/>
              <a:t>silverites</a:t>
            </a:r>
            <a:r>
              <a:rPr lang="en-US" sz="2000" dirty="0"/>
              <a:t> thought this would create more money, stimulate economy </a:t>
            </a:r>
          </a:p>
          <a:p>
            <a:pPr lvl="0"/>
            <a:r>
              <a:rPr lang="en-US" sz="2000" dirty="0"/>
              <a:t>Paper money considered </a:t>
            </a:r>
            <a:r>
              <a:rPr lang="en-US" sz="2000" u="sng" dirty="0"/>
              <a:t>worthless</a:t>
            </a:r>
            <a:endParaRPr lang="en-US" sz="2000" dirty="0"/>
          </a:p>
          <a:p>
            <a:pPr lvl="0"/>
            <a:r>
              <a:rPr lang="en-US" sz="2000" dirty="0"/>
              <a:t>1896, Republicans commit to </a:t>
            </a:r>
            <a:r>
              <a:rPr lang="en-US" sz="2000" u="sng" dirty="0"/>
              <a:t>gold</a:t>
            </a:r>
            <a:r>
              <a:rPr lang="en-US" sz="2000" dirty="0"/>
              <a:t> select </a:t>
            </a:r>
            <a:r>
              <a:rPr lang="en-US" sz="2000" u="sng" dirty="0"/>
              <a:t>William McKinley</a:t>
            </a:r>
            <a:endParaRPr lang="en-US" sz="2000" dirty="0"/>
          </a:p>
          <a:p>
            <a:pPr lvl="0"/>
            <a:r>
              <a:rPr lang="en-US" sz="2000" dirty="0"/>
              <a:t>Democrats favor </a:t>
            </a:r>
            <a:r>
              <a:rPr lang="en-US" sz="2000" u="sng" dirty="0"/>
              <a:t>bimetallism</a:t>
            </a:r>
            <a:r>
              <a:rPr lang="en-US" sz="2000" dirty="0"/>
              <a:t> and choose William Jennings Bryan</a:t>
            </a:r>
          </a:p>
          <a:p>
            <a:pPr lvl="1"/>
            <a:r>
              <a:rPr lang="en-US" dirty="0"/>
              <a:t>Populists endorse</a:t>
            </a:r>
          </a:p>
          <a:p>
            <a:pPr lvl="0"/>
            <a:r>
              <a:rPr lang="en-US" sz="2000" dirty="0"/>
              <a:t>McKinley received about </a:t>
            </a:r>
            <a:r>
              <a:rPr lang="en-US" sz="2000" u="sng" dirty="0"/>
              <a:t>7</a:t>
            </a:r>
            <a:r>
              <a:rPr lang="en-US" sz="2000" dirty="0"/>
              <a:t> million votes &amp; Bryan </a:t>
            </a:r>
            <a:r>
              <a:rPr lang="en-US" sz="2000" u="sng" dirty="0"/>
              <a:t>6.5</a:t>
            </a:r>
            <a:r>
              <a:rPr lang="en-US" sz="2000" dirty="0"/>
              <a:t> million. </a:t>
            </a:r>
          </a:p>
          <a:p>
            <a:pPr lvl="1"/>
            <a:r>
              <a:rPr lang="en-US" dirty="0"/>
              <a:t>McKinley gets the </a:t>
            </a:r>
            <a:r>
              <a:rPr lang="en-US" u="sng" dirty="0"/>
              <a:t>East </a:t>
            </a:r>
            <a:r>
              <a:rPr lang="en-US" dirty="0"/>
              <a:t> and </a:t>
            </a:r>
            <a:r>
              <a:rPr lang="en-US" u="sng" dirty="0"/>
              <a:t>industrial</a:t>
            </a:r>
            <a:r>
              <a:rPr lang="en-US" dirty="0"/>
              <a:t> Midwest; Bryan the </a:t>
            </a:r>
            <a:r>
              <a:rPr lang="en-US" u="sng" dirty="0"/>
              <a:t>South</a:t>
            </a:r>
            <a:r>
              <a:rPr lang="en-US" dirty="0"/>
              <a:t> and </a:t>
            </a:r>
            <a:r>
              <a:rPr lang="en-US" u="sng" dirty="0"/>
              <a:t>farm </a:t>
            </a:r>
            <a:endParaRPr lang="en-US" dirty="0"/>
          </a:p>
          <a:p>
            <a:pPr lvl="0"/>
            <a:r>
              <a:rPr lang="en-US" sz="2000" dirty="0"/>
              <a:t>Populism ends, but sends a message that the </a:t>
            </a:r>
            <a:r>
              <a:rPr lang="en-US" sz="2000" u="sng" dirty="0"/>
              <a:t>oppressed</a:t>
            </a:r>
            <a:r>
              <a:rPr lang="en-US" sz="2000" dirty="0"/>
              <a:t> could organize and have political </a:t>
            </a:r>
            <a:r>
              <a:rPr lang="en-US" sz="2000" dirty="0" smtClean="0"/>
              <a:t>impact</a:t>
            </a:r>
            <a:endParaRPr lang="en-US" sz="2000" dirty="0"/>
          </a:p>
        </p:txBody>
      </p:sp>
    </p:spTree>
    <p:extLst>
      <p:ext uri="{BB962C8B-B14F-4D97-AF65-F5344CB8AC3E}">
        <p14:creationId xmlns:p14="http://schemas.microsoft.com/office/powerpoint/2010/main" val="10500754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26</TotalTime>
  <Words>664</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Corbel</vt:lpstr>
      <vt:lpstr>Wingdings</vt:lpstr>
      <vt:lpstr>Banded</vt:lpstr>
      <vt:lpstr>Farmers &amp; the Populist Movement </vt:lpstr>
      <vt:lpstr>Unit 2 Note Questions 9/25 &amp; 9/26</vt:lpstr>
      <vt:lpstr>Farmers Unite</vt:lpstr>
      <vt:lpstr>Farmers’ Alliances </vt:lpstr>
      <vt:lpstr>Populist Party Platform</vt:lpstr>
      <vt:lpstr>Panic of 1893</vt:lpstr>
      <vt:lpstr>Unit 2 Note Questions 9/25 &amp; 9/26</vt:lpstr>
      <vt:lpstr>Gold or Silver?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Farmers &amp; the Populist Movement</dc:title>
  <dc:creator>Shannon Edwards</dc:creator>
  <cp:lastModifiedBy>Shannon Edwards</cp:lastModifiedBy>
  <cp:revision>3</cp:revision>
  <dcterms:created xsi:type="dcterms:W3CDTF">2017-09-22T15:49:17Z</dcterms:created>
  <dcterms:modified xsi:type="dcterms:W3CDTF">2017-09-22T16:15:54Z</dcterms:modified>
</cp:coreProperties>
</file>