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0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8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25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53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9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9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3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9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3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04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2473FCC-E8FD-4586-BB4A-2A9F80C97A3B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A7B0B98-10E6-4FBA-A883-A9494B053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40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Settling on the great plains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 Notes – 2</a:t>
            </a:r>
            <a:r>
              <a:rPr lang="en-US" baseline="30000" dirty="0" smtClean="0"/>
              <a:t>nd</a:t>
            </a:r>
            <a:r>
              <a:rPr lang="en-US" dirty="0" smtClean="0"/>
              <a:t> day – Pg. 2 &amp; 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390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Farmers in debt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605" y="2009104"/>
            <a:ext cx="7458187" cy="4221695"/>
          </a:xfrm>
        </p:spPr>
        <p:txBody>
          <a:bodyPr/>
          <a:lstStyle/>
          <a:p>
            <a:pPr lvl="0"/>
            <a:r>
              <a:rPr lang="en-US" sz="2400" dirty="0"/>
              <a:t>Railroads and investors create </a:t>
            </a:r>
            <a:r>
              <a:rPr lang="en-US" sz="2400" u="sng" dirty="0"/>
              <a:t>bonanza</a:t>
            </a:r>
            <a:r>
              <a:rPr lang="en-US" sz="2400" dirty="0"/>
              <a:t> farms – huge single-crop spreads of 15,000 to 50,000 acres.</a:t>
            </a:r>
          </a:p>
          <a:p>
            <a:pPr lvl="1"/>
            <a:r>
              <a:rPr lang="en-US" sz="2400" dirty="0"/>
              <a:t>Large operations couldn’t compete with smaller farms, which could be more </a:t>
            </a:r>
            <a:r>
              <a:rPr lang="en-US" sz="2400" u="sng" dirty="0"/>
              <a:t>flexible</a:t>
            </a:r>
            <a:r>
              <a:rPr lang="en-US" sz="2400" dirty="0"/>
              <a:t> in the crops they grew. Bonanza farms slowly folded into </a:t>
            </a:r>
            <a:r>
              <a:rPr lang="en-US" sz="2400" u="sng" dirty="0"/>
              <a:t>bankruptcy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Farmers also felt </a:t>
            </a:r>
            <a:r>
              <a:rPr lang="en-US" sz="2400" u="sng" dirty="0"/>
              <a:t>pressure</a:t>
            </a:r>
            <a:r>
              <a:rPr lang="en-US" sz="2400" dirty="0"/>
              <a:t> from the rising cost of </a:t>
            </a:r>
            <a:r>
              <a:rPr lang="en-US" sz="2400" u="sng" dirty="0"/>
              <a:t>shipping</a:t>
            </a:r>
            <a:r>
              <a:rPr lang="en-US" sz="2400" dirty="0"/>
              <a:t> grain; railroads charged western farmers a </a:t>
            </a:r>
            <a:r>
              <a:rPr lang="en-US" sz="2400" u="sng" dirty="0"/>
              <a:t>higher fee</a:t>
            </a:r>
            <a:r>
              <a:rPr lang="en-US" sz="2400" dirty="0"/>
              <a:t> than they did farmers in the East; railroads claimed they were merely doing business, but farmers resented being taken advantage of.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92" y="2318197"/>
            <a:ext cx="4118913" cy="3129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26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Unit 2 Note Questions 9/20 &amp; 9/22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2473" y="1893195"/>
            <a:ext cx="4623516" cy="4964806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Which social issue is addressed in the cartoon?</a:t>
            </a:r>
          </a:p>
          <a:p>
            <a:pPr marL="571500" lvl="1" indent="-342900">
              <a:buAutoNum type="alphaUcPeriod"/>
            </a:pPr>
            <a:r>
              <a:rPr lang="en-US" dirty="0" smtClean="0"/>
              <a:t>Industrial Safety</a:t>
            </a:r>
          </a:p>
          <a:p>
            <a:pPr marL="571500" lvl="1" indent="-342900">
              <a:buAutoNum type="alphaUcPeriod"/>
            </a:pPr>
            <a:r>
              <a:rPr lang="en-US" dirty="0" smtClean="0"/>
              <a:t>Training of teachers</a:t>
            </a:r>
          </a:p>
          <a:p>
            <a:pPr marL="571500" lvl="1" indent="-342900">
              <a:buAutoNum type="alphaUcPeriod"/>
            </a:pPr>
            <a:r>
              <a:rPr lang="en-US" dirty="0" smtClean="0"/>
              <a:t>Obligatory Public Education</a:t>
            </a:r>
          </a:p>
          <a:p>
            <a:pPr marL="571500" lvl="1" indent="-342900">
              <a:buAutoNum type="alphaUcPeriod"/>
            </a:pPr>
            <a:r>
              <a:rPr lang="en-US" dirty="0" smtClean="0"/>
              <a:t>Organization of Immigrant laborers</a:t>
            </a:r>
          </a:p>
          <a:p>
            <a:pPr marL="0" indent="0">
              <a:buNone/>
            </a:pPr>
            <a:r>
              <a:rPr lang="en-US" dirty="0" smtClean="0"/>
              <a:t>2. Based on the cartoon, which conclusion can be made about the U.S. in the 1900s? </a:t>
            </a:r>
          </a:p>
          <a:p>
            <a:pPr marL="685800" lvl="1" indent="-457200">
              <a:buAutoNum type="alphaUcPeriod"/>
            </a:pPr>
            <a:r>
              <a:rPr lang="en-US" dirty="0" smtClean="0"/>
              <a:t>The government assumed an active role in suppressing social activists</a:t>
            </a:r>
          </a:p>
          <a:p>
            <a:pPr marL="685800" lvl="1" indent="-457200">
              <a:buAutoNum type="alphaUcPeriod"/>
            </a:pPr>
            <a:r>
              <a:rPr lang="en-US" dirty="0" smtClean="0"/>
              <a:t>The government assumed an active role in legislation social reform. </a:t>
            </a:r>
          </a:p>
          <a:p>
            <a:pPr marL="685800" lvl="1" indent="-457200">
              <a:buAutoNum type="alphaUcPeriod"/>
            </a:pPr>
            <a:r>
              <a:rPr lang="en-US" dirty="0" smtClean="0"/>
              <a:t>Business monopolies controlled the means of production. </a:t>
            </a:r>
          </a:p>
          <a:p>
            <a:pPr marL="685800" lvl="1" indent="-457200">
              <a:buAutoNum type="alphaUcPeriod"/>
            </a:pPr>
            <a:r>
              <a:rPr lang="en-US" dirty="0" smtClean="0"/>
              <a:t>Business owners monitored the activities of laborers.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7892" t="15310" r="29445" b="34022"/>
          <a:stretch/>
        </p:blipFill>
        <p:spPr>
          <a:xfrm>
            <a:off x="350981" y="1996225"/>
            <a:ext cx="6885453" cy="459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7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90" y="2730321"/>
            <a:ext cx="3643087" cy="24727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Railroads open the west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177" y="2073498"/>
            <a:ext cx="8011980" cy="4546243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/>
              <a:t>Buffalo herds were </a:t>
            </a:r>
            <a:r>
              <a:rPr lang="en-US" sz="2400" u="sng" dirty="0"/>
              <a:t>decreasing</a:t>
            </a:r>
            <a:r>
              <a:rPr lang="en-US" sz="2400" dirty="0"/>
              <a:t> causing Native Americans to be forced on smaller </a:t>
            </a:r>
            <a:r>
              <a:rPr lang="en-US" sz="2400" u="sng" dirty="0"/>
              <a:t>reservations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As cattle ranches open, ranching became a profitable </a:t>
            </a:r>
            <a:r>
              <a:rPr lang="en-US" sz="2400" u="sng" dirty="0"/>
              <a:t>investment</a:t>
            </a:r>
            <a:r>
              <a:rPr lang="en-US" sz="2400" dirty="0"/>
              <a:t>. </a:t>
            </a:r>
          </a:p>
          <a:p>
            <a:pPr lvl="0"/>
            <a:r>
              <a:rPr lang="en-US" sz="2400" dirty="0"/>
              <a:t>American settlers learned to manage large herds from Mexican </a:t>
            </a:r>
            <a:r>
              <a:rPr lang="en-US" sz="2400" u="sng" dirty="0"/>
              <a:t>vaqueros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Growing demand for </a:t>
            </a:r>
            <a:r>
              <a:rPr lang="en-US" sz="2400" u="sng" dirty="0"/>
              <a:t>beef</a:t>
            </a:r>
            <a:r>
              <a:rPr lang="en-US" sz="2400" dirty="0"/>
              <a:t> in rapidly growing cities post-Civil War.  </a:t>
            </a:r>
          </a:p>
          <a:p>
            <a:pPr lvl="1"/>
            <a:r>
              <a:rPr lang="en-US" sz="2400" dirty="0"/>
              <a:t>Cattlemen establish shipping yards where trail and rail lines meet.</a:t>
            </a:r>
          </a:p>
          <a:p>
            <a:pPr lvl="1"/>
            <a:r>
              <a:rPr lang="en-US" sz="2400" u="sng" dirty="0"/>
              <a:t>Chisholm </a:t>
            </a:r>
            <a:r>
              <a:rPr lang="en-US" sz="2400" dirty="0"/>
              <a:t>Trail becomes major cattle route from San Antonio to Kansas.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23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Settlers move westward to farm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72" y="2101832"/>
            <a:ext cx="7026682" cy="463381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1866 – 1885, up to 55,000 cowboys on plains</a:t>
            </a:r>
          </a:p>
          <a:p>
            <a:pPr lvl="1"/>
            <a:r>
              <a:rPr lang="en-US" sz="2400" dirty="0"/>
              <a:t>25% </a:t>
            </a:r>
            <a:r>
              <a:rPr lang="en-US" sz="2400" u="sng" dirty="0"/>
              <a:t>African American</a:t>
            </a:r>
            <a:r>
              <a:rPr lang="en-US" sz="2400" dirty="0"/>
              <a:t>, 12% </a:t>
            </a:r>
            <a:r>
              <a:rPr lang="en-US" sz="2400" u="sng" dirty="0"/>
              <a:t>Mexican</a:t>
            </a:r>
            <a:endParaRPr lang="en-US" sz="2400" dirty="0"/>
          </a:p>
          <a:p>
            <a:pPr lvl="1"/>
            <a:r>
              <a:rPr lang="en-US" sz="2400" dirty="0"/>
              <a:t>Cowboys work 10 – 14 hours on </a:t>
            </a:r>
            <a:r>
              <a:rPr lang="en-US" sz="2400" u="sng" dirty="0"/>
              <a:t>ranch</a:t>
            </a:r>
            <a:r>
              <a:rPr lang="en-US" sz="2400" dirty="0"/>
              <a:t>, 14 or more on </a:t>
            </a:r>
            <a:r>
              <a:rPr lang="en-US" sz="2400" u="sng" dirty="0"/>
              <a:t>trail</a:t>
            </a:r>
            <a:endParaRPr lang="en-US" sz="2400" dirty="0"/>
          </a:p>
          <a:p>
            <a:pPr lvl="1"/>
            <a:r>
              <a:rPr lang="en-US" sz="2400" u="sng" dirty="0"/>
              <a:t>Long Drive</a:t>
            </a:r>
            <a:r>
              <a:rPr lang="en-US" sz="2400" dirty="0"/>
              <a:t>, herding of animals, lasts about </a:t>
            </a:r>
            <a:r>
              <a:rPr lang="en-US" sz="2400" u="sng" dirty="0"/>
              <a:t>3</a:t>
            </a:r>
            <a:r>
              <a:rPr lang="en-US" sz="2400" dirty="0"/>
              <a:t> months; cowboys sleep on the ground &amp; bathe in rivers</a:t>
            </a:r>
          </a:p>
          <a:p>
            <a:pPr lvl="0"/>
            <a:r>
              <a:rPr lang="en-US" sz="2400" u="sng" dirty="0"/>
              <a:t>Overgrazing</a:t>
            </a:r>
            <a:r>
              <a:rPr lang="en-US" sz="2400" dirty="0"/>
              <a:t> and bad weather from 1883 – 1887 destroy whole herds.</a:t>
            </a:r>
          </a:p>
          <a:p>
            <a:pPr lvl="1"/>
            <a:r>
              <a:rPr lang="en-US" sz="2400" dirty="0"/>
              <a:t>Ranchers keep smaller herds that yield more meat per animal</a:t>
            </a:r>
          </a:p>
          <a:p>
            <a:pPr lvl="0"/>
            <a:r>
              <a:rPr lang="en-US" sz="2400" dirty="0"/>
              <a:t>Settlers on the Great Plains begin to </a:t>
            </a:r>
            <a:r>
              <a:rPr lang="en-US" sz="2400" u="sng" dirty="0"/>
              <a:t>transform</a:t>
            </a:r>
            <a:r>
              <a:rPr lang="en-US" sz="2400" dirty="0"/>
              <a:t> the land despite great hardships.</a:t>
            </a:r>
          </a:p>
          <a:p>
            <a:pPr lvl="1"/>
            <a:r>
              <a:rPr lang="en-US" sz="2400" dirty="0"/>
              <a:t>Ranchers use </a:t>
            </a:r>
            <a:r>
              <a:rPr lang="en-US" sz="2400" u="sng" dirty="0"/>
              <a:t>barbed wire</a:t>
            </a:r>
            <a:r>
              <a:rPr lang="en-US" sz="2400" dirty="0"/>
              <a:t> as fences and turn plains into separate </a:t>
            </a:r>
            <a:r>
              <a:rPr lang="en-US" sz="2400" u="sng" dirty="0"/>
              <a:t>ranches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956" y="2617184"/>
            <a:ext cx="47625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67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Government supports westward settlement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974" y="1895770"/>
            <a:ext cx="6775607" cy="496223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800" dirty="0"/>
              <a:t>1850–1871, huge land grants to </a:t>
            </a:r>
            <a:r>
              <a:rPr lang="en-US" sz="2800" u="sng" dirty="0"/>
              <a:t>railroads</a:t>
            </a:r>
            <a:r>
              <a:rPr lang="en-US" sz="2800" dirty="0"/>
              <a:t> for laying track in West​</a:t>
            </a:r>
          </a:p>
          <a:p>
            <a:pPr lvl="0"/>
            <a:r>
              <a:rPr lang="en-US" sz="2800" dirty="0"/>
              <a:t>By 1880s, </a:t>
            </a:r>
            <a:r>
              <a:rPr lang="en-US" sz="2800" u="sng" dirty="0"/>
              <a:t>5</a:t>
            </a:r>
            <a:r>
              <a:rPr lang="en-US" sz="2800" dirty="0"/>
              <a:t> transcontinental railroads completed​</a:t>
            </a:r>
          </a:p>
          <a:p>
            <a:pPr lvl="0"/>
            <a:r>
              <a:rPr lang="en-US" sz="2800" dirty="0"/>
              <a:t>Railroads sell land to farmers, attract many </a:t>
            </a:r>
            <a:r>
              <a:rPr lang="en-US" sz="2800" u="sng" dirty="0"/>
              <a:t>European</a:t>
            </a:r>
            <a:r>
              <a:rPr lang="en-US" sz="2800" dirty="0"/>
              <a:t> immigrants</a:t>
            </a:r>
          </a:p>
          <a:p>
            <a:pPr lvl="0"/>
            <a:r>
              <a:rPr lang="en-US" sz="2800" dirty="0"/>
              <a:t>In 1862 the </a:t>
            </a:r>
            <a:r>
              <a:rPr lang="en-US" sz="2800" u="sng" dirty="0"/>
              <a:t>government</a:t>
            </a:r>
            <a:r>
              <a:rPr lang="en-US" sz="2800" dirty="0"/>
              <a:t> passed the </a:t>
            </a:r>
            <a:r>
              <a:rPr lang="en-US" sz="2800" u="sng" dirty="0"/>
              <a:t>Homestead Act</a:t>
            </a:r>
            <a:r>
              <a:rPr lang="en-US" sz="2800" dirty="0"/>
              <a:t>; offered 160 acres </a:t>
            </a:r>
            <a:r>
              <a:rPr lang="en-US" sz="2800" u="sng" dirty="0"/>
              <a:t>FREE</a:t>
            </a:r>
            <a:r>
              <a:rPr lang="en-US" sz="2800" dirty="0"/>
              <a:t> to any head of household in agreement that they build a home, make improvements, farm the land for </a:t>
            </a:r>
            <a:r>
              <a:rPr lang="en-US" sz="2800" u="sng" dirty="0"/>
              <a:t>five</a:t>
            </a:r>
            <a:r>
              <a:rPr lang="en-US" sz="2800" dirty="0"/>
              <a:t> years before being granted full ownership. </a:t>
            </a:r>
          </a:p>
          <a:p>
            <a:pPr lvl="1"/>
            <a:r>
              <a:rPr lang="en-US" sz="2800" dirty="0"/>
              <a:t>1862 – 1900 up to </a:t>
            </a:r>
            <a:r>
              <a:rPr lang="en-US" sz="2800" u="sng" dirty="0"/>
              <a:t>600,000</a:t>
            </a:r>
            <a:r>
              <a:rPr lang="en-US" sz="2800" dirty="0"/>
              <a:t> families settle</a:t>
            </a:r>
          </a:p>
          <a:p>
            <a:pPr lvl="1"/>
            <a:r>
              <a:rPr lang="en-US" sz="2800" dirty="0"/>
              <a:t>Railroad, state agents, speculators </a:t>
            </a:r>
            <a:r>
              <a:rPr lang="en-US" sz="2800" u="sng" dirty="0"/>
              <a:t>profit</a:t>
            </a:r>
            <a:r>
              <a:rPr lang="en-US" sz="2800" dirty="0"/>
              <a:t> 10% of land to families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816" y="1456654"/>
            <a:ext cx="3919519" cy="525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368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Closing of the frontier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67" y="1934406"/>
            <a:ext cx="4013025" cy="5148973"/>
          </a:xfrm>
        </p:spPr>
        <p:txBody>
          <a:bodyPr/>
          <a:lstStyle/>
          <a:p>
            <a:pPr lvl="0"/>
            <a:r>
              <a:rPr lang="en-US" sz="2400" dirty="0"/>
              <a:t>1872 </a:t>
            </a:r>
            <a:r>
              <a:rPr lang="en-US" sz="2400" u="sng" dirty="0"/>
              <a:t>Yellowstone National Park</a:t>
            </a:r>
            <a:r>
              <a:rPr lang="en-US" sz="2400" dirty="0"/>
              <a:t> created to protect some wilderness</a:t>
            </a:r>
          </a:p>
          <a:p>
            <a:pPr lvl="0"/>
            <a:r>
              <a:rPr lang="en-US" sz="2400" dirty="0"/>
              <a:t>In 1890 the Census Bureau declared that the country no longer had a continuous frontier line; the frontier no </a:t>
            </a:r>
            <a:r>
              <a:rPr lang="en-US" sz="2400" u="sng" dirty="0"/>
              <a:t>longer existed</a:t>
            </a:r>
            <a:r>
              <a:rPr lang="en-US" sz="2400" dirty="0"/>
              <a:t>. </a:t>
            </a:r>
          </a:p>
          <a:p>
            <a:pPr lvl="1"/>
            <a:r>
              <a:rPr lang="en-US" sz="2400" dirty="0"/>
              <a:t>Few trees left; many settlers dig homes into sides of </a:t>
            </a:r>
            <a:r>
              <a:rPr lang="en-US" sz="2400" u="sng" dirty="0"/>
              <a:t>hills</a:t>
            </a:r>
            <a:endParaRPr lang="en-US" sz="2400" dirty="0"/>
          </a:p>
          <a:p>
            <a:pPr lvl="1"/>
            <a:r>
              <a:rPr lang="en-US" sz="2400" dirty="0"/>
              <a:t>Make </a:t>
            </a:r>
            <a:r>
              <a:rPr lang="en-US" sz="2400" u="sng" dirty="0"/>
              <a:t>Soddy</a:t>
            </a:r>
            <a:r>
              <a:rPr lang="en-US" sz="2400" dirty="0"/>
              <a:t> homes by stacking blocks of turf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392" y="2137891"/>
            <a:ext cx="7828860" cy="438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36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Women on the frontier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1908845"/>
            <a:ext cx="5340066" cy="5045747"/>
          </a:xfrm>
        </p:spPr>
        <p:txBody>
          <a:bodyPr/>
          <a:lstStyle/>
          <a:p>
            <a:pPr lvl="0"/>
            <a:r>
              <a:rPr lang="en-US" sz="2400" dirty="0"/>
              <a:t>Homesteaders (</a:t>
            </a:r>
            <a:r>
              <a:rPr lang="en-US" sz="2400" u="sng" dirty="0"/>
              <a:t>women) </a:t>
            </a:r>
            <a:r>
              <a:rPr lang="en-US" sz="2400" dirty="0"/>
              <a:t>virtually alone, must be self-sufficient</a:t>
            </a:r>
          </a:p>
          <a:p>
            <a:pPr lvl="1"/>
            <a:r>
              <a:rPr lang="en-US" sz="2400" dirty="0"/>
              <a:t>Do “men’s work” – plowing, harvesting, shearing sheep &amp; </a:t>
            </a:r>
            <a:r>
              <a:rPr lang="en-US" sz="2400" u="sng" dirty="0"/>
              <a:t>traditional</a:t>
            </a:r>
            <a:r>
              <a:rPr lang="en-US" sz="2400" dirty="0"/>
              <a:t> work (cooking, cleaning, etc.) </a:t>
            </a:r>
          </a:p>
          <a:p>
            <a:pPr lvl="1"/>
            <a:r>
              <a:rPr lang="en-US" sz="2400" dirty="0"/>
              <a:t>Women work for </a:t>
            </a:r>
            <a:r>
              <a:rPr lang="en-US" sz="2400" u="sng" dirty="0"/>
              <a:t>communities</a:t>
            </a:r>
            <a:r>
              <a:rPr lang="en-US" sz="2400" dirty="0"/>
              <a:t> – sponsor schools &amp; churches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976" y="2166422"/>
            <a:ext cx="6323565" cy="3848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84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9554" y="4840525"/>
            <a:ext cx="117249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Unit 2 Note Questions 9/20 &amp; 9/22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3</a:t>
            </a:r>
            <a:r>
              <a:rPr lang="en-US" sz="2800" b="1" dirty="0" smtClean="0">
                <a:solidFill>
                  <a:srgbClr val="FF0000"/>
                </a:solidFill>
              </a:rPr>
              <a:t>.Women, like everyone else, came to the West for an _______________.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4</a:t>
            </a:r>
            <a:r>
              <a:rPr lang="en-US" sz="2800" b="1" dirty="0" smtClean="0">
                <a:solidFill>
                  <a:srgbClr val="FF0000"/>
                </a:solidFill>
              </a:rPr>
              <a:t>. Entire towns sprung up around ________________. </a:t>
            </a:r>
          </a:p>
          <a:p>
            <a:r>
              <a:rPr lang="en-US" sz="2800" b="1" dirty="0">
                <a:solidFill>
                  <a:srgbClr val="FF0000"/>
                </a:solidFill>
              </a:rPr>
              <a:t>5</a:t>
            </a:r>
            <a:r>
              <a:rPr lang="en-US" sz="2800" b="1" dirty="0" smtClean="0">
                <a:solidFill>
                  <a:srgbClr val="FF0000"/>
                </a:solidFill>
              </a:rPr>
              <a:t>. What was the first territory to give women the right to vote?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2919" y="2011680"/>
            <a:ext cx="9641092" cy="1748951"/>
          </a:xfrm>
        </p:spPr>
        <p:txBody>
          <a:bodyPr/>
          <a:lstStyle/>
          <a:p>
            <a:r>
              <a:rPr lang="en-US" dirty="0" smtClean="0"/>
              <a:t>Sorry – video is too large to upload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1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Agricultural education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678" y="2125014"/>
            <a:ext cx="5590751" cy="4095480"/>
          </a:xfrm>
        </p:spPr>
        <p:txBody>
          <a:bodyPr/>
          <a:lstStyle/>
          <a:p>
            <a:pPr lvl="0"/>
            <a:r>
              <a:rPr lang="en-US" sz="2400" dirty="0"/>
              <a:t>Mass market for </a:t>
            </a:r>
            <a:r>
              <a:rPr lang="en-US" sz="2400" u="sng" dirty="0"/>
              <a:t>farm machines</a:t>
            </a:r>
            <a:r>
              <a:rPr lang="en-US" sz="2400" dirty="0"/>
              <a:t> developed with migration to plains.</a:t>
            </a:r>
          </a:p>
          <a:p>
            <a:pPr lvl="1"/>
            <a:r>
              <a:rPr lang="en-US" sz="2400" u="sng" dirty="0"/>
              <a:t>Morrill Act </a:t>
            </a:r>
            <a:r>
              <a:rPr lang="en-US" sz="2400" dirty="0"/>
              <a:t>of 1862 &amp; 1890 gave federal land to the states to help finance agricultural colleges; many states sold most of the land and used the </a:t>
            </a:r>
            <a:r>
              <a:rPr lang="en-US" sz="2400" u="sng" dirty="0"/>
              <a:t>proceeds</a:t>
            </a:r>
            <a:r>
              <a:rPr lang="en-US" sz="2400" dirty="0"/>
              <a:t> to fund education; significant because it was the </a:t>
            </a:r>
            <a:r>
              <a:rPr lang="en-US" sz="2400" u="sng" dirty="0"/>
              <a:t>first</a:t>
            </a:r>
            <a:r>
              <a:rPr lang="en-US" sz="2400" dirty="0"/>
              <a:t> time the federal government provided assistance for higher education.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59" y="2011679"/>
            <a:ext cx="5958746" cy="393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08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46</TotalTime>
  <Words>683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Banded</vt:lpstr>
      <vt:lpstr>Settling on the great plains</vt:lpstr>
      <vt:lpstr>Unit 2 Note Questions 9/20 &amp; 9/22</vt:lpstr>
      <vt:lpstr>Railroads open the west</vt:lpstr>
      <vt:lpstr>Settlers move westward to farm</vt:lpstr>
      <vt:lpstr>Government supports westward settlement </vt:lpstr>
      <vt:lpstr>Closing of the frontier</vt:lpstr>
      <vt:lpstr>Women on the frontier</vt:lpstr>
      <vt:lpstr>PowerPoint Presentation</vt:lpstr>
      <vt:lpstr>Agricultural education </vt:lpstr>
      <vt:lpstr>Farmers in debt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Settling on the great plains</dc:title>
  <dc:creator>Shannon Edwards</dc:creator>
  <cp:lastModifiedBy>Shannon Edwards</cp:lastModifiedBy>
  <cp:revision>6</cp:revision>
  <dcterms:created xsi:type="dcterms:W3CDTF">2017-09-19T01:43:17Z</dcterms:created>
  <dcterms:modified xsi:type="dcterms:W3CDTF">2017-09-22T15:08:39Z</dcterms:modified>
</cp:coreProperties>
</file>