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69AA-CF4D-4291-BDF3-CFF270DD4657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36FA-F676-4783-86B2-35D9820A1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662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69AA-CF4D-4291-BDF3-CFF270DD4657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36FA-F676-4783-86B2-35D9820A1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588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B0EE69AA-CF4D-4291-BDF3-CFF270DD4657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317236FA-F676-4783-86B2-35D9820A1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0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69AA-CF4D-4291-BDF3-CFF270DD4657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36FA-F676-4783-86B2-35D9820A1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EE69AA-CF4D-4291-BDF3-CFF270DD4657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7236FA-F676-4783-86B2-35D9820A1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1591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69AA-CF4D-4291-BDF3-CFF270DD4657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36FA-F676-4783-86B2-35D9820A1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22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69AA-CF4D-4291-BDF3-CFF270DD4657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36FA-F676-4783-86B2-35D9820A1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68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69AA-CF4D-4291-BDF3-CFF270DD4657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36FA-F676-4783-86B2-35D9820A1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10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69AA-CF4D-4291-BDF3-CFF270DD4657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36FA-F676-4783-86B2-35D9820A1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264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69AA-CF4D-4291-BDF3-CFF270DD4657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36FA-F676-4783-86B2-35D9820A1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74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69AA-CF4D-4291-BDF3-CFF270DD4657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36FA-F676-4783-86B2-35D9820A1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7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B0EE69AA-CF4D-4291-BDF3-CFF270DD4657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317236FA-F676-4783-86B2-35D9820A1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307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Big Business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3 Notes (Pg. 2 –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737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1… 2… 3 strikes your out in American business!!!!!!!!!!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1075" y="2009104"/>
            <a:ext cx="9690343" cy="210312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The </a:t>
            </a:r>
            <a:r>
              <a:rPr lang="en-US" u="sng" dirty="0"/>
              <a:t>Homestead</a:t>
            </a:r>
            <a:r>
              <a:rPr lang="en-US" dirty="0"/>
              <a:t> Strike – Carnegie Steel workers strike over pay cuts.</a:t>
            </a:r>
          </a:p>
          <a:p>
            <a:pPr lvl="1"/>
            <a:r>
              <a:rPr lang="en-US" sz="2200" dirty="0"/>
              <a:t>Company president hires </a:t>
            </a:r>
            <a:r>
              <a:rPr lang="en-US" sz="2200" u="sng" dirty="0" err="1"/>
              <a:t>pinkertons</a:t>
            </a:r>
            <a:r>
              <a:rPr lang="en-US" sz="2200" dirty="0"/>
              <a:t> (strike breakers)… At least 3 detectives and nine workers </a:t>
            </a:r>
            <a:r>
              <a:rPr lang="en-US" sz="2200" u="sng" dirty="0"/>
              <a:t>died</a:t>
            </a:r>
            <a:r>
              <a:rPr lang="en-US" sz="2200" dirty="0"/>
              <a:t> before steelworkers could hold them off until </a:t>
            </a:r>
            <a:r>
              <a:rPr lang="en-US" sz="2200" u="sng" dirty="0"/>
              <a:t>National Guard</a:t>
            </a:r>
            <a:r>
              <a:rPr lang="en-US" sz="2200" dirty="0"/>
              <a:t> arrived.</a:t>
            </a:r>
          </a:p>
          <a:p>
            <a:r>
              <a:rPr lang="en-US" dirty="0"/>
              <a:t>Plant reopened, but steelworkers do not remobilize for 45 years.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98" y="1903497"/>
            <a:ext cx="2068841" cy="22087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9245" y="4456090"/>
            <a:ext cx="69030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200" dirty="0"/>
              <a:t>The </a:t>
            </a:r>
            <a:r>
              <a:rPr lang="en-US" sz="2200" u="sng" dirty="0"/>
              <a:t>Pullman</a:t>
            </a:r>
            <a:r>
              <a:rPr lang="en-US" sz="2200" dirty="0"/>
              <a:t> Company Strike – Pullman lays off 3,000 and cuts wages so workers </a:t>
            </a:r>
            <a:r>
              <a:rPr lang="en-US" sz="2200" u="sng" dirty="0"/>
              <a:t>strike</a:t>
            </a:r>
            <a:endParaRPr lang="en-US" sz="2200" dirty="0"/>
          </a:p>
          <a:p>
            <a:pPr lvl="1"/>
            <a:r>
              <a:rPr lang="en-US" sz="2200" dirty="0"/>
              <a:t>Eugene Debs (leader of ARU) requests </a:t>
            </a:r>
            <a:r>
              <a:rPr lang="en-US" sz="2200" u="sng" dirty="0"/>
              <a:t>negotiation</a:t>
            </a:r>
            <a:r>
              <a:rPr lang="en-US" sz="2200" dirty="0"/>
              <a:t>, but Pullman refuses and violence occurs.</a:t>
            </a:r>
          </a:p>
          <a:p>
            <a:pPr lvl="1"/>
            <a:r>
              <a:rPr lang="en-US" sz="2200" dirty="0"/>
              <a:t>President </a:t>
            </a:r>
            <a:r>
              <a:rPr lang="en-US" sz="2200" u="sng" dirty="0"/>
              <a:t>Cleveland</a:t>
            </a:r>
            <a:r>
              <a:rPr lang="en-US" sz="2200" dirty="0"/>
              <a:t> sent in federal troops, Debs was </a:t>
            </a:r>
            <a:r>
              <a:rPr lang="en-US" sz="2200" u="sng" dirty="0"/>
              <a:t>jailed</a:t>
            </a:r>
            <a:r>
              <a:rPr lang="en-US" sz="2200" dirty="0"/>
              <a:t>, and most strikers were </a:t>
            </a:r>
            <a:r>
              <a:rPr lang="en-US" sz="2200" u="sng" dirty="0"/>
              <a:t>fired</a:t>
            </a:r>
            <a:r>
              <a:rPr lang="en-US" sz="2200" dirty="0"/>
              <a:t>.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749" y="3950947"/>
            <a:ext cx="3486308" cy="2800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629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Women Organize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276" y="2011679"/>
            <a:ext cx="11256135" cy="469821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400" u="sng" dirty="0"/>
              <a:t>Women</a:t>
            </a:r>
            <a:r>
              <a:rPr lang="en-US" sz="2400" dirty="0"/>
              <a:t> banded in many unions and united behind powerful leaders. </a:t>
            </a:r>
          </a:p>
          <a:p>
            <a:pPr lvl="0"/>
            <a:r>
              <a:rPr lang="en-US" sz="2400" dirty="0"/>
              <a:t>The most prominent </a:t>
            </a:r>
            <a:r>
              <a:rPr lang="en-US" sz="2400" u="sng" dirty="0"/>
              <a:t>organizer</a:t>
            </a:r>
            <a:r>
              <a:rPr lang="en-US" sz="2400" dirty="0"/>
              <a:t> in women’s labor was </a:t>
            </a:r>
            <a:r>
              <a:rPr lang="en-US" sz="2400" b="1" dirty="0"/>
              <a:t>Mary Harris Jones</a:t>
            </a:r>
            <a:r>
              <a:rPr lang="en-US" sz="2400" dirty="0"/>
              <a:t>. Her nick name was “</a:t>
            </a:r>
            <a:r>
              <a:rPr lang="en-US" sz="2400" u="sng" dirty="0"/>
              <a:t>Mother Jones</a:t>
            </a:r>
            <a:r>
              <a:rPr lang="en-US" sz="2400" dirty="0"/>
              <a:t>” because “she fights their battles with a Mother’s Love.”</a:t>
            </a:r>
          </a:p>
          <a:p>
            <a:pPr lvl="1"/>
            <a:r>
              <a:rPr lang="en-US" sz="2400" dirty="0"/>
              <a:t>She worked for United </a:t>
            </a:r>
            <a:r>
              <a:rPr lang="en-US" sz="2400" u="sng" dirty="0"/>
              <a:t>Mine</a:t>
            </a:r>
            <a:r>
              <a:rPr lang="en-US" sz="2400" dirty="0"/>
              <a:t> Workers and led a </a:t>
            </a:r>
            <a:r>
              <a:rPr lang="en-US" sz="2400" u="sng" dirty="0"/>
              <a:t>children’s</a:t>
            </a:r>
            <a:r>
              <a:rPr lang="en-US" sz="2400" dirty="0"/>
              <a:t> march. </a:t>
            </a:r>
          </a:p>
          <a:p>
            <a:pPr lvl="0"/>
            <a:r>
              <a:rPr lang="en-US" sz="2400" b="1" dirty="0"/>
              <a:t>Pauline Newman</a:t>
            </a:r>
            <a:r>
              <a:rPr lang="en-US" sz="2400" dirty="0"/>
              <a:t>, at just </a:t>
            </a:r>
            <a:r>
              <a:rPr lang="en-US" sz="2400" u="sng" dirty="0"/>
              <a:t>16 </a:t>
            </a:r>
            <a:r>
              <a:rPr lang="en-US" sz="2400" dirty="0"/>
              <a:t>years old, was the organizer for International Ladies’ Garment Workers </a:t>
            </a:r>
          </a:p>
          <a:p>
            <a:pPr lvl="1"/>
            <a:r>
              <a:rPr lang="en-US" sz="2400" dirty="0"/>
              <a:t>1911 Triangle Shirtwaist factory – The public could no longer </a:t>
            </a:r>
            <a:r>
              <a:rPr lang="en-US" sz="2400" u="sng" dirty="0"/>
              <a:t>ignore</a:t>
            </a:r>
            <a:r>
              <a:rPr lang="en-US" sz="2400" dirty="0"/>
              <a:t> conditions of these factories. </a:t>
            </a:r>
          </a:p>
          <a:p>
            <a:pPr lvl="1"/>
            <a:r>
              <a:rPr lang="en-US" sz="2400" dirty="0"/>
              <a:t>A fire broke out in this factory and it spread swiftly through the oil-soaked machines and piles of cloth. </a:t>
            </a:r>
          </a:p>
          <a:p>
            <a:pPr lvl="1"/>
            <a:r>
              <a:rPr lang="en-US" sz="2400" dirty="0"/>
              <a:t>As the workers, mostly immigrant women, attempted to escape, they discovered the company had </a:t>
            </a:r>
            <a:r>
              <a:rPr lang="en-US" sz="2400" u="sng" dirty="0"/>
              <a:t>locked</a:t>
            </a:r>
            <a:r>
              <a:rPr lang="en-US" sz="2400" dirty="0"/>
              <a:t> all but </a:t>
            </a:r>
            <a:r>
              <a:rPr lang="en-US" sz="2400" u="sng" dirty="0"/>
              <a:t>one</a:t>
            </a:r>
            <a:r>
              <a:rPr lang="en-US" sz="2400" dirty="0"/>
              <a:t> exit doors to prevent theft. That one door had fire behind it. </a:t>
            </a:r>
          </a:p>
          <a:p>
            <a:pPr lvl="1"/>
            <a:r>
              <a:rPr lang="en-US" sz="2400" dirty="0"/>
              <a:t>In total, </a:t>
            </a:r>
            <a:r>
              <a:rPr lang="en-US" sz="2400" u="sng" dirty="0"/>
              <a:t>146</a:t>
            </a:r>
            <a:r>
              <a:rPr lang="en-US" sz="2400" dirty="0"/>
              <a:t> women died, but the factory owners were somehow </a:t>
            </a:r>
            <a:r>
              <a:rPr lang="en-US" sz="2400" u="sng" dirty="0"/>
              <a:t>acquitted</a:t>
            </a:r>
            <a:r>
              <a:rPr lang="en-US" sz="2400" dirty="0"/>
              <a:t> of manslaughter.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830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Pressure on Unions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958" y="2026920"/>
            <a:ext cx="6097041" cy="4206240"/>
          </a:xfrm>
        </p:spPr>
        <p:txBody>
          <a:bodyPr/>
          <a:lstStyle/>
          <a:p>
            <a:pPr lvl="0"/>
            <a:r>
              <a:rPr lang="en-US" dirty="0"/>
              <a:t>Management of companies begin to </a:t>
            </a:r>
            <a:r>
              <a:rPr lang="en-US" u="sng" dirty="0"/>
              <a:t>fear</a:t>
            </a:r>
            <a:r>
              <a:rPr lang="en-US" dirty="0"/>
              <a:t> unions. They forbade meetings and fired members. They required new employees to sign “</a:t>
            </a:r>
            <a:r>
              <a:rPr lang="en-US" u="sng" dirty="0"/>
              <a:t>yellow-dog</a:t>
            </a:r>
            <a:r>
              <a:rPr lang="en-US" dirty="0"/>
              <a:t> contracts”, swearing that they would not join a union. </a:t>
            </a:r>
          </a:p>
          <a:p>
            <a:pPr lvl="1"/>
            <a:r>
              <a:rPr lang="en-US" sz="2200" dirty="0"/>
              <a:t>They turned the Sherman Antitrust Act </a:t>
            </a:r>
            <a:r>
              <a:rPr lang="en-US" sz="2200" u="sng" dirty="0"/>
              <a:t>against</a:t>
            </a:r>
            <a:r>
              <a:rPr lang="en-US" sz="2200" dirty="0"/>
              <a:t> labor claiming striking and boycotting would hurt interstate trade. </a:t>
            </a:r>
          </a:p>
          <a:p>
            <a:pPr lvl="1"/>
            <a:r>
              <a:rPr lang="en-US" sz="2200" dirty="0"/>
              <a:t>Regardless, numbers of unions continued to </a:t>
            </a:r>
            <a:r>
              <a:rPr lang="en-US" sz="2200" u="sng" dirty="0"/>
              <a:t>rise</a:t>
            </a:r>
            <a:r>
              <a:rPr lang="en-US" sz="2200" dirty="0"/>
              <a:t> and people continued to act.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59" y="2026920"/>
            <a:ext cx="57150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631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One American's Story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The expansion of </a:t>
            </a:r>
            <a:r>
              <a:rPr lang="en-US" sz="2400" u="sng" dirty="0"/>
              <a:t>industry</a:t>
            </a:r>
            <a:r>
              <a:rPr lang="en-US" sz="2400" dirty="0"/>
              <a:t> results in the growth of big business and prompts laborers to form </a:t>
            </a:r>
            <a:r>
              <a:rPr lang="en-US" sz="2400" u="sng" dirty="0"/>
              <a:t>unions</a:t>
            </a:r>
            <a:r>
              <a:rPr lang="en-US" sz="2400" dirty="0"/>
              <a:t> to better their lives. </a:t>
            </a:r>
          </a:p>
          <a:p>
            <a:pPr lvl="0"/>
            <a:r>
              <a:rPr lang="en-US" sz="2400" b="1" dirty="0"/>
              <a:t>Andrew Carnegie</a:t>
            </a:r>
            <a:r>
              <a:rPr lang="en-US" sz="2400" dirty="0"/>
              <a:t> was one of the first industrial moguls to make his own </a:t>
            </a:r>
            <a:r>
              <a:rPr lang="en-US" sz="2400" u="sng" dirty="0"/>
              <a:t>fortune</a:t>
            </a:r>
            <a:r>
              <a:rPr lang="en-US" sz="2400" dirty="0"/>
              <a:t>;</a:t>
            </a:r>
            <a:r>
              <a:rPr lang="en-US" sz="2400" b="1" dirty="0"/>
              <a:t> </a:t>
            </a:r>
            <a:r>
              <a:rPr lang="en-US" sz="2400" dirty="0"/>
              <a:t>controls almost entire </a:t>
            </a:r>
            <a:r>
              <a:rPr lang="en-US" sz="2400" u="sng" dirty="0"/>
              <a:t>steel</a:t>
            </a:r>
            <a:r>
              <a:rPr lang="en-US" sz="2400" dirty="0"/>
              <a:t> industry </a:t>
            </a:r>
          </a:p>
          <a:p>
            <a:pPr lvl="1"/>
            <a:r>
              <a:rPr lang="en-US" sz="2400" dirty="0"/>
              <a:t>Successful because he constantly searched for ways to make better products more </a:t>
            </a:r>
            <a:r>
              <a:rPr lang="en-US" sz="2400" u="sng" dirty="0"/>
              <a:t>cheaply</a:t>
            </a:r>
            <a:r>
              <a:rPr lang="en-US" sz="2400" dirty="0"/>
              <a:t> and use new </a:t>
            </a:r>
            <a:r>
              <a:rPr lang="en-US" sz="2400" u="sng" dirty="0"/>
              <a:t>machines</a:t>
            </a:r>
            <a:r>
              <a:rPr lang="en-US" sz="2400" dirty="0"/>
              <a:t>, and he attracted talented staff by offering company </a:t>
            </a:r>
            <a:r>
              <a:rPr lang="en-US" sz="2400" u="sng" dirty="0"/>
              <a:t>stock</a:t>
            </a:r>
            <a:r>
              <a:rPr lang="en-US" sz="2400" dirty="0"/>
              <a:t> and encouraged competition among his staff. </a:t>
            </a:r>
          </a:p>
          <a:p>
            <a:r>
              <a:rPr lang="en-US" sz="2600" u="sng" dirty="0"/>
              <a:t>Vertical integration</a:t>
            </a:r>
            <a:r>
              <a:rPr lang="en-US" sz="2600" dirty="0"/>
              <a:t> – buys out supplies to control materials</a:t>
            </a:r>
          </a:p>
          <a:p>
            <a:r>
              <a:rPr lang="en-US" sz="2400" u="sng" dirty="0"/>
              <a:t>Horizontal Integration</a:t>
            </a:r>
            <a:r>
              <a:rPr lang="en-US" sz="2400" b="1" dirty="0"/>
              <a:t> – </a:t>
            </a:r>
            <a:r>
              <a:rPr lang="en-US" sz="2400" dirty="0"/>
              <a:t>merged or bought out competing companies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3287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Social Darwinism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6295" y="1893194"/>
            <a:ext cx="5278330" cy="4964806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400" dirty="0"/>
              <a:t>Americans understood that there were </a:t>
            </a:r>
            <a:r>
              <a:rPr lang="en-US" sz="2400" u="sng" dirty="0"/>
              <a:t>inequalities</a:t>
            </a:r>
            <a:r>
              <a:rPr lang="en-US" sz="2400" dirty="0"/>
              <a:t> in the free enterprise system, but many thinkers believed that inequalities were </a:t>
            </a:r>
            <a:r>
              <a:rPr lang="en-US" sz="2400" u="sng" dirty="0"/>
              <a:t>part</a:t>
            </a:r>
            <a:r>
              <a:rPr lang="en-US" sz="2400" dirty="0"/>
              <a:t> of the social order.</a:t>
            </a:r>
          </a:p>
          <a:p>
            <a:pPr lvl="0"/>
            <a:r>
              <a:rPr lang="en-US" sz="2400" dirty="0"/>
              <a:t>They embraced the philosophy of </a:t>
            </a:r>
            <a:r>
              <a:rPr lang="en-US" sz="2400" u="sng" dirty="0"/>
              <a:t>social Darwinism</a:t>
            </a:r>
            <a:r>
              <a:rPr lang="en-US" sz="2400" dirty="0"/>
              <a:t> – basically social evolution; </a:t>
            </a:r>
            <a:r>
              <a:rPr lang="en-US" sz="2400" u="sng" dirty="0"/>
              <a:t>stronger</a:t>
            </a:r>
            <a:r>
              <a:rPr lang="en-US" sz="2400" dirty="0"/>
              <a:t> people, businesses, and nations would prosper and weaker ones would </a:t>
            </a:r>
            <a:r>
              <a:rPr lang="en-US" sz="2400" u="sng" dirty="0"/>
              <a:t>fail</a:t>
            </a:r>
            <a:r>
              <a:rPr lang="en-US" sz="2400" dirty="0"/>
              <a:t>. </a:t>
            </a:r>
          </a:p>
          <a:p>
            <a:pPr lvl="0"/>
            <a:r>
              <a:rPr lang="en-US" sz="2400" dirty="0"/>
              <a:t>Carnegie made his fortune building a </a:t>
            </a:r>
            <a:r>
              <a:rPr lang="en-US" sz="2400" u="sng" dirty="0"/>
              <a:t>single</a:t>
            </a:r>
            <a:r>
              <a:rPr lang="en-US" sz="2400" dirty="0"/>
              <a:t> business; some </a:t>
            </a:r>
            <a:r>
              <a:rPr lang="en-US" sz="2400" u="sng" dirty="0"/>
              <a:t>tycoons</a:t>
            </a:r>
            <a:r>
              <a:rPr lang="en-US" sz="2400" dirty="0"/>
              <a:t> made theirs by taking over and merging other people’s businesses. </a:t>
            </a:r>
          </a:p>
          <a:p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52" y="2011680"/>
            <a:ext cx="6524443" cy="4312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228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Eliminating the Competition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76" y="2011680"/>
            <a:ext cx="9427067" cy="2105025"/>
          </a:xfrm>
        </p:spPr>
        <p:txBody>
          <a:bodyPr/>
          <a:lstStyle/>
          <a:p>
            <a:r>
              <a:rPr lang="en-US" sz="2400" b="1" dirty="0"/>
              <a:t>J.P Morgan</a:t>
            </a:r>
            <a:r>
              <a:rPr lang="en-US" sz="2400" dirty="0"/>
              <a:t> created </a:t>
            </a:r>
            <a:r>
              <a:rPr lang="en-US" sz="2400" u="sng" dirty="0"/>
              <a:t>holding</a:t>
            </a:r>
            <a:r>
              <a:rPr lang="en-US" sz="2400" dirty="0"/>
              <a:t> companies – corporations that did </a:t>
            </a:r>
            <a:r>
              <a:rPr lang="en-US" sz="2400" u="sng" dirty="0"/>
              <a:t>nothing</a:t>
            </a:r>
            <a:r>
              <a:rPr lang="en-US" sz="2400" dirty="0"/>
              <a:t> but buy out the </a:t>
            </a:r>
            <a:r>
              <a:rPr lang="en-US" sz="2400" u="sng" dirty="0"/>
              <a:t>stock</a:t>
            </a:r>
            <a:r>
              <a:rPr lang="en-US" sz="2400" dirty="0"/>
              <a:t> of other companies. He used his companies to gain control of the railroad, steel, and farm equipment industries. He merged the </a:t>
            </a:r>
            <a:r>
              <a:rPr lang="en-US" sz="2400" u="sng" dirty="0"/>
              <a:t>Carnegie</a:t>
            </a:r>
            <a:r>
              <a:rPr lang="en-US" sz="2400" dirty="0"/>
              <a:t> Steel Company and others to form the U.S. Steel Corporation (world’s </a:t>
            </a:r>
            <a:r>
              <a:rPr lang="en-US" sz="2400" u="sng" dirty="0"/>
              <a:t>largest</a:t>
            </a:r>
            <a:r>
              <a:rPr lang="en-US" sz="2400" dirty="0"/>
              <a:t> business at the time).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338" y="2011680"/>
            <a:ext cx="1927806" cy="19365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56078" y="4116705"/>
            <a:ext cx="9024065" cy="2643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Another approach to merges was </a:t>
            </a:r>
            <a:r>
              <a:rPr lang="en-US" sz="2400" u="sng" dirty="0" smtClean="0"/>
              <a:t>trusts</a:t>
            </a:r>
            <a:r>
              <a:rPr lang="en-US" sz="2400" dirty="0" smtClean="0"/>
              <a:t>, which is one </a:t>
            </a:r>
            <a:r>
              <a:rPr lang="en-US" sz="2400" b="1" dirty="0" smtClean="0"/>
              <a:t>John D. Rockefeller</a:t>
            </a:r>
            <a:r>
              <a:rPr lang="en-US" sz="2400" dirty="0" smtClean="0"/>
              <a:t> did. In </a:t>
            </a:r>
            <a:r>
              <a:rPr lang="en-US" sz="2400" dirty="0"/>
              <a:t>a trust, competing companies put </a:t>
            </a:r>
            <a:r>
              <a:rPr lang="en-US" sz="2400" u="sng" dirty="0"/>
              <a:t>control</a:t>
            </a:r>
            <a:r>
              <a:rPr lang="en-US" sz="2400" dirty="0"/>
              <a:t> of their businesses under a single group of </a:t>
            </a:r>
            <a:r>
              <a:rPr lang="en-US" sz="2400" u="sng" dirty="0"/>
              <a:t>trustees</a:t>
            </a:r>
            <a:r>
              <a:rPr lang="en-US" sz="2400" dirty="0"/>
              <a:t> who run the separate companies as one large corporation. </a:t>
            </a:r>
          </a:p>
          <a:p>
            <a:r>
              <a:rPr lang="en-US" sz="2400" dirty="0"/>
              <a:t>Rockefeller founds Standard </a:t>
            </a:r>
            <a:r>
              <a:rPr lang="en-US" sz="2400" u="sng" dirty="0"/>
              <a:t>Oil</a:t>
            </a:r>
            <a:r>
              <a:rPr lang="en-US" sz="2400" dirty="0"/>
              <a:t> Company; profits by paying </a:t>
            </a:r>
            <a:r>
              <a:rPr lang="en-US" sz="2400" u="sng" dirty="0"/>
              <a:t>low</a:t>
            </a:r>
            <a:r>
              <a:rPr lang="en-US" sz="2400" dirty="0"/>
              <a:t> wages and underselling. When controls market, </a:t>
            </a:r>
            <a:r>
              <a:rPr lang="en-US" sz="2400" u="sng" dirty="0"/>
              <a:t>raises</a:t>
            </a:r>
            <a:r>
              <a:rPr lang="en-US" sz="2400" dirty="0"/>
              <a:t> prices. 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28" y="4335449"/>
            <a:ext cx="260985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152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Government and Business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Critics call these industrialists </a:t>
            </a:r>
            <a:r>
              <a:rPr lang="en-US" sz="2400" u="sng" dirty="0"/>
              <a:t>robber barons</a:t>
            </a:r>
            <a:r>
              <a:rPr lang="en-US" sz="2400" dirty="0"/>
              <a:t>. The </a:t>
            </a:r>
            <a:r>
              <a:rPr lang="en-US" sz="2400" u="sng" dirty="0"/>
              <a:t>government</a:t>
            </a:r>
            <a:r>
              <a:rPr lang="en-US" sz="2400" dirty="0"/>
              <a:t> thinks expanding corporation stifle free competition and creates the </a:t>
            </a:r>
            <a:r>
              <a:rPr lang="en-US" sz="2400" u="sng" dirty="0"/>
              <a:t>Sherman Antitrust</a:t>
            </a:r>
            <a:r>
              <a:rPr lang="en-US" sz="2400" dirty="0"/>
              <a:t> Act – trust is illegal if interferes with </a:t>
            </a:r>
            <a:r>
              <a:rPr lang="en-US" sz="2400" u="sng" dirty="0"/>
              <a:t>free trade</a:t>
            </a:r>
            <a:r>
              <a:rPr lang="en-US" sz="2400" dirty="0"/>
              <a:t>, but prosecuting companies was difficult and the government </a:t>
            </a:r>
            <a:r>
              <a:rPr lang="en-US" sz="2400" u="sng" dirty="0"/>
              <a:t>stops</a:t>
            </a:r>
            <a:r>
              <a:rPr lang="en-US" sz="2400" dirty="0"/>
              <a:t> enforcing it.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451" y="3510302"/>
            <a:ext cx="3755532" cy="305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65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Labor Unions Emerge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As business leaders </a:t>
            </a:r>
            <a:r>
              <a:rPr lang="en-US" sz="2400" u="sng" dirty="0"/>
              <a:t>merged</a:t>
            </a:r>
            <a:r>
              <a:rPr lang="en-US" sz="2400" dirty="0"/>
              <a:t> and consolidated their forces, it seemed necessary for workers to do the same. Although </a:t>
            </a:r>
            <a:r>
              <a:rPr lang="en-US" sz="2400" u="sng" dirty="0"/>
              <a:t>northern</a:t>
            </a:r>
            <a:r>
              <a:rPr lang="en-US" sz="2400" dirty="0"/>
              <a:t> wages were generally </a:t>
            </a:r>
            <a:r>
              <a:rPr lang="en-US" sz="2400" u="sng" dirty="0"/>
              <a:t>higher</a:t>
            </a:r>
            <a:r>
              <a:rPr lang="en-US" sz="2400" dirty="0"/>
              <a:t> than southern wages, exploitation and </a:t>
            </a:r>
            <a:r>
              <a:rPr lang="en-US" sz="2400" u="sng" dirty="0"/>
              <a:t>unsafe</a:t>
            </a:r>
            <a:r>
              <a:rPr lang="en-US" sz="2400" dirty="0"/>
              <a:t> working conditions drew workers together across regions in a </a:t>
            </a:r>
            <a:r>
              <a:rPr lang="en-US" sz="2400" u="sng" dirty="0"/>
              <a:t>nationwide</a:t>
            </a:r>
            <a:r>
              <a:rPr lang="en-US" sz="2400" dirty="0"/>
              <a:t> labor movement.</a:t>
            </a:r>
          </a:p>
          <a:p>
            <a:pPr lvl="1"/>
            <a:r>
              <a:rPr lang="en-US" sz="2400" dirty="0"/>
              <a:t>Most workers have </a:t>
            </a:r>
            <a:r>
              <a:rPr lang="en-US" sz="2400" u="sng" dirty="0"/>
              <a:t>12 hour</a:t>
            </a:r>
            <a:r>
              <a:rPr lang="en-US" sz="2400" dirty="0"/>
              <a:t> days and 6 day workweeks; perform repetitive, mind-dulling tasks; no </a:t>
            </a:r>
            <a:r>
              <a:rPr lang="en-US" sz="2400" u="sng" dirty="0"/>
              <a:t>vacation</a:t>
            </a:r>
            <a:r>
              <a:rPr lang="en-US" sz="2400" dirty="0"/>
              <a:t>, sick leave, or injury compensation</a:t>
            </a:r>
          </a:p>
          <a:p>
            <a:pPr lvl="1"/>
            <a:r>
              <a:rPr lang="en-US" sz="2400" dirty="0"/>
              <a:t>To survive, </a:t>
            </a:r>
            <a:r>
              <a:rPr lang="en-US" sz="2400" u="sng" dirty="0"/>
              <a:t>families</a:t>
            </a:r>
            <a:r>
              <a:rPr lang="en-US" sz="2400" dirty="0"/>
              <a:t> need all members to work, including children; sweatshops and tenant workshops often only jobs for </a:t>
            </a:r>
            <a:r>
              <a:rPr lang="en-US" sz="2400" u="sng" dirty="0"/>
              <a:t>women</a:t>
            </a:r>
            <a:r>
              <a:rPr lang="en-US" sz="2400" dirty="0"/>
              <a:t> and </a:t>
            </a:r>
            <a:r>
              <a:rPr lang="en-US" sz="2400" u="sng" dirty="0"/>
              <a:t>children</a:t>
            </a:r>
            <a:r>
              <a:rPr lang="en-US" sz="2400" dirty="0"/>
              <a:t> because it required few skills and pay lowest wages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381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Early Labor Organizing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u="sng" dirty="0"/>
              <a:t>NLU</a:t>
            </a:r>
            <a:r>
              <a:rPr lang="en-US" sz="2400" dirty="0"/>
              <a:t> was the first large-scale national organization.</a:t>
            </a:r>
          </a:p>
          <a:p>
            <a:pPr lvl="1"/>
            <a:r>
              <a:rPr lang="en-US" sz="2400" dirty="0"/>
              <a:t>Gets </a:t>
            </a:r>
            <a:r>
              <a:rPr lang="en-US" sz="2400" u="sng" dirty="0"/>
              <a:t>Congress</a:t>
            </a:r>
            <a:r>
              <a:rPr lang="en-US" sz="2400" dirty="0"/>
              <a:t> to give 8-hour day to civil servants</a:t>
            </a:r>
          </a:p>
          <a:p>
            <a:pPr lvl="0"/>
            <a:r>
              <a:rPr lang="en-US" sz="2400" dirty="0"/>
              <a:t>Local NLU chapters reject </a:t>
            </a:r>
            <a:r>
              <a:rPr lang="en-US" sz="2400" u="sng" dirty="0"/>
              <a:t>blacks</a:t>
            </a:r>
            <a:r>
              <a:rPr lang="en-US" sz="2400" dirty="0"/>
              <a:t> and Colored National Labor Union forms</a:t>
            </a:r>
          </a:p>
          <a:p>
            <a:pPr lvl="0"/>
            <a:r>
              <a:rPr lang="en-US" sz="2400" dirty="0"/>
              <a:t>Noble Order of the Knights of Labor created and open to </a:t>
            </a:r>
            <a:r>
              <a:rPr lang="en-US" sz="2400" u="sng" dirty="0"/>
              <a:t>women</a:t>
            </a:r>
            <a:r>
              <a:rPr lang="en-US" sz="2400" dirty="0"/>
              <a:t>, blacks, and unskilled – “An injury to one is the concern of all.”</a:t>
            </a:r>
          </a:p>
          <a:p>
            <a:pPr lvl="0"/>
            <a:r>
              <a:rPr lang="en-US" sz="2400" u="sng" dirty="0"/>
              <a:t>Craft</a:t>
            </a:r>
            <a:r>
              <a:rPr lang="en-US" sz="2400" dirty="0"/>
              <a:t> unions include skilled workers from one or more trades</a:t>
            </a:r>
          </a:p>
          <a:p>
            <a:pPr lvl="1"/>
            <a:r>
              <a:rPr lang="en-US" sz="2400" u="sng" dirty="0"/>
              <a:t>AFT</a:t>
            </a:r>
            <a:r>
              <a:rPr lang="en-US" sz="2400" dirty="0"/>
              <a:t> founded by </a:t>
            </a:r>
            <a:r>
              <a:rPr lang="en-US" sz="2400" b="1" dirty="0"/>
              <a:t>Samuel Gompers</a:t>
            </a:r>
            <a:r>
              <a:rPr lang="en-US" sz="2400" dirty="0"/>
              <a:t>; uses collective bargaining and </a:t>
            </a:r>
            <a:r>
              <a:rPr lang="en-US" sz="2400" u="sng" dirty="0"/>
              <a:t>strikes</a:t>
            </a:r>
            <a:r>
              <a:rPr lang="en-US" sz="2400" dirty="0"/>
              <a:t>, which was effective. </a:t>
            </a:r>
          </a:p>
          <a:p>
            <a:pPr lvl="1"/>
            <a:r>
              <a:rPr lang="en-US" sz="2400" b="1" dirty="0"/>
              <a:t>Eugene V. Debs </a:t>
            </a:r>
            <a:r>
              <a:rPr lang="en-US" sz="2400" dirty="0"/>
              <a:t>formed the </a:t>
            </a:r>
            <a:r>
              <a:rPr lang="en-US" sz="2400" u="sng" dirty="0"/>
              <a:t>ARU</a:t>
            </a:r>
            <a:r>
              <a:rPr lang="en-US" sz="2400" dirty="0"/>
              <a:t> and becomes the largest union group and uses strikes.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05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Socialism?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Some labor activists turn to </a:t>
            </a:r>
            <a:r>
              <a:rPr lang="en-US" sz="2400" u="sng" dirty="0"/>
              <a:t>socialism</a:t>
            </a:r>
            <a:r>
              <a:rPr lang="en-US" sz="2400" dirty="0"/>
              <a:t> – government control of business and property; </a:t>
            </a:r>
            <a:r>
              <a:rPr lang="en-US" sz="2400" u="sng" dirty="0"/>
              <a:t>equal</a:t>
            </a:r>
            <a:r>
              <a:rPr lang="en-US" sz="2400" dirty="0"/>
              <a:t> distribution of wealth</a:t>
            </a:r>
          </a:p>
          <a:p>
            <a:pPr lvl="1"/>
            <a:r>
              <a:rPr lang="en-US" sz="2400" dirty="0"/>
              <a:t>IWW or </a:t>
            </a:r>
            <a:r>
              <a:rPr lang="en-US" sz="2400" u="sng" dirty="0"/>
              <a:t>Wobblies</a:t>
            </a:r>
            <a:r>
              <a:rPr lang="en-US" sz="2400" dirty="0"/>
              <a:t> forms  - organized by </a:t>
            </a:r>
            <a:r>
              <a:rPr lang="en-US" sz="2400" u="sng" dirty="0"/>
              <a:t>radical</a:t>
            </a:r>
            <a:r>
              <a:rPr lang="en-US" sz="2400" dirty="0"/>
              <a:t> unionists and socialists; included African Americans </a:t>
            </a:r>
          </a:p>
          <a:p>
            <a:pPr lvl="0"/>
            <a:r>
              <a:rPr lang="en-US" sz="2400" dirty="0"/>
              <a:t>Most industrial unions were not too large, but they gave </a:t>
            </a:r>
            <a:r>
              <a:rPr lang="en-US" sz="2400" u="sng" dirty="0"/>
              <a:t>dignity</a:t>
            </a:r>
            <a:r>
              <a:rPr lang="en-US" sz="2400" dirty="0"/>
              <a:t> and a sense of solidarity to unskilled workers. </a:t>
            </a:r>
          </a:p>
          <a:p>
            <a:pPr lvl="0"/>
            <a:r>
              <a:rPr lang="en-US" sz="2400" u="sng" dirty="0"/>
              <a:t>Japanese</a:t>
            </a:r>
            <a:r>
              <a:rPr lang="en-US" sz="2400" dirty="0"/>
              <a:t>, </a:t>
            </a:r>
            <a:r>
              <a:rPr lang="en-US" sz="2400" u="sng" dirty="0"/>
              <a:t>Mexicans</a:t>
            </a:r>
            <a:r>
              <a:rPr lang="en-US" sz="2400" dirty="0"/>
              <a:t>, </a:t>
            </a:r>
            <a:r>
              <a:rPr lang="en-US" sz="2400" u="sng" dirty="0"/>
              <a:t>Chinese</a:t>
            </a:r>
            <a:r>
              <a:rPr lang="en-US" sz="2400" dirty="0"/>
              <a:t>, and other immigrants form unions – Sugar Beet and Farm Laborers in </a:t>
            </a:r>
            <a:r>
              <a:rPr lang="en-US" sz="2400" u="sng" dirty="0"/>
              <a:t>California</a:t>
            </a:r>
            <a:r>
              <a:rPr lang="en-US" sz="2400" dirty="0"/>
              <a:t>. </a:t>
            </a:r>
          </a:p>
          <a:p>
            <a:pPr lvl="1"/>
            <a:r>
              <a:rPr lang="en-US" sz="2400" dirty="0"/>
              <a:t>Increase both the overall strength of the labor movement and the </a:t>
            </a:r>
            <a:r>
              <a:rPr lang="en-US" sz="2400" u="sng" dirty="0"/>
              <a:t>tension</a:t>
            </a:r>
            <a:r>
              <a:rPr lang="en-US" sz="2400" dirty="0"/>
              <a:t> between </a:t>
            </a:r>
            <a:r>
              <a:rPr lang="en-US" sz="2400" u="sng" dirty="0"/>
              <a:t>labor</a:t>
            </a:r>
            <a:r>
              <a:rPr lang="en-US" sz="2400" dirty="0"/>
              <a:t> and </a:t>
            </a:r>
            <a:r>
              <a:rPr lang="en-US" sz="2400" u="sng" dirty="0"/>
              <a:t>management</a:t>
            </a:r>
            <a:r>
              <a:rPr lang="en-US" sz="24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949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1… 2… 3 strikes your out in American business!!!!!!!!!!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6383" y="1895771"/>
            <a:ext cx="9029410" cy="181362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The </a:t>
            </a:r>
            <a:r>
              <a:rPr lang="en-US" u="sng" dirty="0"/>
              <a:t>Great Strike</a:t>
            </a:r>
            <a:r>
              <a:rPr lang="en-US" dirty="0"/>
              <a:t> of 1877 – Baltimore and Ohio Railroad strike to protest their second wage cut in two months. </a:t>
            </a:r>
          </a:p>
          <a:p>
            <a:pPr lvl="1"/>
            <a:r>
              <a:rPr lang="en-US" sz="2200" dirty="0"/>
              <a:t>Spreads to other lines coving over 50,000 </a:t>
            </a:r>
            <a:r>
              <a:rPr lang="en-US" sz="2200" u="sng" dirty="0"/>
              <a:t>miles</a:t>
            </a:r>
            <a:r>
              <a:rPr lang="en-US" sz="2200" dirty="0"/>
              <a:t> and stopped trains for a </a:t>
            </a:r>
            <a:r>
              <a:rPr lang="en-US" sz="2200" u="sng" dirty="0"/>
              <a:t>week</a:t>
            </a:r>
            <a:r>
              <a:rPr lang="en-US" sz="2200" dirty="0"/>
              <a:t>. </a:t>
            </a:r>
          </a:p>
          <a:p>
            <a:pPr lvl="1"/>
            <a:r>
              <a:rPr lang="en-US" sz="2200" dirty="0"/>
              <a:t>President </a:t>
            </a:r>
            <a:r>
              <a:rPr lang="en-US" sz="2200" u="sng" dirty="0"/>
              <a:t>Hayes</a:t>
            </a:r>
            <a:r>
              <a:rPr lang="en-US" sz="2200" dirty="0"/>
              <a:t> had to come in and use federal troops to end the strike.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08" y="1871728"/>
            <a:ext cx="2575775" cy="178587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5909" y="4172755"/>
            <a:ext cx="915687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/>
              <a:t>The </a:t>
            </a:r>
            <a:r>
              <a:rPr lang="en-US" sz="2200" u="sng" dirty="0"/>
              <a:t>Haymarket</a:t>
            </a:r>
            <a:r>
              <a:rPr lang="en-US" sz="2200" dirty="0"/>
              <a:t> Affair – 3,000 gather at Chicago’s Haymarket Square to protest </a:t>
            </a:r>
            <a:r>
              <a:rPr lang="en-US" sz="2200" u="sng" dirty="0"/>
              <a:t>police brutality</a:t>
            </a: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Someone tossed a </a:t>
            </a:r>
            <a:r>
              <a:rPr lang="en-US" sz="2200" u="sng" dirty="0"/>
              <a:t>bomb</a:t>
            </a:r>
            <a:r>
              <a:rPr lang="en-US" sz="2200" dirty="0"/>
              <a:t> into the police line… Police fired on the workers… </a:t>
            </a:r>
            <a:r>
              <a:rPr lang="en-US" sz="2200" u="sng" dirty="0"/>
              <a:t>Seven</a:t>
            </a:r>
            <a:r>
              <a:rPr lang="en-US" sz="2200" dirty="0"/>
              <a:t> police officers and serval workers died in the chaos; 8 were charged with inciting riot and convicted.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This even turns public opinion </a:t>
            </a:r>
            <a:r>
              <a:rPr lang="en-US" sz="2200" u="sng" dirty="0"/>
              <a:t>against</a:t>
            </a:r>
            <a:r>
              <a:rPr lang="en-US" sz="2200" dirty="0"/>
              <a:t> labor movement.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8758" y="4487426"/>
            <a:ext cx="2827035" cy="177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6373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25</TotalTime>
  <Words>1124</Words>
  <Application>Microsoft Office PowerPoint</Application>
  <PresentationFormat>Widescreen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Corbel</vt:lpstr>
      <vt:lpstr>Wingdings</vt:lpstr>
      <vt:lpstr>Banded</vt:lpstr>
      <vt:lpstr>Big Business</vt:lpstr>
      <vt:lpstr>One American's Story</vt:lpstr>
      <vt:lpstr>Social Darwinism</vt:lpstr>
      <vt:lpstr>Eliminating the Competition </vt:lpstr>
      <vt:lpstr>Government and Business</vt:lpstr>
      <vt:lpstr>Labor Unions Emerge</vt:lpstr>
      <vt:lpstr>Early Labor Organizing </vt:lpstr>
      <vt:lpstr>Socialism?</vt:lpstr>
      <vt:lpstr>1… 2… 3 strikes your out in American business!!!!!!!!!!</vt:lpstr>
      <vt:lpstr>1… 2… 3 strikes your out in American business!!!!!!!!!!</vt:lpstr>
      <vt:lpstr>Women Organize</vt:lpstr>
      <vt:lpstr>Pressure on Unions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Business</dc:title>
  <dc:creator>Shannon Edwards</dc:creator>
  <cp:lastModifiedBy>Shannon Edwards</cp:lastModifiedBy>
  <cp:revision>3</cp:revision>
  <dcterms:created xsi:type="dcterms:W3CDTF">2017-10-03T01:50:09Z</dcterms:created>
  <dcterms:modified xsi:type="dcterms:W3CDTF">2017-10-03T02:15:58Z</dcterms:modified>
</cp:coreProperties>
</file>