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4684"/>
  </p:normalViewPr>
  <p:slideViewPr>
    <p:cSldViewPr snapToGrid="0" snapToObjects="1">
      <p:cViewPr varScale="1">
        <p:scale>
          <a:sx n="87" d="100"/>
          <a:sy n="87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20F5-FDD8-864A-AFCB-EA5D655B996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378D-4716-6C4D-A298-D2A459BBB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20F5-FDD8-864A-AFCB-EA5D655B996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378D-4716-6C4D-A298-D2A459BBB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20F5-FDD8-864A-AFCB-EA5D655B996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378D-4716-6C4D-A298-D2A459BBBE6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20F5-FDD8-864A-AFCB-EA5D655B996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378D-4716-6C4D-A298-D2A459BBB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20F5-FDD8-864A-AFCB-EA5D655B996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378D-4716-6C4D-A298-D2A459BBBE6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20F5-FDD8-864A-AFCB-EA5D655B996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378D-4716-6C4D-A298-D2A459BBB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20F5-FDD8-864A-AFCB-EA5D655B996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378D-4716-6C4D-A298-D2A459BBB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20F5-FDD8-864A-AFCB-EA5D655B996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378D-4716-6C4D-A298-D2A459BBB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20F5-FDD8-864A-AFCB-EA5D655B996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378D-4716-6C4D-A298-D2A459BBB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20F5-FDD8-864A-AFCB-EA5D655B996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378D-4716-6C4D-A298-D2A459BBB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20F5-FDD8-864A-AFCB-EA5D655B996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378D-4716-6C4D-A298-D2A459BBB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20F5-FDD8-864A-AFCB-EA5D655B996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378D-4716-6C4D-A298-D2A459BBB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20F5-FDD8-864A-AFCB-EA5D655B996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378D-4716-6C4D-A298-D2A459BBB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20F5-FDD8-864A-AFCB-EA5D655B996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378D-4716-6C4D-A298-D2A459BBB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20F5-FDD8-864A-AFCB-EA5D655B996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378D-4716-6C4D-A298-D2A459BBB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20F5-FDD8-864A-AFCB-EA5D655B996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378D-4716-6C4D-A298-D2A459BBB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520F5-FDD8-864A-AFCB-EA5D655B996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32378D-4716-6C4D-A298-D2A459BB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3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Discrimination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Unit 3 Notes (Pg. 8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9)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6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3510"/>
          </a:xfrm>
        </p:spPr>
        <p:txBody>
          <a:bodyPr/>
          <a:lstStyle/>
          <a:p>
            <a:pPr algn="ctr"/>
            <a:r>
              <a:rPr lang="en-US" smtClean="0"/>
              <a:t>Legal Discrimination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71" y="1283110"/>
            <a:ext cx="6553130" cy="536841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200" dirty="0">
                <a:solidFill>
                  <a:srgbClr val="FF0000"/>
                </a:solidFill>
              </a:rPr>
              <a:t>African Americans lead the </a:t>
            </a:r>
            <a:r>
              <a:rPr lang="en-US" sz="2200" u="sng" dirty="0">
                <a:solidFill>
                  <a:srgbClr val="FF0000"/>
                </a:solidFill>
              </a:rPr>
              <a:t>fight</a:t>
            </a:r>
            <a:r>
              <a:rPr lang="en-US" sz="2200" dirty="0">
                <a:solidFill>
                  <a:srgbClr val="FF0000"/>
                </a:solidFill>
              </a:rPr>
              <a:t> against voting </a:t>
            </a:r>
            <a:r>
              <a:rPr lang="en-US" sz="2200" u="sng" dirty="0">
                <a:solidFill>
                  <a:srgbClr val="FF0000"/>
                </a:solidFill>
              </a:rPr>
              <a:t>restrictions </a:t>
            </a:r>
            <a:r>
              <a:rPr lang="en-US" sz="2200" dirty="0">
                <a:solidFill>
                  <a:srgbClr val="FF0000"/>
                </a:solidFill>
              </a:rPr>
              <a:t>and Jim Crow laws. </a:t>
            </a:r>
          </a:p>
          <a:p>
            <a:pPr lvl="0"/>
            <a:r>
              <a:rPr lang="en-US" sz="2200" dirty="0">
                <a:solidFill>
                  <a:srgbClr val="FF0000"/>
                </a:solidFill>
              </a:rPr>
              <a:t>For at least 10 years after </a:t>
            </a:r>
            <a:r>
              <a:rPr lang="en-US" sz="2200" u="sng" dirty="0">
                <a:solidFill>
                  <a:srgbClr val="FF0000"/>
                </a:solidFill>
              </a:rPr>
              <a:t>Reconstruction</a:t>
            </a:r>
            <a:r>
              <a:rPr lang="en-US" sz="2200" dirty="0">
                <a:solidFill>
                  <a:srgbClr val="FF0000"/>
                </a:solidFill>
              </a:rPr>
              <a:t>, Southern blacks </a:t>
            </a:r>
            <a:r>
              <a:rPr lang="en-US" sz="2200" u="sng" dirty="0">
                <a:solidFill>
                  <a:srgbClr val="FF0000"/>
                </a:solidFill>
              </a:rPr>
              <a:t>can</a:t>
            </a:r>
            <a:r>
              <a:rPr lang="en-US" sz="2200" dirty="0">
                <a:solidFill>
                  <a:srgbClr val="FF0000"/>
                </a:solidFill>
              </a:rPr>
              <a:t> vote. </a:t>
            </a:r>
          </a:p>
          <a:p>
            <a:pPr lvl="0"/>
            <a:r>
              <a:rPr lang="en-US" sz="2200" dirty="0">
                <a:solidFill>
                  <a:srgbClr val="FF0000"/>
                </a:solidFill>
              </a:rPr>
              <a:t>By the 1900, all </a:t>
            </a:r>
            <a:r>
              <a:rPr lang="en-US" sz="2200" u="sng" dirty="0">
                <a:solidFill>
                  <a:srgbClr val="FF0000"/>
                </a:solidFill>
              </a:rPr>
              <a:t>Southern</a:t>
            </a:r>
            <a:r>
              <a:rPr lang="en-US" sz="2200" dirty="0">
                <a:solidFill>
                  <a:srgbClr val="FF0000"/>
                </a:solidFill>
              </a:rPr>
              <a:t> states restrict voting and deny </a:t>
            </a:r>
            <a:r>
              <a:rPr lang="en-US" sz="2200" u="sng" dirty="0">
                <a:solidFill>
                  <a:srgbClr val="FF0000"/>
                </a:solidFill>
              </a:rPr>
              <a:t>legal</a:t>
            </a:r>
            <a:r>
              <a:rPr lang="en-US" sz="2200" dirty="0">
                <a:solidFill>
                  <a:srgbClr val="FF0000"/>
                </a:solidFill>
              </a:rPr>
              <a:t> equality.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Some limit vote to those who can </a:t>
            </a:r>
            <a:r>
              <a:rPr lang="en-US" sz="2200" u="sng" dirty="0">
                <a:solidFill>
                  <a:srgbClr val="FF0000"/>
                </a:solidFill>
              </a:rPr>
              <a:t>read</a:t>
            </a:r>
            <a:r>
              <a:rPr lang="en-US" sz="2200" dirty="0">
                <a:solidFill>
                  <a:srgbClr val="FF0000"/>
                </a:solidFill>
              </a:rPr>
              <a:t> and officials give </a:t>
            </a:r>
            <a:r>
              <a:rPr lang="en-US" sz="2200" u="sng" dirty="0">
                <a:solidFill>
                  <a:srgbClr val="FF0000"/>
                </a:solidFill>
              </a:rPr>
              <a:t>literacy</a:t>
            </a:r>
            <a:r>
              <a:rPr lang="en-US" sz="2200" dirty="0">
                <a:solidFill>
                  <a:srgbClr val="FF0000"/>
                </a:solidFill>
              </a:rPr>
              <a:t> tests.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Some have a </a:t>
            </a:r>
            <a:r>
              <a:rPr lang="en-US" sz="2200" u="sng" dirty="0">
                <a:solidFill>
                  <a:srgbClr val="FF0000"/>
                </a:solidFill>
              </a:rPr>
              <a:t>poll</a:t>
            </a:r>
            <a:r>
              <a:rPr lang="en-US" sz="2200" dirty="0">
                <a:solidFill>
                  <a:srgbClr val="FF0000"/>
                </a:solidFill>
              </a:rPr>
              <a:t> tax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Some added the </a:t>
            </a:r>
            <a:r>
              <a:rPr lang="en-US" sz="2200" u="sng" dirty="0">
                <a:solidFill>
                  <a:srgbClr val="FF0000"/>
                </a:solidFill>
              </a:rPr>
              <a:t>grandfather clause</a:t>
            </a:r>
            <a:r>
              <a:rPr lang="en-US" sz="2200" dirty="0">
                <a:solidFill>
                  <a:srgbClr val="FF0000"/>
                </a:solidFill>
              </a:rPr>
              <a:t> – even if a man </a:t>
            </a:r>
            <a:r>
              <a:rPr lang="en-US" sz="2200" u="sng" dirty="0">
                <a:solidFill>
                  <a:srgbClr val="FF0000"/>
                </a:solidFill>
              </a:rPr>
              <a:t>failed</a:t>
            </a:r>
            <a:r>
              <a:rPr lang="en-US" sz="2200" dirty="0">
                <a:solidFill>
                  <a:srgbClr val="FF0000"/>
                </a:solidFill>
              </a:rPr>
              <a:t> the literacy test or could </a:t>
            </a:r>
            <a:r>
              <a:rPr lang="en-US" sz="2200" u="sng" dirty="0">
                <a:solidFill>
                  <a:srgbClr val="FF0000"/>
                </a:solidFill>
              </a:rPr>
              <a:t>not afford</a:t>
            </a:r>
            <a:r>
              <a:rPr lang="en-US" sz="2200" dirty="0">
                <a:solidFill>
                  <a:srgbClr val="FF0000"/>
                </a:solidFill>
              </a:rPr>
              <a:t> the poll tax, he was </a:t>
            </a:r>
            <a:r>
              <a:rPr lang="en-US" sz="2200" u="sng" dirty="0">
                <a:solidFill>
                  <a:srgbClr val="FF0000"/>
                </a:solidFill>
              </a:rPr>
              <a:t>still</a:t>
            </a:r>
            <a:r>
              <a:rPr lang="en-US" sz="2200" dirty="0">
                <a:solidFill>
                  <a:srgbClr val="FF0000"/>
                </a:solidFill>
              </a:rPr>
              <a:t> entitled to vote if he, his father, </a:t>
            </a:r>
            <a:r>
              <a:rPr lang="en-US" sz="2200" u="sng" dirty="0">
                <a:solidFill>
                  <a:srgbClr val="FF0000"/>
                </a:solidFill>
              </a:rPr>
              <a:t>or</a:t>
            </a:r>
            <a:r>
              <a:rPr lang="en-US" sz="2200" dirty="0">
                <a:solidFill>
                  <a:srgbClr val="FF0000"/>
                </a:solidFill>
              </a:rPr>
              <a:t> his grandfather had been eligible to vote before January 1</a:t>
            </a:r>
            <a:r>
              <a:rPr lang="en-US" sz="2200" baseline="30000" dirty="0">
                <a:solidFill>
                  <a:srgbClr val="FF0000"/>
                </a:solidFill>
              </a:rPr>
              <a:t>st</a:t>
            </a:r>
            <a:r>
              <a:rPr lang="en-US" sz="2200" dirty="0">
                <a:solidFill>
                  <a:srgbClr val="FF0000"/>
                </a:solidFill>
              </a:rPr>
              <a:t> 1867.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26" y="1283110"/>
            <a:ext cx="2378545" cy="317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 Crow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89" y="1238865"/>
            <a:ext cx="7154060" cy="4380269"/>
          </a:xfrm>
        </p:spPr>
        <p:txBody>
          <a:bodyPr>
            <a:normAutofit/>
          </a:bodyPr>
          <a:lstStyle/>
          <a:p>
            <a:pPr lvl="0"/>
            <a:r>
              <a:rPr lang="en-US" sz="2200" dirty="0">
                <a:solidFill>
                  <a:srgbClr val="FF0000"/>
                </a:solidFill>
              </a:rPr>
              <a:t>Congress fails to </a:t>
            </a:r>
            <a:r>
              <a:rPr lang="en-US" sz="2200" u="sng" dirty="0">
                <a:solidFill>
                  <a:srgbClr val="FF0000"/>
                </a:solidFill>
              </a:rPr>
              <a:t>overturn</a:t>
            </a:r>
            <a:r>
              <a:rPr lang="en-US" sz="2200" dirty="0">
                <a:solidFill>
                  <a:srgbClr val="FF0000"/>
                </a:solidFill>
              </a:rPr>
              <a:t> the new voting restrictions.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States begin to input racial </a:t>
            </a:r>
            <a:r>
              <a:rPr lang="en-US" sz="2200" u="sng" dirty="0">
                <a:solidFill>
                  <a:srgbClr val="FF0000"/>
                </a:solidFill>
              </a:rPr>
              <a:t>segregation</a:t>
            </a:r>
            <a:r>
              <a:rPr lang="en-US" sz="2200" dirty="0">
                <a:solidFill>
                  <a:srgbClr val="FF0000"/>
                </a:solidFill>
              </a:rPr>
              <a:t> laws that </a:t>
            </a:r>
            <a:r>
              <a:rPr lang="en-US" sz="2200" u="sng" dirty="0">
                <a:solidFill>
                  <a:srgbClr val="FF0000"/>
                </a:solidFill>
              </a:rPr>
              <a:t>separate</a:t>
            </a:r>
            <a:r>
              <a:rPr lang="en-US" sz="2200" dirty="0">
                <a:solidFill>
                  <a:srgbClr val="FF0000"/>
                </a:solidFill>
              </a:rPr>
              <a:t> races in private and public areas.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All these laws become known as the </a:t>
            </a:r>
            <a:r>
              <a:rPr lang="en-US" sz="2200" u="sng" dirty="0">
                <a:solidFill>
                  <a:srgbClr val="FF0000"/>
                </a:solidFill>
              </a:rPr>
              <a:t>Jim Crow laws</a:t>
            </a:r>
            <a:r>
              <a:rPr lang="en-US" sz="2200" dirty="0">
                <a:solidFill>
                  <a:srgbClr val="FF0000"/>
                </a:solidFill>
              </a:rPr>
              <a:t> after an old minstrel song. </a:t>
            </a:r>
          </a:p>
          <a:p>
            <a:pPr lvl="0"/>
            <a:r>
              <a:rPr lang="en-US" sz="2200" dirty="0">
                <a:solidFill>
                  <a:srgbClr val="FF0000"/>
                </a:solidFill>
              </a:rPr>
              <a:t>Eventually a legal case reached the U.S. Supreme Court: </a:t>
            </a:r>
            <a:r>
              <a:rPr lang="en-US" sz="2200" u="sng" dirty="0">
                <a:solidFill>
                  <a:srgbClr val="FF0000"/>
                </a:solidFill>
              </a:rPr>
              <a:t>Plessy v. Ferguson</a:t>
            </a:r>
            <a:r>
              <a:rPr lang="en-US" sz="2200" dirty="0">
                <a:solidFill>
                  <a:srgbClr val="FF0000"/>
                </a:solidFill>
              </a:rPr>
              <a:t> – the Supreme Court ruled that separation of races </a:t>
            </a:r>
            <a:r>
              <a:rPr lang="en-US" sz="2200" u="sng" dirty="0">
                <a:solidFill>
                  <a:srgbClr val="FF0000"/>
                </a:solidFill>
              </a:rPr>
              <a:t>did not</a:t>
            </a:r>
            <a:r>
              <a:rPr lang="en-US" sz="2200" dirty="0">
                <a:solidFill>
                  <a:srgbClr val="FF0000"/>
                </a:solidFill>
              </a:rPr>
              <a:t> violate the </a:t>
            </a:r>
            <a:r>
              <a:rPr lang="en-US" sz="2200" u="sng" dirty="0">
                <a:solidFill>
                  <a:srgbClr val="FF0000"/>
                </a:solidFill>
              </a:rPr>
              <a:t>Fourteenth</a:t>
            </a:r>
            <a:r>
              <a:rPr lang="en-US" sz="2200" dirty="0">
                <a:solidFill>
                  <a:srgbClr val="FF0000"/>
                </a:solidFill>
              </a:rPr>
              <a:t> Amendment. The decision established “separate but equal</a:t>
            </a:r>
            <a:r>
              <a:rPr lang="en-US" sz="2200" dirty="0" smtClean="0">
                <a:solidFill>
                  <a:srgbClr val="FF0000"/>
                </a:solidFill>
              </a:rPr>
              <a:t>.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835" y="162231"/>
            <a:ext cx="4068568" cy="2713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979" y="3323303"/>
            <a:ext cx="4598424" cy="3448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779" y="5047712"/>
            <a:ext cx="3481711" cy="158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9380"/>
            <a:ext cx="8596668" cy="1320800"/>
          </a:xfrm>
        </p:spPr>
        <p:txBody>
          <a:bodyPr/>
          <a:lstStyle/>
          <a:p>
            <a:r>
              <a:rPr lang="en-US" dirty="0" smtClean="0"/>
              <a:t>Turn-of-the-Century Race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67" y="989780"/>
            <a:ext cx="7242549" cy="5868220"/>
          </a:xfrm>
        </p:spPr>
        <p:txBody>
          <a:bodyPr>
            <a:normAutofit/>
          </a:bodyPr>
          <a:lstStyle/>
          <a:p>
            <a:pPr lvl="0"/>
            <a:r>
              <a:rPr lang="en-US" sz="2200" dirty="0">
                <a:solidFill>
                  <a:srgbClr val="FF0000"/>
                </a:solidFill>
              </a:rPr>
              <a:t>African Americans faced not only </a:t>
            </a:r>
            <a:r>
              <a:rPr lang="en-US" sz="2200" u="sng" dirty="0">
                <a:solidFill>
                  <a:srgbClr val="FF0000"/>
                </a:solidFill>
              </a:rPr>
              <a:t>formal</a:t>
            </a:r>
            <a:r>
              <a:rPr lang="en-US" sz="2200" dirty="0">
                <a:solidFill>
                  <a:srgbClr val="FF0000"/>
                </a:solidFill>
              </a:rPr>
              <a:t> discrimination but also </a:t>
            </a:r>
            <a:r>
              <a:rPr lang="en-US" sz="2200" u="sng" dirty="0">
                <a:solidFill>
                  <a:srgbClr val="FF0000"/>
                </a:solidFill>
              </a:rPr>
              <a:t>informal</a:t>
            </a:r>
            <a:r>
              <a:rPr lang="en-US" sz="2200" dirty="0">
                <a:solidFill>
                  <a:srgbClr val="FF0000"/>
                </a:solidFill>
              </a:rPr>
              <a:t> rules and customs, called </a:t>
            </a:r>
            <a:r>
              <a:rPr lang="en-US" sz="2200" u="sng" dirty="0">
                <a:solidFill>
                  <a:srgbClr val="FF0000"/>
                </a:solidFill>
              </a:rPr>
              <a:t>racial etiquette</a:t>
            </a:r>
            <a:r>
              <a:rPr lang="en-US" sz="2200" dirty="0">
                <a:solidFill>
                  <a:srgbClr val="FF0000"/>
                </a:solidFill>
              </a:rPr>
              <a:t>, that regulated relationships between whites and blacks.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This enforced </a:t>
            </a:r>
            <a:r>
              <a:rPr lang="en-US" sz="2200" u="sng" dirty="0">
                <a:solidFill>
                  <a:srgbClr val="FF0000"/>
                </a:solidFill>
              </a:rPr>
              <a:t>second-class</a:t>
            </a:r>
            <a:r>
              <a:rPr lang="en-US" sz="2200" dirty="0">
                <a:solidFill>
                  <a:srgbClr val="FF0000"/>
                </a:solidFill>
              </a:rPr>
              <a:t> status for blacks.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For example: shaking hands, yield the sidewalk, removing hats</a:t>
            </a:r>
          </a:p>
          <a:p>
            <a:pPr lvl="0"/>
            <a:r>
              <a:rPr lang="en-US" sz="2200" dirty="0">
                <a:solidFill>
                  <a:srgbClr val="FF0000"/>
                </a:solidFill>
              </a:rPr>
              <a:t>African Americans who do not follow etiquette are </a:t>
            </a:r>
            <a:r>
              <a:rPr lang="en-US" sz="2200" u="sng" dirty="0">
                <a:solidFill>
                  <a:srgbClr val="FF0000"/>
                </a:solidFill>
              </a:rPr>
              <a:t>punished</a:t>
            </a:r>
            <a:r>
              <a:rPr lang="en-US" sz="2200" dirty="0">
                <a:solidFill>
                  <a:srgbClr val="FF0000"/>
                </a:solidFill>
              </a:rPr>
              <a:t>, typically lynched.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More than 1,400 killed 1882 – 1892</a:t>
            </a:r>
          </a:p>
          <a:p>
            <a:pPr lvl="0"/>
            <a:r>
              <a:rPr lang="en-US" sz="2200" dirty="0">
                <a:solidFill>
                  <a:srgbClr val="FF0000"/>
                </a:solidFill>
              </a:rPr>
              <a:t>Many try to </a:t>
            </a:r>
            <a:r>
              <a:rPr lang="en-US" sz="2200" u="sng" dirty="0">
                <a:solidFill>
                  <a:srgbClr val="FF0000"/>
                </a:solidFill>
              </a:rPr>
              <a:t>escape</a:t>
            </a:r>
            <a:r>
              <a:rPr lang="en-US" sz="2200" dirty="0">
                <a:solidFill>
                  <a:srgbClr val="FF0000"/>
                </a:solidFill>
              </a:rPr>
              <a:t> by going </a:t>
            </a:r>
            <a:r>
              <a:rPr lang="en-US" sz="2200" u="sng" dirty="0">
                <a:solidFill>
                  <a:srgbClr val="FF0000"/>
                </a:solidFill>
              </a:rPr>
              <a:t>North</a:t>
            </a:r>
            <a:r>
              <a:rPr lang="en-US" sz="2200" dirty="0">
                <a:solidFill>
                  <a:srgbClr val="FF0000"/>
                </a:solidFill>
              </a:rPr>
              <a:t>, but are faced by slightly less discrimination and forced into different </a:t>
            </a:r>
            <a:r>
              <a:rPr lang="en-US" sz="2200" u="sng" dirty="0">
                <a:solidFill>
                  <a:srgbClr val="FF0000"/>
                </a:solidFill>
              </a:rPr>
              <a:t>neighborhoods</a:t>
            </a:r>
            <a:r>
              <a:rPr lang="en-US" sz="2200" dirty="0">
                <a:solidFill>
                  <a:srgbClr val="FF0000"/>
                </a:solidFill>
              </a:rPr>
              <a:t>.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16" y="2004141"/>
            <a:ext cx="4208207" cy="31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0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 in the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200" dirty="0">
                <a:solidFill>
                  <a:srgbClr val="FF0000"/>
                </a:solidFill>
              </a:rPr>
              <a:t>African Americans aren’t the only ones being </a:t>
            </a:r>
            <a:r>
              <a:rPr lang="en-US" sz="2200" u="sng" dirty="0">
                <a:solidFill>
                  <a:srgbClr val="FF0000"/>
                </a:solidFill>
              </a:rPr>
              <a:t>discriminated</a:t>
            </a:r>
            <a:r>
              <a:rPr lang="en-US" sz="2200" dirty="0">
                <a:solidFill>
                  <a:srgbClr val="FF0000"/>
                </a:solidFill>
              </a:rPr>
              <a:t>. </a:t>
            </a:r>
          </a:p>
          <a:p>
            <a:pPr lvl="0"/>
            <a:r>
              <a:rPr lang="en-US" sz="2200" dirty="0">
                <a:solidFill>
                  <a:srgbClr val="FF0000"/>
                </a:solidFill>
              </a:rPr>
              <a:t>Since many </a:t>
            </a:r>
            <a:r>
              <a:rPr lang="en-US" sz="2200" u="sng" dirty="0">
                <a:solidFill>
                  <a:srgbClr val="FF0000"/>
                </a:solidFill>
              </a:rPr>
              <a:t>Mexicans</a:t>
            </a:r>
            <a:r>
              <a:rPr lang="en-US" sz="2200" dirty="0">
                <a:solidFill>
                  <a:srgbClr val="FF0000"/>
                </a:solidFill>
              </a:rPr>
              <a:t> were building railroads in the Southwest many were forced into </a:t>
            </a:r>
            <a:r>
              <a:rPr lang="en-US" sz="2200" u="sng" dirty="0">
                <a:solidFill>
                  <a:srgbClr val="FF0000"/>
                </a:solidFill>
              </a:rPr>
              <a:t>debt peonage</a:t>
            </a:r>
            <a:r>
              <a:rPr lang="en-US" sz="2200" dirty="0">
                <a:solidFill>
                  <a:srgbClr val="FF0000"/>
                </a:solidFill>
              </a:rPr>
              <a:t>, which is a system of slavery to work off </a:t>
            </a:r>
            <a:r>
              <a:rPr lang="en-US" sz="2200" u="sng" dirty="0">
                <a:solidFill>
                  <a:srgbClr val="FF0000"/>
                </a:solidFill>
              </a:rPr>
              <a:t>debt</a:t>
            </a:r>
            <a:r>
              <a:rPr lang="en-US" sz="2200" dirty="0">
                <a:solidFill>
                  <a:srgbClr val="FF0000"/>
                </a:solidFill>
              </a:rPr>
              <a:t> to an employer.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It wasn’t declared </a:t>
            </a:r>
            <a:r>
              <a:rPr lang="en-US" sz="2200" u="sng" dirty="0">
                <a:solidFill>
                  <a:srgbClr val="FF0000"/>
                </a:solidFill>
              </a:rPr>
              <a:t>unconstitutional</a:t>
            </a:r>
            <a:r>
              <a:rPr lang="en-US" sz="2200" dirty="0">
                <a:solidFill>
                  <a:srgbClr val="FF0000"/>
                </a:solidFill>
              </a:rPr>
              <a:t> until 1911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187" y="4630994"/>
            <a:ext cx="5403781" cy="17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9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Public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07768"/>
            <a:ext cx="10811660" cy="5484761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</a:rPr>
              <a:t>As a result of social and economic change, many </a:t>
            </a:r>
            <a:r>
              <a:rPr lang="en-US" sz="2000" u="sng" dirty="0">
                <a:solidFill>
                  <a:srgbClr val="FF0000"/>
                </a:solidFill>
              </a:rPr>
              <a:t>women</a:t>
            </a:r>
            <a:r>
              <a:rPr lang="en-US" sz="2000" dirty="0">
                <a:solidFill>
                  <a:srgbClr val="FF0000"/>
                </a:solidFill>
              </a:rPr>
              <a:t> enter public life as workers and </a:t>
            </a:r>
            <a:r>
              <a:rPr lang="en-US" sz="2000" u="sng" dirty="0">
                <a:solidFill>
                  <a:srgbClr val="FF0000"/>
                </a:solidFill>
              </a:rPr>
              <a:t>reformers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</a:p>
          <a:p>
            <a:pPr lvl="0"/>
            <a:r>
              <a:rPr lang="en-US" sz="2000" dirty="0">
                <a:solidFill>
                  <a:srgbClr val="FF0000"/>
                </a:solidFill>
              </a:rPr>
              <a:t>There is a change in the </a:t>
            </a:r>
            <a:r>
              <a:rPr lang="en-US" sz="2000" u="sng" dirty="0">
                <a:solidFill>
                  <a:srgbClr val="FF0000"/>
                </a:solidFill>
              </a:rPr>
              <a:t>pattern</a:t>
            </a:r>
            <a:r>
              <a:rPr lang="en-US" sz="2000" dirty="0">
                <a:solidFill>
                  <a:srgbClr val="FF0000"/>
                </a:solidFill>
              </a:rPr>
              <a:t> of living for women. Only middle / upper class women can devote selves to </a:t>
            </a:r>
            <a:r>
              <a:rPr lang="en-US" sz="2000" u="sng" dirty="0">
                <a:solidFill>
                  <a:srgbClr val="FF0000"/>
                </a:solidFill>
              </a:rPr>
              <a:t>home</a:t>
            </a:r>
            <a:r>
              <a:rPr lang="en-US" sz="2000" dirty="0">
                <a:solidFill>
                  <a:srgbClr val="FF0000"/>
                </a:solidFill>
              </a:rPr>
              <a:t> and family. Poor women must </a:t>
            </a:r>
            <a:r>
              <a:rPr lang="en-US" sz="2000" u="sng" dirty="0">
                <a:solidFill>
                  <a:srgbClr val="FF0000"/>
                </a:solidFill>
              </a:rPr>
              <a:t>work</a:t>
            </a:r>
            <a:r>
              <a:rPr lang="en-US" sz="2000" dirty="0">
                <a:solidFill>
                  <a:srgbClr val="FF0000"/>
                </a:solidFill>
              </a:rPr>
              <a:t> for wages to support the home.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After 1900, 1 in 5 women hold </a:t>
            </a:r>
            <a:r>
              <a:rPr lang="en-US" sz="2000" u="sng" dirty="0">
                <a:solidFill>
                  <a:srgbClr val="FF0000"/>
                </a:solidFill>
              </a:rPr>
              <a:t>jobs</a:t>
            </a:r>
            <a:r>
              <a:rPr lang="en-US" sz="2000" dirty="0">
                <a:solidFill>
                  <a:srgbClr val="FF0000"/>
                </a:solidFill>
              </a:rPr>
              <a:t>: 25% in manufacturing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50% of industrial workers in </a:t>
            </a:r>
            <a:r>
              <a:rPr lang="en-US" sz="2000" u="sng" dirty="0">
                <a:solidFill>
                  <a:srgbClr val="FF0000"/>
                </a:solidFill>
              </a:rPr>
              <a:t>garment</a:t>
            </a:r>
            <a:r>
              <a:rPr lang="en-US" sz="2000" dirty="0">
                <a:solidFill>
                  <a:srgbClr val="FF0000"/>
                </a:solidFill>
              </a:rPr>
              <a:t> trade and earn </a:t>
            </a:r>
            <a:r>
              <a:rPr lang="en-US" sz="2000" u="sng" dirty="0">
                <a:solidFill>
                  <a:srgbClr val="FF0000"/>
                </a:solidFill>
              </a:rPr>
              <a:t>half</a:t>
            </a:r>
            <a:r>
              <a:rPr lang="en-US" sz="2000" dirty="0">
                <a:solidFill>
                  <a:srgbClr val="FF0000"/>
                </a:solidFill>
              </a:rPr>
              <a:t> of men’s wages</a:t>
            </a:r>
          </a:p>
          <a:p>
            <a:pPr lvl="0"/>
            <a:r>
              <a:rPr lang="en-US" sz="2000" dirty="0">
                <a:solidFill>
                  <a:srgbClr val="FF0000"/>
                </a:solidFill>
              </a:rPr>
              <a:t>Women start to take </a:t>
            </a:r>
            <a:r>
              <a:rPr lang="en-US" sz="2000" u="sng" dirty="0">
                <a:solidFill>
                  <a:srgbClr val="FF0000"/>
                </a:solidFill>
              </a:rPr>
              <a:t>jobs</a:t>
            </a:r>
            <a:r>
              <a:rPr lang="en-US" sz="2000" dirty="0">
                <a:solidFill>
                  <a:srgbClr val="FF0000"/>
                </a:solidFill>
              </a:rPr>
              <a:t> in offices, stores, and </a:t>
            </a:r>
            <a:r>
              <a:rPr lang="en-US" sz="2000" u="sng" dirty="0">
                <a:solidFill>
                  <a:srgbClr val="FF0000"/>
                </a:solidFill>
              </a:rPr>
              <a:t>classrooms</a:t>
            </a:r>
            <a:r>
              <a:rPr lang="en-US" sz="2000" dirty="0">
                <a:solidFill>
                  <a:srgbClr val="FF0000"/>
                </a:solidFill>
              </a:rPr>
              <a:t> which require higher education.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By 1890 women high-school graduates </a:t>
            </a:r>
            <a:r>
              <a:rPr lang="en-US" sz="2000" u="sng" dirty="0">
                <a:solidFill>
                  <a:srgbClr val="FF0000"/>
                </a:solidFill>
              </a:rPr>
              <a:t>outnumbered</a:t>
            </a:r>
            <a:r>
              <a:rPr lang="en-US" sz="2000" dirty="0">
                <a:solidFill>
                  <a:srgbClr val="FF0000"/>
                </a:solidFill>
              </a:rPr>
              <a:t> men. </a:t>
            </a:r>
          </a:p>
          <a:p>
            <a:pPr lvl="0"/>
            <a:r>
              <a:rPr lang="en-US" sz="2000" dirty="0">
                <a:solidFill>
                  <a:srgbClr val="FF0000"/>
                </a:solidFill>
              </a:rPr>
              <a:t>Many women become </a:t>
            </a:r>
            <a:r>
              <a:rPr lang="en-US" sz="2000" u="sng" dirty="0">
                <a:solidFill>
                  <a:srgbClr val="FF0000"/>
                </a:solidFill>
              </a:rPr>
              <a:t>active</a:t>
            </a:r>
            <a:r>
              <a:rPr lang="en-US" sz="2000" dirty="0">
                <a:solidFill>
                  <a:srgbClr val="FF0000"/>
                </a:solidFill>
              </a:rPr>
              <a:t> in public life and attend new women’s </a:t>
            </a:r>
            <a:r>
              <a:rPr lang="en-US" sz="2000" u="sng" dirty="0">
                <a:solidFill>
                  <a:srgbClr val="FF0000"/>
                </a:solidFill>
              </a:rPr>
              <a:t>colleges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50% of college-educated women </a:t>
            </a:r>
            <a:r>
              <a:rPr lang="en-US" sz="2000" u="sng" dirty="0">
                <a:solidFill>
                  <a:srgbClr val="FF0000"/>
                </a:solidFill>
              </a:rPr>
              <a:t>never</a:t>
            </a:r>
            <a:r>
              <a:rPr lang="en-US" sz="2000" dirty="0">
                <a:solidFill>
                  <a:srgbClr val="FF0000"/>
                </a:solidFill>
              </a:rPr>
              <a:t> marry; many work on social </a:t>
            </a:r>
            <a:r>
              <a:rPr lang="en-US" sz="2000" u="sng" dirty="0">
                <a:solidFill>
                  <a:srgbClr val="FF0000"/>
                </a:solidFill>
              </a:rPr>
              <a:t>reforms</a:t>
            </a:r>
            <a:endParaRPr lang="en-US" sz="2000" dirty="0">
              <a:solidFill>
                <a:srgbClr val="FF0000"/>
              </a:solidFill>
            </a:endParaRPr>
          </a:p>
          <a:p>
            <a:pPr lvl="0"/>
            <a:r>
              <a:rPr lang="en-US" sz="2000" b="1" dirty="0">
                <a:solidFill>
                  <a:srgbClr val="FF0000"/>
                </a:solidFill>
              </a:rPr>
              <a:t>Susan B. Anthony</a:t>
            </a:r>
            <a:r>
              <a:rPr lang="en-US" sz="2000" dirty="0">
                <a:solidFill>
                  <a:srgbClr val="FF0000"/>
                </a:solidFill>
              </a:rPr>
              <a:t> and </a:t>
            </a:r>
            <a:r>
              <a:rPr lang="en-US" sz="2000" b="1" dirty="0">
                <a:solidFill>
                  <a:srgbClr val="FF0000"/>
                </a:solidFill>
              </a:rPr>
              <a:t>Elizabeth Cady Stanton</a:t>
            </a:r>
            <a:r>
              <a:rPr lang="en-US" sz="2000" dirty="0">
                <a:solidFill>
                  <a:srgbClr val="FF0000"/>
                </a:solidFill>
              </a:rPr>
              <a:t> are two main leaders in women’s </a:t>
            </a:r>
            <a:r>
              <a:rPr lang="en-US" sz="2000" u="sng" dirty="0">
                <a:solidFill>
                  <a:srgbClr val="FF0000"/>
                </a:solidFill>
              </a:rPr>
              <a:t>suffrage</a:t>
            </a:r>
            <a:r>
              <a:rPr lang="en-US" sz="2000" dirty="0">
                <a:solidFill>
                  <a:srgbClr val="FF0000"/>
                </a:solidFill>
              </a:rPr>
              <a:t>. They created the NAWSA and pioneered the path of women having the right to </a:t>
            </a:r>
            <a:r>
              <a:rPr lang="en-US" sz="2000" u="sng" dirty="0">
                <a:solidFill>
                  <a:srgbClr val="FF0000"/>
                </a:solidFill>
              </a:rPr>
              <a:t>vote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99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511</Words>
  <Application>Microsoft Macintosh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Mangal</vt:lpstr>
      <vt:lpstr>Trebuchet MS</vt:lpstr>
      <vt:lpstr>Wingdings 3</vt:lpstr>
      <vt:lpstr>Arial</vt:lpstr>
      <vt:lpstr>Facet</vt:lpstr>
      <vt:lpstr>Discrimination</vt:lpstr>
      <vt:lpstr>Legal Discrimination </vt:lpstr>
      <vt:lpstr>Jim Crow Laws</vt:lpstr>
      <vt:lpstr>Turn-of-the-Century Race Relations</vt:lpstr>
      <vt:lpstr>Discrimination in the West</vt:lpstr>
      <vt:lpstr>Women in Public Life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Discrimination</dc:title>
  <dc:creator>Simmons, Jonathan</dc:creator>
  <cp:lastModifiedBy>Simmons, Jonathan</cp:lastModifiedBy>
  <cp:revision>2</cp:revision>
  <dcterms:created xsi:type="dcterms:W3CDTF">2017-10-15T18:15:36Z</dcterms:created>
  <dcterms:modified xsi:type="dcterms:W3CDTF">2017-10-15T18:31:29Z</dcterms:modified>
</cp:coreProperties>
</file>