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08E4-BED6-4413-965C-F27A71F4C76F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34D-6747-46DB-9E94-704647BD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2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08E4-BED6-4413-965C-F27A71F4C76F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34D-6747-46DB-9E94-704647BD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5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532008E4-BED6-4413-965C-F27A71F4C76F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5A1134D-6747-46DB-9E94-704647BD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6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08E4-BED6-4413-965C-F27A71F4C76F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34D-6747-46DB-9E94-704647BD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6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2008E4-BED6-4413-965C-F27A71F4C76F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A1134D-6747-46DB-9E94-704647BD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84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08E4-BED6-4413-965C-F27A71F4C76F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34D-6747-46DB-9E94-704647BD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9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08E4-BED6-4413-965C-F27A71F4C76F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34D-6747-46DB-9E94-704647BD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5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08E4-BED6-4413-965C-F27A71F4C76F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34D-6747-46DB-9E94-704647BD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4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08E4-BED6-4413-965C-F27A71F4C76F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34D-6747-46DB-9E94-704647BD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1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08E4-BED6-4413-965C-F27A71F4C76F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34D-6747-46DB-9E94-704647BD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6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08E4-BED6-4413-965C-F27A71F4C76F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1134D-6747-46DB-9E94-704647BD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9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32008E4-BED6-4413-965C-F27A71F4C76F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5A1134D-6747-46DB-9E94-704647BD3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97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Gilded 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 Notes (Pg. 5 – 6)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Political Machine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11680"/>
            <a:ext cx="11163300" cy="444627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000" dirty="0"/>
              <a:t>Local and national political </a:t>
            </a:r>
            <a:r>
              <a:rPr lang="en-US" sz="3000" u="sng" dirty="0"/>
              <a:t>corruption</a:t>
            </a:r>
            <a:r>
              <a:rPr lang="en-US" sz="3000" dirty="0"/>
              <a:t> in the 19</a:t>
            </a:r>
            <a:r>
              <a:rPr lang="en-US" sz="3000" baseline="30000" dirty="0"/>
              <a:t>th</a:t>
            </a:r>
            <a:r>
              <a:rPr lang="en-US" sz="3000" dirty="0"/>
              <a:t> century leads to calls for reform. </a:t>
            </a:r>
          </a:p>
          <a:p>
            <a:pPr lvl="0"/>
            <a:r>
              <a:rPr lang="en-US" sz="3000" u="sng" dirty="0"/>
              <a:t>Political Machine</a:t>
            </a:r>
            <a:r>
              <a:rPr lang="en-US" sz="3000" dirty="0"/>
              <a:t>, an organized group that controls city political party, gives </a:t>
            </a:r>
            <a:r>
              <a:rPr lang="en-US" sz="3000" u="sng" dirty="0"/>
              <a:t>services</a:t>
            </a:r>
            <a:r>
              <a:rPr lang="en-US" sz="3000" dirty="0"/>
              <a:t> to voters in exchange for political or </a:t>
            </a:r>
            <a:r>
              <a:rPr lang="en-US" sz="3000" u="sng" dirty="0"/>
              <a:t>financial</a:t>
            </a:r>
            <a:r>
              <a:rPr lang="en-US" sz="3000" dirty="0"/>
              <a:t> support. </a:t>
            </a:r>
          </a:p>
          <a:p>
            <a:pPr lvl="1"/>
            <a:r>
              <a:rPr lang="en-US" sz="3000" dirty="0"/>
              <a:t>After the Civil War, machines gain control of </a:t>
            </a:r>
            <a:r>
              <a:rPr lang="en-US" sz="3000" u="sng" dirty="0"/>
              <a:t>major</a:t>
            </a:r>
            <a:r>
              <a:rPr lang="en-US" sz="3000" dirty="0"/>
              <a:t> cities. </a:t>
            </a:r>
          </a:p>
          <a:p>
            <a:pPr lvl="1"/>
            <a:r>
              <a:rPr lang="en-US" sz="3000" dirty="0"/>
              <a:t>They’re organized like a </a:t>
            </a:r>
            <a:r>
              <a:rPr lang="en-US" sz="3000" u="sng" dirty="0"/>
              <a:t>pyramid</a:t>
            </a:r>
            <a:r>
              <a:rPr lang="en-US" sz="3000" dirty="0"/>
              <a:t>: Precinct (local) captains, ward (electoral district), city boss. </a:t>
            </a:r>
          </a:p>
          <a:p>
            <a:pPr lvl="0"/>
            <a:r>
              <a:rPr lang="en-US" sz="3000" dirty="0"/>
              <a:t>Sometimes the city bosses served as the </a:t>
            </a:r>
            <a:r>
              <a:rPr lang="en-US" sz="3000" u="sng" dirty="0"/>
              <a:t>mayor</a:t>
            </a:r>
            <a:r>
              <a:rPr lang="en-US" sz="3000" dirty="0"/>
              <a:t>, but if not he still: controls access to city jobs and business licenses, influences </a:t>
            </a:r>
            <a:r>
              <a:rPr lang="en-US" sz="3000" u="sng" dirty="0"/>
              <a:t>courts</a:t>
            </a:r>
            <a:r>
              <a:rPr lang="en-US" sz="3000" dirty="0"/>
              <a:t>, and arranges building projects. </a:t>
            </a:r>
          </a:p>
          <a:p>
            <a:pPr lvl="0"/>
            <a:r>
              <a:rPr lang="en-US" sz="3000" dirty="0"/>
              <a:t>Many bosses were second generation </a:t>
            </a:r>
            <a:r>
              <a:rPr lang="en-US" sz="3000" u="sng" dirty="0"/>
              <a:t>immigrants</a:t>
            </a:r>
            <a:r>
              <a:rPr lang="en-US" sz="3000" dirty="0"/>
              <a:t> and connected to the poor by doing </a:t>
            </a:r>
            <a:r>
              <a:rPr lang="en-US" sz="3000" u="sng" dirty="0"/>
              <a:t>favors</a:t>
            </a:r>
            <a:r>
              <a:rPr lang="en-US" sz="3000" dirty="0"/>
              <a:t> and speaking their </a:t>
            </a:r>
            <a:r>
              <a:rPr lang="en-US" sz="3000" u="sng" dirty="0"/>
              <a:t>native</a:t>
            </a:r>
            <a:r>
              <a:rPr lang="en-US" sz="3000" dirty="0"/>
              <a:t> tongues. </a:t>
            </a:r>
          </a:p>
          <a:p>
            <a:pPr lvl="0"/>
            <a:r>
              <a:rPr lang="en-US" sz="3000" dirty="0"/>
              <a:t>Machines use electoral fraud to win elections. </a:t>
            </a:r>
            <a:r>
              <a:rPr lang="en-US" sz="3000" u="sng" dirty="0"/>
              <a:t>Graft</a:t>
            </a:r>
            <a:r>
              <a:rPr lang="en-US" sz="3000" dirty="0"/>
              <a:t> illegal use of political influence for personal gain. </a:t>
            </a:r>
          </a:p>
          <a:p>
            <a:pPr lvl="1"/>
            <a:r>
              <a:rPr lang="en-US" sz="3000" dirty="0"/>
              <a:t>For example, by helping a person find work on a construction project for the city, a political machine could ask the worker to bill the city for more than the actual cost. The worker then “kicked back” a portion of the earnings to the machine.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02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Political Corruption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2748" y="2021982"/>
            <a:ext cx="8475619" cy="4195937"/>
          </a:xfrm>
        </p:spPr>
        <p:txBody>
          <a:bodyPr/>
          <a:lstStyle/>
          <a:p>
            <a:pPr lvl="0"/>
            <a:r>
              <a:rPr lang="en-US" b="1" dirty="0"/>
              <a:t>William M. Tweed</a:t>
            </a:r>
            <a:r>
              <a:rPr lang="en-US" dirty="0"/>
              <a:t>, known as the </a:t>
            </a:r>
            <a:r>
              <a:rPr lang="en-US" u="sng" dirty="0"/>
              <a:t>Boss Tweed</a:t>
            </a:r>
            <a:r>
              <a:rPr lang="en-US" dirty="0"/>
              <a:t>, was one of the biggest abusers. He was indicted on 120 counts of fraud. </a:t>
            </a:r>
          </a:p>
          <a:p>
            <a:pPr lvl="0"/>
            <a:r>
              <a:rPr lang="en-US" dirty="0"/>
              <a:t>Another form of corruption in politics is </a:t>
            </a:r>
            <a:r>
              <a:rPr lang="en-US" u="sng" dirty="0"/>
              <a:t>patronage</a:t>
            </a:r>
            <a:r>
              <a:rPr lang="en-US" dirty="0"/>
              <a:t>, which was the practice of giving government jobs to people how had helped a candidate get elected. </a:t>
            </a:r>
          </a:p>
          <a:p>
            <a:pPr lvl="1"/>
            <a:r>
              <a:rPr lang="en-US" sz="2200" dirty="0"/>
              <a:t>Most </a:t>
            </a:r>
            <a:r>
              <a:rPr lang="en-US" sz="2200" u="sng" dirty="0"/>
              <a:t>civil service</a:t>
            </a:r>
            <a:r>
              <a:rPr lang="en-US" sz="2200" dirty="0"/>
              <a:t> were earned this way. </a:t>
            </a:r>
          </a:p>
          <a:p>
            <a:pPr lvl="1"/>
            <a:r>
              <a:rPr lang="en-US" sz="2200" dirty="0"/>
              <a:t>Reformers press for </a:t>
            </a:r>
            <a:r>
              <a:rPr lang="en-US" sz="2200" u="sng" dirty="0"/>
              <a:t>merit</a:t>
            </a:r>
            <a:r>
              <a:rPr lang="en-US" sz="2200" dirty="0"/>
              <a:t> system of hiring. </a:t>
            </a:r>
          </a:p>
          <a:p>
            <a:pPr lvl="0"/>
            <a:r>
              <a:rPr lang="en-US" dirty="0"/>
              <a:t>Reformers made progress under presidents Hayes, Garfield, and Arthur.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69" y="1913987"/>
            <a:ext cx="3091380" cy="469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2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Presidents!!: Hayes, Garfield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510" y="2163607"/>
            <a:ext cx="7960210" cy="1568647"/>
          </a:xfrm>
        </p:spPr>
        <p:txBody>
          <a:bodyPr/>
          <a:lstStyle/>
          <a:p>
            <a:pPr lvl="0"/>
            <a:r>
              <a:rPr lang="en-US" b="1" dirty="0"/>
              <a:t>Rutherford B. Hayes</a:t>
            </a:r>
            <a:r>
              <a:rPr lang="en-US" dirty="0"/>
              <a:t> could not convince Congress, so he named </a:t>
            </a:r>
            <a:r>
              <a:rPr lang="en-US" u="sng" dirty="0"/>
              <a:t>independents</a:t>
            </a:r>
            <a:r>
              <a:rPr lang="en-US" dirty="0"/>
              <a:t> to his cabinet and creates warrant to </a:t>
            </a:r>
            <a:r>
              <a:rPr lang="en-US" u="sng" dirty="0"/>
              <a:t>investigate</a:t>
            </a:r>
            <a:r>
              <a:rPr lang="en-US" dirty="0"/>
              <a:t> corruption. He fired </a:t>
            </a:r>
            <a:r>
              <a:rPr lang="en-US" u="sng" dirty="0"/>
              <a:t>two</a:t>
            </a:r>
            <a:r>
              <a:rPr lang="en-US" dirty="0"/>
              <a:t> who were in control of the </a:t>
            </a:r>
            <a:r>
              <a:rPr lang="en-US" u="sng" dirty="0"/>
              <a:t>Republican</a:t>
            </a:r>
            <a:r>
              <a:rPr lang="en-US" dirty="0"/>
              <a:t> party and decides not run for president again.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95" y="2011680"/>
            <a:ext cx="3312890" cy="18725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3196" y="4102925"/>
            <a:ext cx="801367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u="sng" dirty="0" smtClean="0"/>
              <a:t>Stalwarts</a:t>
            </a:r>
            <a:r>
              <a:rPr lang="en-US" sz="2200" dirty="0" smtClean="0"/>
              <a:t> (people who opposed changes) and reformers could not win a majority. They settle be electing </a:t>
            </a:r>
            <a:r>
              <a:rPr lang="en-US" sz="2200" b="1" dirty="0" smtClean="0"/>
              <a:t>James A. Garfield</a:t>
            </a:r>
            <a:r>
              <a:rPr lang="en-US" sz="2200" b="1" u="sng" dirty="0" smtClean="0"/>
              <a:t>,</a:t>
            </a:r>
            <a:r>
              <a:rPr lang="en-US" sz="2200" dirty="0" smtClean="0"/>
              <a:t> a </a:t>
            </a:r>
            <a:r>
              <a:rPr lang="en-US" sz="2200" u="sng" dirty="0" smtClean="0"/>
              <a:t>reformer</a:t>
            </a:r>
            <a:r>
              <a:rPr lang="en-US" sz="2200" dirty="0" smtClean="0"/>
              <a:t>, and his </a:t>
            </a:r>
            <a:r>
              <a:rPr lang="en-US" sz="2200" u="sng" dirty="0" smtClean="0"/>
              <a:t>Vice President</a:t>
            </a:r>
            <a:r>
              <a:rPr lang="en-US" sz="2200" dirty="0" smtClean="0"/>
              <a:t> would be </a:t>
            </a:r>
            <a:r>
              <a:rPr lang="en-US" sz="2200" b="1" dirty="0" smtClean="0"/>
              <a:t>Chester A. Arthur</a:t>
            </a:r>
            <a:r>
              <a:rPr lang="en-US" sz="2200" dirty="0" smtClean="0"/>
              <a:t>, a stalwart. </a:t>
            </a:r>
          </a:p>
          <a:p>
            <a:pPr lvl="1"/>
            <a:r>
              <a:rPr lang="en-US" sz="2200" dirty="0" smtClean="0"/>
              <a:t>July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, 1881 an unbalanced lawyer (who Garfield had turned down for a job) </a:t>
            </a:r>
            <a:r>
              <a:rPr lang="en-US" sz="2200" u="sng" dirty="0" smtClean="0"/>
              <a:t>shot</a:t>
            </a:r>
            <a:r>
              <a:rPr lang="en-US" sz="2200" dirty="0" smtClean="0"/>
              <a:t> the President at a train station in Washington D.C. He shouted “I did it and I will go to jail for it. I am a Stalwart and Arthur is now president.”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874" y="4365937"/>
            <a:ext cx="3770112" cy="21301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535" y="187946"/>
            <a:ext cx="2260451" cy="150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04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Arthur….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0637" y="2485622"/>
            <a:ext cx="7496520" cy="4372377"/>
          </a:xfrm>
        </p:spPr>
        <p:txBody>
          <a:bodyPr/>
          <a:lstStyle/>
          <a:p>
            <a:pPr lvl="0"/>
            <a:r>
              <a:rPr lang="en-US" dirty="0"/>
              <a:t>President Arthur turns into a </a:t>
            </a:r>
            <a:r>
              <a:rPr lang="en-US" u="sng" dirty="0"/>
              <a:t>reformer</a:t>
            </a:r>
            <a:r>
              <a:rPr lang="en-US" dirty="0"/>
              <a:t> after this and passes </a:t>
            </a:r>
            <a:r>
              <a:rPr lang="en-US" u="sng" dirty="0"/>
              <a:t>Pendleton Civil Service Act</a:t>
            </a:r>
            <a:r>
              <a:rPr lang="en-US" dirty="0"/>
              <a:t> – appointments for federal jobs based on exam score. </a:t>
            </a:r>
          </a:p>
          <a:p>
            <a:pPr lvl="1"/>
            <a:r>
              <a:rPr lang="en-US" sz="2200" dirty="0"/>
              <a:t>The act semi </a:t>
            </a:r>
            <a:r>
              <a:rPr lang="en-US" sz="2200" u="sng" dirty="0"/>
              <a:t>backfired</a:t>
            </a:r>
            <a:r>
              <a:rPr lang="en-US" sz="2200" dirty="0"/>
              <a:t>. Officials could no longer pressure employees for campaign contributions and had to turn to wealthy </a:t>
            </a:r>
            <a:r>
              <a:rPr lang="en-US" sz="2200" u="sng" dirty="0"/>
              <a:t>business</a:t>
            </a:r>
            <a:r>
              <a:rPr lang="en-US" sz="2200" dirty="0"/>
              <a:t> owners for donations. </a:t>
            </a:r>
          </a:p>
          <a:p>
            <a:pPr lvl="0"/>
            <a:r>
              <a:rPr lang="en-US" dirty="0"/>
              <a:t>Business wants </a:t>
            </a:r>
            <a:r>
              <a:rPr lang="en-US" u="sng" dirty="0"/>
              <a:t>high</a:t>
            </a:r>
            <a:r>
              <a:rPr lang="en-US" dirty="0"/>
              <a:t> tariffs that protect </a:t>
            </a:r>
            <a:r>
              <a:rPr lang="en-US" u="sng" dirty="0"/>
              <a:t>domestic</a:t>
            </a:r>
            <a:r>
              <a:rPr lang="en-US" dirty="0"/>
              <a:t> industries from </a:t>
            </a:r>
            <a:r>
              <a:rPr lang="en-US" u="sng" dirty="0"/>
              <a:t>foreign</a:t>
            </a:r>
            <a:r>
              <a:rPr lang="en-US" dirty="0"/>
              <a:t> competition. </a:t>
            </a:r>
          </a:p>
          <a:p>
            <a:pPr lvl="1"/>
            <a:r>
              <a:rPr lang="en-US" sz="2200" dirty="0"/>
              <a:t>Democrats oppose this because that increases </a:t>
            </a:r>
            <a:r>
              <a:rPr lang="en-US" sz="2200" u="sng" dirty="0"/>
              <a:t>prices</a:t>
            </a:r>
            <a:r>
              <a:rPr lang="en-US" sz="2200" dirty="0"/>
              <a:t>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65" y="2836626"/>
            <a:ext cx="4256772" cy="240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25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Cleveland, Harrison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61" y="2189408"/>
            <a:ext cx="7425926" cy="466859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 1884 the </a:t>
            </a:r>
            <a:r>
              <a:rPr lang="en-US" u="sng" dirty="0"/>
              <a:t>Democratic</a:t>
            </a:r>
            <a:r>
              <a:rPr lang="en-US" dirty="0"/>
              <a:t> Party won an election for the first time in 28 years with </a:t>
            </a:r>
            <a:r>
              <a:rPr lang="en-US" b="1" dirty="0"/>
              <a:t>Grover Cleveland</a:t>
            </a:r>
            <a:r>
              <a:rPr lang="en-US" dirty="0"/>
              <a:t>. </a:t>
            </a:r>
          </a:p>
          <a:p>
            <a:pPr lvl="1"/>
            <a:r>
              <a:rPr lang="en-US" sz="2200" dirty="0"/>
              <a:t>He tried to </a:t>
            </a:r>
            <a:r>
              <a:rPr lang="en-US" sz="2200" u="sng" dirty="0"/>
              <a:t>lower</a:t>
            </a:r>
            <a:r>
              <a:rPr lang="en-US" sz="2200" dirty="0"/>
              <a:t> tariff, but </a:t>
            </a:r>
            <a:r>
              <a:rPr lang="en-US" sz="2200" u="sng" dirty="0"/>
              <a:t>Congress</a:t>
            </a:r>
            <a:r>
              <a:rPr lang="en-US" sz="2200" dirty="0"/>
              <a:t> denied. </a:t>
            </a:r>
          </a:p>
          <a:p>
            <a:pPr lvl="0"/>
            <a:r>
              <a:rPr lang="en-US" dirty="0"/>
              <a:t>When </a:t>
            </a:r>
            <a:r>
              <a:rPr lang="en-US" u="sng" dirty="0"/>
              <a:t>Cleveland</a:t>
            </a:r>
            <a:r>
              <a:rPr lang="en-US" dirty="0"/>
              <a:t> ran for reelection his platform was for low-tariff, and he ran against </a:t>
            </a:r>
            <a:r>
              <a:rPr lang="en-US" b="1" dirty="0"/>
              <a:t>Benjamin Harrison</a:t>
            </a:r>
            <a:r>
              <a:rPr lang="en-US" dirty="0"/>
              <a:t> (</a:t>
            </a:r>
            <a:r>
              <a:rPr lang="en-US" u="sng" dirty="0"/>
              <a:t>grandson</a:t>
            </a:r>
            <a:r>
              <a:rPr lang="en-US" dirty="0"/>
              <a:t> of President William Henry Harrison) whose campaign was financed mostly by large contributions from </a:t>
            </a:r>
            <a:r>
              <a:rPr lang="en-US" u="sng" dirty="0"/>
              <a:t>companies</a:t>
            </a:r>
            <a:r>
              <a:rPr lang="en-US" dirty="0"/>
              <a:t> that wanted even higher tariffs. </a:t>
            </a:r>
            <a:endParaRPr lang="en-US" dirty="0" smtClean="0"/>
          </a:p>
          <a:p>
            <a:pPr lvl="1"/>
            <a:r>
              <a:rPr lang="en-US" sz="2200" u="sng" dirty="0"/>
              <a:t>Harrison</a:t>
            </a:r>
            <a:r>
              <a:rPr lang="en-US" sz="2200" dirty="0"/>
              <a:t> lost the </a:t>
            </a:r>
            <a:r>
              <a:rPr lang="en-US" sz="2200" u="sng" dirty="0"/>
              <a:t>popular</a:t>
            </a:r>
            <a:r>
              <a:rPr lang="en-US" sz="2200" dirty="0"/>
              <a:t> vote, but won the </a:t>
            </a:r>
            <a:r>
              <a:rPr lang="en-US" sz="2200" u="sng" dirty="0"/>
              <a:t>electoral</a:t>
            </a:r>
            <a:r>
              <a:rPr lang="en-US" sz="2200" dirty="0"/>
              <a:t>. </a:t>
            </a:r>
          </a:p>
          <a:p>
            <a:pPr lvl="0"/>
            <a:r>
              <a:rPr lang="en-US" dirty="0"/>
              <a:t>President Harrison passed the </a:t>
            </a:r>
            <a:r>
              <a:rPr lang="en-US" u="sng" dirty="0"/>
              <a:t>McKinley</a:t>
            </a:r>
            <a:r>
              <a:rPr lang="en-US" dirty="0"/>
              <a:t> tariff, which raised tariff on manufactured goods to the highest. </a:t>
            </a:r>
          </a:p>
          <a:p>
            <a:pPr lvl="0"/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687" y="1980567"/>
            <a:ext cx="4248753" cy="24014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354" y="4456531"/>
            <a:ext cx="3952539" cy="223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277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Cleveland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1" y="2011679"/>
            <a:ext cx="10085478" cy="4672455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 1882 </a:t>
            </a:r>
            <a:r>
              <a:rPr lang="en-US" u="sng" dirty="0"/>
              <a:t>Cleveland</a:t>
            </a:r>
            <a:r>
              <a:rPr lang="en-US" dirty="0"/>
              <a:t> was elected again – the only president to serve two </a:t>
            </a:r>
            <a:r>
              <a:rPr lang="en-US" u="sng" dirty="0"/>
              <a:t>nonconsecutive</a:t>
            </a:r>
            <a:r>
              <a:rPr lang="en-US" dirty="0"/>
              <a:t> terms. </a:t>
            </a:r>
          </a:p>
          <a:p>
            <a:pPr lvl="0"/>
            <a:r>
              <a:rPr lang="en-US" dirty="0"/>
              <a:t>By the 1900s there were </a:t>
            </a:r>
            <a:r>
              <a:rPr lang="en-US" u="sng" dirty="0"/>
              <a:t>58</a:t>
            </a:r>
            <a:r>
              <a:rPr lang="en-US" dirty="0"/>
              <a:t> cities and 4 out of 10 people lived in </a:t>
            </a:r>
            <a:r>
              <a:rPr lang="en-US" u="sng" dirty="0"/>
              <a:t>cities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Thanks to the invention of </a:t>
            </a:r>
            <a:r>
              <a:rPr lang="en-US" u="sng" dirty="0"/>
              <a:t>elevators</a:t>
            </a:r>
            <a:r>
              <a:rPr lang="en-US" dirty="0"/>
              <a:t>, architects begin to build </a:t>
            </a:r>
            <a:r>
              <a:rPr lang="en-US" u="sng" dirty="0"/>
              <a:t>skyscrapers</a:t>
            </a:r>
            <a:r>
              <a:rPr lang="en-US" dirty="0"/>
              <a:t> which is America’s greatest </a:t>
            </a:r>
            <a:r>
              <a:rPr lang="en-US" u="sng" dirty="0"/>
              <a:t>contribution</a:t>
            </a:r>
            <a:r>
              <a:rPr lang="en-US" dirty="0"/>
              <a:t> to architecture.  </a:t>
            </a:r>
          </a:p>
          <a:p>
            <a:pPr lvl="1"/>
            <a:r>
              <a:rPr lang="en-US" sz="2200" b="1" dirty="0"/>
              <a:t>Louis Sullivan</a:t>
            </a:r>
            <a:r>
              <a:rPr lang="en-US" sz="2200" dirty="0"/>
              <a:t> designs the </a:t>
            </a:r>
            <a:r>
              <a:rPr lang="en-US" sz="2200" u="sng" dirty="0"/>
              <a:t>Wainwright</a:t>
            </a:r>
            <a:r>
              <a:rPr lang="en-US" sz="2200" dirty="0"/>
              <a:t> Building and </a:t>
            </a:r>
            <a:r>
              <a:rPr lang="en-US" sz="2200" b="1" dirty="0"/>
              <a:t>Daniel Burnham</a:t>
            </a:r>
            <a:r>
              <a:rPr lang="en-US" sz="2200" dirty="0"/>
              <a:t> designs the </a:t>
            </a:r>
            <a:r>
              <a:rPr lang="en-US" sz="2200" u="sng" dirty="0"/>
              <a:t>Flatiron</a:t>
            </a:r>
            <a:r>
              <a:rPr lang="en-US" sz="2200" dirty="0"/>
              <a:t> building.</a:t>
            </a:r>
          </a:p>
          <a:p>
            <a:pPr lvl="0"/>
            <a:r>
              <a:rPr lang="en-US" dirty="0"/>
              <a:t>Need for open spaces inspires people like </a:t>
            </a:r>
            <a:r>
              <a:rPr lang="en-US" b="1" dirty="0"/>
              <a:t>Frederick Law Olmstead</a:t>
            </a:r>
            <a:r>
              <a:rPr lang="en-US" dirty="0"/>
              <a:t> begin to plan urban parks like </a:t>
            </a:r>
            <a:r>
              <a:rPr lang="en-US" u="sng" dirty="0"/>
              <a:t>Central Park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By the 1890 the U.S. </a:t>
            </a:r>
            <a:r>
              <a:rPr lang="en-US" u="sng" dirty="0"/>
              <a:t>literacy</a:t>
            </a:r>
            <a:r>
              <a:rPr lang="en-US" dirty="0"/>
              <a:t> rate is almost 90% which causes a growing demand for </a:t>
            </a:r>
            <a:r>
              <a:rPr lang="en-US" u="sng" dirty="0"/>
              <a:t>newspapers</a:t>
            </a:r>
            <a:r>
              <a:rPr lang="en-US" dirty="0"/>
              <a:t>, magazines, and books.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33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13</TotalTime>
  <Words>717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Banded</vt:lpstr>
      <vt:lpstr>Gilded Age</vt:lpstr>
      <vt:lpstr>Political Machine</vt:lpstr>
      <vt:lpstr>Political Corruption</vt:lpstr>
      <vt:lpstr>Presidents!!: Hayes, Garfield</vt:lpstr>
      <vt:lpstr>Arthur….</vt:lpstr>
      <vt:lpstr>Cleveland, Harrison </vt:lpstr>
      <vt:lpstr>Cleveland Again!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Gilded Age</dc:title>
  <dc:creator>Shannon Edwards</dc:creator>
  <cp:lastModifiedBy>Shannon Edwards</cp:lastModifiedBy>
  <cp:revision>2</cp:revision>
  <dcterms:created xsi:type="dcterms:W3CDTF">2017-10-09T02:27:50Z</dcterms:created>
  <dcterms:modified xsi:type="dcterms:W3CDTF">2017-10-09T02:41:15Z</dcterms:modified>
</cp:coreProperties>
</file>