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7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6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9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4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0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7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2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3F41125-C404-46D8-98C6-D931B73BFE0E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1418D49-8586-4C9A-81A8-BC7AECED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8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Immigration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 Notes (Pg. 4 – 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0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Gentlemen’s agreement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2011679"/>
            <a:ext cx="11642501" cy="46338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These fears were extended on to the </a:t>
            </a:r>
            <a:r>
              <a:rPr lang="en-US" u="sng" dirty="0"/>
              <a:t>Japanese</a:t>
            </a:r>
            <a:r>
              <a:rPr lang="en-US" dirty="0"/>
              <a:t> as well. </a:t>
            </a:r>
          </a:p>
          <a:p>
            <a:pPr lvl="1"/>
            <a:r>
              <a:rPr lang="en-US" sz="2200" dirty="0"/>
              <a:t>In August of 1900, </a:t>
            </a:r>
            <a:r>
              <a:rPr lang="en-US" sz="2200" u="sng" dirty="0"/>
              <a:t>Japan</a:t>
            </a:r>
            <a:r>
              <a:rPr lang="en-US" sz="2200" dirty="0"/>
              <a:t> agreed to deny passports to laborers, but couldn’t control their alternative methods. </a:t>
            </a:r>
          </a:p>
          <a:p>
            <a:pPr lvl="1"/>
            <a:r>
              <a:rPr lang="en-US" sz="2200" dirty="0"/>
              <a:t>As more Japanese immigrants came, racial antagonism intensified and on Oct. 11</a:t>
            </a:r>
            <a:r>
              <a:rPr lang="en-US" sz="2200" baseline="30000" dirty="0"/>
              <a:t>th</a:t>
            </a:r>
            <a:r>
              <a:rPr lang="en-US" sz="2200" dirty="0"/>
              <a:t>, 1906 </a:t>
            </a:r>
            <a:r>
              <a:rPr lang="en-US" sz="2200" u="sng" dirty="0"/>
              <a:t>San </a:t>
            </a:r>
            <a:r>
              <a:rPr lang="en-US" sz="2200" u="sng" dirty="0" err="1"/>
              <a:t>Franciso</a:t>
            </a:r>
            <a:r>
              <a:rPr lang="en-US" sz="2200" dirty="0"/>
              <a:t> school board arranged for </a:t>
            </a:r>
            <a:r>
              <a:rPr lang="en-US" sz="2200" u="sng" dirty="0"/>
              <a:t>all Asian</a:t>
            </a:r>
            <a:r>
              <a:rPr lang="en-US" sz="2200" dirty="0"/>
              <a:t> children to be placed in a segregated school.</a:t>
            </a:r>
          </a:p>
          <a:p>
            <a:pPr lvl="1"/>
            <a:r>
              <a:rPr lang="en-US" sz="2200" dirty="0"/>
              <a:t>This upset the Japanese who were trying to comply with America’s request. </a:t>
            </a:r>
            <a:r>
              <a:rPr lang="en-US" sz="2200" b="1" dirty="0"/>
              <a:t>President Roosevelt</a:t>
            </a:r>
            <a:r>
              <a:rPr lang="en-US" sz="2200" dirty="0"/>
              <a:t> did not want to ruin relations with Japan as a county to Russian expansion in the Far East. </a:t>
            </a:r>
          </a:p>
          <a:p>
            <a:pPr lvl="1"/>
            <a:r>
              <a:rPr lang="en-US" sz="2200" dirty="0"/>
              <a:t>On February 24, the </a:t>
            </a:r>
            <a:r>
              <a:rPr lang="en-US" sz="2200" u="sng" dirty="0"/>
              <a:t>Gentlemen’s Agreement</a:t>
            </a:r>
            <a:r>
              <a:rPr lang="en-US" sz="2200" dirty="0"/>
              <a:t> with Japan was concluded that the Japanese note agreeing to </a:t>
            </a:r>
            <a:r>
              <a:rPr lang="en-US" sz="2200" u="sng" dirty="0"/>
              <a:t>deny</a:t>
            </a:r>
            <a:r>
              <a:rPr lang="en-US" sz="2200" dirty="0"/>
              <a:t> passports to laborers intending to enter the U.S. and recognizing the U.S. right to exclude Japanese immigrants holding passports originally issued for other </a:t>
            </a:r>
            <a:r>
              <a:rPr lang="en-US" sz="2200" u="sng" dirty="0"/>
              <a:t>countries</a:t>
            </a:r>
            <a:r>
              <a:rPr lang="en-US" sz="2200" dirty="0"/>
              <a:t>. This was followed by the formal withdrawal of the San Francisco school board order on March 13, 1907.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1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Unit 3 Notes Questions 10/5 &amp; 10/6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6855" y="2215166"/>
            <a:ext cx="6207617" cy="437075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000" dirty="0" smtClean="0"/>
              <a:t>~Cartoon made in response to the Exclusion Act~</a:t>
            </a:r>
          </a:p>
          <a:p>
            <a:pPr indent="0">
              <a:buNone/>
            </a:pPr>
            <a:r>
              <a:rPr lang="en-US" sz="3000" dirty="0" smtClean="0"/>
              <a:t>3. What group </a:t>
            </a:r>
            <a:r>
              <a:rPr lang="en-US" sz="3000" dirty="0"/>
              <a:t>was denied entry? </a:t>
            </a:r>
            <a:r>
              <a:rPr lang="en-US" sz="3000" dirty="0" smtClean="0"/>
              <a:t>Why?</a:t>
            </a:r>
          </a:p>
          <a:p>
            <a:pPr indent="0">
              <a:buNone/>
            </a:pPr>
            <a:r>
              <a:rPr lang="en-US" sz="3000" dirty="0" smtClean="0"/>
              <a:t>4. </a:t>
            </a:r>
            <a:r>
              <a:rPr lang="en-US" sz="2800" dirty="0" smtClean="0"/>
              <a:t>What </a:t>
            </a:r>
            <a:r>
              <a:rPr lang="en-US" sz="2800" dirty="0"/>
              <a:t>group or groups were welcome? </a:t>
            </a:r>
            <a:r>
              <a:rPr lang="en-US" sz="2800" dirty="0" smtClean="0"/>
              <a:t>Why?</a:t>
            </a:r>
          </a:p>
          <a:p>
            <a:pPr indent="0">
              <a:buNone/>
            </a:pPr>
            <a:r>
              <a:rPr lang="en-US" sz="2800" dirty="0" smtClean="0"/>
              <a:t>5. What </a:t>
            </a:r>
            <a:r>
              <a:rPr lang="en-US" sz="2800" dirty="0"/>
              <a:t>country is located on the other side of the “Golden Gate of Liberty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Content Placeholder 5" descr="C:\Users\middldo\Desktop\chineseexclusionact[1]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71" y="2014588"/>
            <a:ext cx="4066032" cy="4571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06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Urban Opportunities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2011680"/>
            <a:ext cx="11075831" cy="446639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Most immigrants settle in cities because </a:t>
            </a:r>
            <a:r>
              <a:rPr lang="en-US" sz="2800" u="sng" dirty="0"/>
              <a:t>industrialization</a:t>
            </a:r>
            <a:r>
              <a:rPr lang="en-US" sz="2800" dirty="0"/>
              <a:t> leads to </a:t>
            </a:r>
            <a:r>
              <a:rPr lang="en-US" sz="2800" u="sng" dirty="0"/>
              <a:t>urbanization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New </a:t>
            </a:r>
            <a:r>
              <a:rPr lang="en-US" sz="2400" u="sng" dirty="0"/>
              <a:t>farm</a:t>
            </a:r>
            <a:r>
              <a:rPr lang="en-US" sz="2400" dirty="0"/>
              <a:t> technology decreases need for laborers so people move to </a:t>
            </a:r>
            <a:r>
              <a:rPr lang="en-US" sz="2400" u="sng" dirty="0"/>
              <a:t>cities</a:t>
            </a:r>
            <a:r>
              <a:rPr lang="en-US" sz="2400" dirty="0"/>
              <a:t>. </a:t>
            </a:r>
          </a:p>
          <a:p>
            <a:pPr lvl="0"/>
            <a:r>
              <a:rPr lang="en-US" sz="2800" dirty="0"/>
              <a:t>Many </a:t>
            </a:r>
            <a:r>
              <a:rPr lang="en-US" sz="2800" u="sng" dirty="0"/>
              <a:t>African Americans</a:t>
            </a:r>
            <a:r>
              <a:rPr lang="en-US" sz="2800" dirty="0"/>
              <a:t> lose their livelihoods: the escape the south just to find </a:t>
            </a:r>
            <a:r>
              <a:rPr lang="en-US" sz="2800" u="sng" dirty="0"/>
              <a:t>slightly less</a:t>
            </a:r>
            <a:r>
              <a:rPr lang="en-US" sz="2800" dirty="0"/>
              <a:t> segregation and discrimination in the North </a:t>
            </a:r>
          </a:p>
          <a:p>
            <a:pPr lvl="0"/>
            <a:r>
              <a:rPr lang="en-US" sz="2800" dirty="0"/>
              <a:t>Working-class families live in either houses on </a:t>
            </a:r>
            <a:r>
              <a:rPr lang="en-US" sz="2800" u="sng" dirty="0"/>
              <a:t>outskirts</a:t>
            </a:r>
            <a:r>
              <a:rPr lang="en-US" sz="2800" dirty="0"/>
              <a:t> of town and face </a:t>
            </a:r>
            <a:r>
              <a:rPr lang="en-US" sz="2800" u="sng" dirty="0"/>
              <a:t>transportation</a:t>
            </a:r>
            <a:r>
              <a:rPr lang="en-US" sz="2800" dirty="0"/>
              <a:t> problems or live in </a:t>
            </a:r>
            <a:r>
              <a:rPr lang="en-US" sz="2800" u="sng" dirty="0"/>
              <a:t>boarding houses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Immigrants tended to take over </a:t>
            </a:r>
            <a:r>
              <a:rPr lang="en-US" sz="2400" u="sng" dirty="0"/>
              <a:t>row</a:t>
            </a:r>
            <a:r>
              <a:rPr lang="en-US" sz="2400" dirty="0"/>
              <a:t> houses, 2 – 3 families per house or </a:t>
            </a:r>
            <a:r>
              <a:rPr lang="en-US" sz="2400" u="sng" dirty="0"/>
              <a:t>tenements</a:t>
            </a:r>
            <a:r>
              <a:rPr lang="en-US" sz="2400" dirty="0"/>
              <a:t> </a:t>
            </a:r>
          </a:p>
          <a:p>
            <a:pPr lvl="1"/>
            <a:r>
              <a:rPr lang="en-US" sz="2400" u="sng" dirty="0"/>
              <a:t>Social stratification</a:t>
            </a:r>
            <a:r>
              <a:rPr lang="en-US" sz="2400" dirty="0"/>
              <a:t>, or organization of people into social classes by </a:t>
            </a:r>
            <a:r>
              <a:rPr lang="en-US" sz="2400" u="sng" dirty="0"/>
              <a:t>wealth</a:t>
            </a:r>
            <a:r>
              <a:rPr lang="en-US" sz="2400" dirty="0"/>
              <a:t>, was clearly on display in NYC. </a:t>
            </a:r>
          </a:p>
        </p:txBody>
      </p:sp>
    </p:spTree>
    <p:extLst>
      <p:ext uri="{BB962C8B-B14F-4D97-AF65-F5344CB8AC3E}">
        <p14:creationId xmlns:p14="http://schemas.microsoft.com/office/powerpoint/2010/main" val="103681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Some Important “first”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53" y="5755242"/>
            <a:ext cx="7235305" cy="99852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/>
              <a:t>1853 Cincinnati, Ohio established the nation’s first paid </a:t>
            </a:r>
            <a:r>
              <a:rPr lang="en-US" u="sng" dirty="0"/>
              <a:t>fire department</a:t>
            </a:r>
            <a:r>
              <a:rPr lang="en-US" dirty="0"/>
              <a:t> in response to major fire hazards from limited water, wood houses, candles, and kerosene heaters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3" y="1294595"/>
            <a:ext cx="3680736" cy="1834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6389" y="1792936"/>
            <a:ext cx="81780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Mass transit, like </a:t>
            </a:r>
            <a:r>
              <a:rPr lang="en-US" sz="2200" u="sng" dirty="0" smtClean="0"/>
              <a:t>streetcars</a:t>
            </a:r>
            <a:r>
              <a:rPr lang="en-US" sz="2200" dirty="0" smtClean="0"/>
              <a:t>, were introduced to move large numbers of people along fixed routes.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9403" y="3155558"/>
            <a:ext cx="8023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response to poor </a:t>
            </a:r>
            <a:r>
              <a:rPr lang="en-US" sz="2200" u="sng" dirty="0" smtClean="0"/>
              <a:t>sanitation</a:t>
            </a:r>
            <a:r>
              <a:rPr lang="en-US" sz="2200" dirty="0" smtClean="0"/>
              <a:t> (manure, open gutters, factor smoke, etc.) cities develop </a:t>
            </a:r>
            <a:r>
              <a:rPr lang="en-US" sz="2200" u="sng" dirty="0" smtClean="0"/>
              <a:t>sewer</a:t>
            </a:r>
            <a:r>
              <a:rPr lang="en-US" sz="2200" dirty="0" smtClean="0"/>
              <a:t> lines and create sanitation departments.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397" y="2306245"/>
            <a:ext cx="27432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5363" y="4348136"/>
            <a:ext cx="63192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 population grows, </a:t>
            </a:r>
            <a:r>
              <a:rPr lang="en-US" sz="2200" u="sng" dirty="0" smtClean="0"/>
              <a:t>thieves</a:t>
            </a:r>
            <a:r>
              <a:rPr lang="en-US" sz="2200" dirty="0" smtClean="0"/>
              <a:t> flourish. In 1844 NYC organized the first full-time salaried </a:t>
            </a:r>
            <a:r>
              <a:rPr lang="en-US" sz="2200" u="sng" dirty="0" smtClean="0"/>
              <a:t>police</a:t>
            </a:r>
            <a:r>
              <a:rPr lang="en-US" sz="2200" dirty="0" smtClean="0"/>
              <a:t> force.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78" y="4000966"/>
            <a:ext cx="3552422" cy="1678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80" y="5190186"/>
            <a:ext cx="2400228" cy="15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0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Reformers Mobilize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957589"/>
            <a:ext cx="11436440" cy="4260331"/>
          </a:xfrm>
        </p:spPr>
        <p:txBody>
          <a:bodyPr/>
          <a:lstStyle/>
          <a:p>
            <a:pPr lvl="0"/>
            <a:r>
              <a:rPr lang="en-US" dirty="0"/>
              <a:t>Social reformers begin to work to relieve urban </a:t>
            </a:r>
            <a:r>
              <a:rPr lang="en-US" u="sng" dirty="0"/>
              <a:t>poverty</a:t>
            </a:r>
            <a:r>
              <a:rPr lang="en-US" dirty="0"/>
              <a:t> and begin the Social Gospel movement. Preaches salvation through service to poor. </a:t>
            </a:r>
          </a:p>
          <a:p>
            <a:pPr lvl="1"/>
            <a:r>
              <a:rPr lang="en-US" sz="2200" dirty="0"/>
              <a:t>Members of the movement believed the </a:t>
            </a:r>
            <a:r>
              <a:rPr lang="en-US" sz="2200" u="sng" dirty="0"/>
              <a:t>church</a:t>
            </a:r>
            <a:r>
              <a:rPr lang="en-US" sz="2200" dirty="0"/>
              <a:t> had a </a:t>
            </a:r>
            <a:r>
              <a:rPr lang="en-US" sz="2200" u="sng" dirty="0"/>
              <a:t>moral</a:t>
            </a:r>
            <a:r>
              <a:rPr lang="en-US" sz="2200" dirty="0"/>
              <a:t> duty to help. </a:t>
            </a:r>
          </a:p>
          <a:p>
            <a:pPr lvl="1"/>
            <a:r>
              <a:rPr lang="en-US" sz="2200" u="sng" dirty="0"/>
              <a:t>Settlement houses</a:t>
            </a:r>
            <a:r>
              <a:rPr lang="en-US" sz="2200" dirty="0"/>
              <a:t> are built – community centers in slums to </a:t>
            </a:r>
            <a:r>
              <a:rPr lang="en-US" sz="2200" u="sng" dirty="0"/>
              <a:t>help</a:t>
            </a:r>
            <a:r>
              <a:rPr lang="en-US" sz="2200" dirty="0"/>
              <a:t> immigrants. They’re run mostly by college-educated women and provide educational, cultural, and social services, send visiting nurses to the sick and help with personal, job and financial problems.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4" y="4097823"/>
            <a:ext cx="3424150" cy="24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5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Through the “Golden Door”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4423892"/>
            <a:ext cx="11578107" cy="2434108"/>
          </a:xfrm>
        </p:spPr>
        <p:txBody>
          <a:bodyPr/>
          <a:lstStyle/>
          <a:p>
            <a:pPr lvl="0"/>
            <a:r>
              <a:rPr lang="en-US" dirty="0"/>
              <a:t>Immigration from </a:t>
            </a:r>
            <a:r>
              <a:rPr lang="en-US" u="sng" dirty="0"/>
              <a:t>Europe</a:t>
            </a:r>
            <a:r>
              <a:rPr lang="en-US" dirty="0"/>
              <a:t>, Asia, Mexico, and the </a:t>
            </a:r>
            <a:r>
              <a:rPr lang="en-US" u="sng" dirty="0"/>
              <a:t>Caribbean</a:t>
            </a:r>
            <a:r>
              <a:rPr lang="en-US" dirty="0"/>
              <a:t> forces cities to confront </a:t>
            </a:r>
            <a:r>
              <a:rPr lang="en-US" u="sng" dirty="0"/>
              <a:t>overcrowding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Some immigrants were </a:t>
            </a:r>
            <a:r>
              <a:rPr lang="en-US" u="sng" dirty="0"/>
              <a:t>drawn in</a:t>
            </a:r>
            <a:r>
              <a:rPr lang="en-US" dirty="0"/>
              <a:t> by the promise of a better life, while others were </a:t>
            </a:r>
            <a:r>
              <a:rPr lang="en-US" u="sng" dirty="0"/>
              <a:t>pushed out </a:t>
            </a:r>
            <a:r>
              <a:rPr lang="en-US" dirty="0"/>
              <a:t>by things such as famine, land shortages, religious and/or political persecution. </a:t>
            </a:r>
          </a:p>
          <a:p>
            <a:pPr lvl="0"/>
            <a:r>
              <a:rPr lang="en-US" dirty="0"/>
              <a:t>Others were known as “birds of passage,” which were people who intended to immigrant </a:t>
            </a:r>
            <a:r>
              <a:rPr lang="en-US" u="sng" dirty="0"/>
              <a:t>temporarily</a:t>
            </a:r>
            <a:r>
              <a:rPr lang="en-US" dirty="0"/>
              <a:t> and make money to return home with.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3" y="1399774"/>
            <a:ext cx="5151550" cy="30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4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Europeans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" y="1904923"/>
            <a:ext cx="5486399" cy="2679956"/>
          </a:xfrm>
        </p:spPr>
        <p:txBody>
          <a:bodyPr/>
          <a:lstStyle/>
          <a:p>
            <a:pPr lvl="0"/>
            <a:r>
              <a:rPr lang="en-US" sz="2400" dirty="0"/>
              <a:t>1870 – 1920 about 20 </a:t>
            </a:r>
            <a:r>
              <a:rPr lang="en-US" sz="2400" u="sng" dirty="0"/>
              <a:t>million</a:t>
            </a:r>
            <a:r>
              <a:rPr lang="en-US" sz="2400" dirty="0"/>
              <a:t> Europeans arrived in the U.S. on the </a:t>
            </a:r>
            <a:r>
              <a:rPr lang="en-US" sz="2400" u="sng" dirty="0"/>
              <a:t>east</a:t>
            </a:r>
            <a:r>
              <a:rPr lang="en-US" sz="2400" dirty="0"/>
              <a:t> coast. </a:t>
            </a:r>
          </a:p>
          <a:p>
            <a:pPr lvl="1"/>
            <a:r>
              <a:rPr lang="en-US" sz="2400" u="sng" dirty="0"/>
              <a:t>Jews</a:t>
            </a:r>
            <a:r>
              <a:rPr lang="en-US" sz="2400" dirty="0"/>
              <a:t> are driven out of Russia by </a:t>
            </a:r>
            <a:r>
              <a:rPr lang="en-US" sz="2400" u="sng" dirty="0"/>
              <a:t>pogroms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Europe was </a:t>
            </a:r>
            <a:r>
              <a:rPr lang="en-US" sz="2400" u="sng" dirty="0"/>
              <a:t>over populated</a:t>
            </a:r>
            <a:r>
              <a:rPr lang="en-US" sz="2400" dirty="0"/>
              <a:t> and farming land was scarce.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2309" y="4180344"/>
            <a:ext cx="6439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onotype Corsiva" panose="03010101010201010101" pitchFamily="66" charset="0"/>
              </a:rPr>
              <a:t>“Keep ancient lands, your storied pomp!” cries she With silent lips. “Give me our tired, your poor,</a:t>
            </a:r>
          </a:p>
          <a:p>
            <a:r>
              <a:rPr lang="en-US" sz="2800" dirty="0" smtClean="0">
                <a:latin typeface="Monotype Corsiva" panose="03010101010201010101" pitchFamily="66" charset="0"/>
              </a:rPr>
              <a:t>Your huddled masses yearning to breath free, The  wretched refuse of your teeming shore. Send these, the homeless, </a:t>
            </a:r>
            <a:r>
              <a:rPr lang="en-US" sz="2800" dirty="0" err="1" smtClean="0">
                <a:latin typeface="Monotype Corsiva" panose="03010101010201010101" pitchFamily="66" charset="0"/>
              </a:rPr>
              <a:t>temperst-tost</a:t>
            </a:r>
            <a:r>
              <a:rPr lang="en-US" sz="2800" dirty="0" smtClean="0">
                <a:latin typeface="Monotype Corsiva" panose="03010101010201010101" pitchFamily="66" charset="0"/>
              </a:rPr>
              <a:t> to me, I lift my lamp beside the golden door!”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25" y="4180344"/>
            <a:ext cx="1665288" cy="2331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506" y="1904923"/>
            <a:ext cx="3835042" cy="2157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1" y="4093574"/>
            <a:ext cx="1814079" cy="2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3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Come </a:t>
            </a:r>
            <a:r>
              <a:rPr lang="en-US" dirty="0">
                <a:solidFill>
                  <a:srgbClr val="FF0000"/>
                </a:solidFill>
              </a:rPr>
              <a:t>on </a:t>
            </a:r>
            <a:r>
              <a:rPr lang="en-US" dirty="0" err="1">
                <a:solidFill>
                  <a:srgbClr val="FF0000"/>
                </a:solidFill>
              </a:rPr>
              <a:t>vamanos</a:t>
            </a:r>
            <a:r>
              <a:rPr lang="en-US" dirty="0">
                <a:solidFill>
                  <a:srgbClr val="FF0000"/>
                </a:solidFill>
              </a:rPr>
              <a:t>… </a:t>
            </a:r>
            <a:r>
              <a:rPr lang="en-US" dirty="0" smtClean="0">
                <a:solidFill>
                  <a:srgbClr val="FF0000"/>
                </a:solidFill>
              </a:rPr>
              <a:t>Everybody Lets go (to America)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8" y="1931831"/>
            <a:ext cx="11423561" cy="48166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About 300,000 </a:t>
            </a:r>
            <a:r>
              <a:rPr lang="en-US" sz="2400" u="sng" dirty="0"/>
              <a:t>Chinese</a:t>
            </a:r>
            <a:r>
              <a:rPr lang="en-US" sz="2400" dirty="0"/>
              <a:t> arrive in the late 1800s attracted by the </a:t>
            </a:r>
            <a:r>
              <a:rPr lang="en-US" sz="2400" u="sng" dirty="0"/>
              <a:t>Gold Rush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Worked in railroads, farms, mines, domestic service</a:t>
            </a:r>
          </a:p>
          <a:p>
            <a:pPr lvl="0"/>
            <a:r>
              <a:rPr lang="en-US" sz="2400" dirty="0"/>
              <a:t>Japanese immigrants first worked on plantations in </a:t>
            </a:r>
            <a:r>
              <a:rPr lang="en-US" sz="2400" u="sng" dirty="0"/>
              <a:t>Hawaii</a:t>
            </a:r>
            <a:r>
              <a:rPr lang="en-US" sz="2400" dirty="0"/>
              <a:t> and then migrated to the </a:t>
            </a:r>
            <a:r>
              <a:rPr lang="en-US" sz="2400" u="sng" dirty="0"/>
              <a:t>West Coast</a:t>
            </a:r>
            <a:r>
              <a:rPr lang="en-US" sz="2400" dirty="0"/>
              <a:t> – about 200,000 by the 1920s. </a:t>
            </a:r>
          </a:p>
          <a:p>
            <a:pPr lvl="0"/>
            <a:r>
              <a:rPr lang="en-US" sz="2400" dirty="0"/>
              <a:t>About 260,000 immigrants came from </a:t>
            </a:r>
            <a:r>
              <a:rPr lang="en-US" sz="2400" u="sng" dirty="0"/>
              <a:t>West Indies</a:t>
            </a:r>
            <a:r>
              <a:rPr lang="en-US" sz="2400" dirty="0"/>
              <a:t> (Cuba, Jamaica, Puerto Rico) to the eastern and southeastern part of the U.S. seeking </a:t>
            </a:r>
            <a:r>
              <a:rPr lang="en-US" sz="2400" u="sng" dirty="0"/>
              <a:t>industrial</a:t>
            </a:r>
            <a:r>
              <a:rPr lang="en-US" sz="2400" dirty="0"/>
              <a:t> jobs </a:t>
            </a:r>
          </a:p>
          <a:p>
            <a:pPr lvl="0"/>
            <a:r>
              <a:rPr lang="en-US" sz="2400" u="sng" dirty="0"/>
              <a:t>Mexicans</a:t>
            </a:r>
            <a:r>
              <a:rPr lang="en-US" sz="2400" dirty="0"/>
              <a:t> flee political turmoil and in 20 years about </a:t>
            </a:r>
            <a:r>
              <a:rPr lang="en-US" sz="2400" u="sng" dirty="0"/>
              <a:t>7</a:t>
            </a:r>
            <a:r>
              <a:rPr lang="en-US" sz="2400" dirty="0"/>
              <a:t>% of the current population (700,000) immigrated to Southern America. </a:t>
            </a:r>
          </a:p>
          <a:p>
            <a:pPr lvl="1"/>
            <a:r>
              <a:rPr lang="en-US" sz="2400" dirty="0"/>
              <a:t>The </a:t>
            </a:r>
            <a:r>
              <a:rPr lang="en-US" sz="2400" u="sng" dirty="0"/>
              <a:t>National Reclamation Act</a:t>
            </a:r>
            <a:r>
              <a:rPr lang="en-US" sz="2400" dirty="0"/>
              <a:t> created new farmland in western states. </a:t>
            </a:r>
            <a:endParaRPr lang="en-US" sz="2400" dirty="0" smtClean="0"/>
          </a:p>
          <a:p>
            <a:pPr lvl="0"/>
            <a:r>
              <a:rPr lang="en-US" sz="2400" dirty="0"/>
              <a:t>Immigrants travel by </a:t>
            </a:r>
            <a:r>
              <a:rPr lang="en-US" sz="2400" u="sng" dirty="0"/>
              <a:t>steamship</a:t>
            </a:r>
            <a:r>
              <a:rPr lang="en-US" sz="2400" dirty="0"/>
              <a:t>, most in steerage (like coach for a boat) – took a week to cross the Atlantic and three to cross the Pacific. </a:t>
            </a:r>
          </a:p>
          <a:p>
            <a:pPr lvl="1"/>
            <a:r>
              <a:rPr lang="en-US" sz="2400" dirty="0"/>
              <a:t>Conditions were harsh – rarely allowed on </a:t>
            </a:r>
            <a:r>
              <a:rPr lang="en-US" sz="2400" u="sng" dirty="0"/>
              <a:t>deck</a:t>
            </a:r>
            <a:r>
              <a:rPr lang="en-US" sz="2400" dirty="0"/>
              <a:t>, sleep in </a:t>
            </a:r>
            <a:r>
              <a:rPr lang="en-US" sz="2400" u="sng" dirty="0"/>
              <a:t>lice</a:t>
            </a:r>
            <a:r>
              <a:rPr lang="en-US" sz="2400" dirty="0"/>
              <a:t> infested bunks. Many </a:t>
            </a:r>
            <a:r>
              <a:rPr lang="en-US" sz="2400" u="sng" dirty="0"/>
              <a:t>died</a:t>
            </a:r>
            <a:r>
              <a:rPr lang="en-US" sz="2400" dirty="0"/>
              <a:t> on the journey.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1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U.S. Immigration Patterns as of 1900s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0" y="1898679"/>
            <a:ext cx="7677016" cy="4869167"/>
          </a:xfrm>
        </p:spPr>
      </p:pic>
    </p:spTree>
    <p:extLst>
      <p:ext uri="{BB962C8B-B14F-4D97-AF65-F5344CB8AC3E}">
        <p14:creationId xmlns:p14="http://schemas.microsoft.com/office/powerpoint/2010/main" val="228421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When you thought the hard part was over….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821466"/>
            <a:ext cx="11835684" cy="72855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Immigrants had to pass </a:t>
            </a:r>
            <a:r>
              <a:rPr lang="en-US" u="sng" dirty="0"/>
              <a:t>inspection</a:t>
            </a:r>
            <a:r>
              <a:rPr lang="en-US" dirty="0"/>
              <a:t> at immigration stations. </a:t>
            </a:r>
          </a:p>
          <a:p>
            <a:pPr lvl="1"/>
            <a:r>
              <a:rPr lang="en-US" sz="2200" dirty="0"/>
              <a:t>Most would be held there </a:t>
            </a:r>
            <a:r>
              <a:rPr lang="en-US" sz="2200" u="sng" dirty="0"/>
              <a:t>one day</a:t>
            </a:r>
            <a:r>
              <a:rPr lang="en-US" sz="2200" dirty="0"/>
              <a:t> waiting inspection, but less than </a:t>
            </a:r>
            <a:r>
              <a:rPr lang="en-US" sz="2200" u="sng" dirty="0"/>
              <a:t>2%</a:t>
            </a:r>
            <a:r>
              <a:rPr lang="en-US" sz="2200" dirty="0"/>
              <a:t> were denied entry.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" y="2578547"/>
            <a:ext cx="3345645" cy="2258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68" y="4899104"/>
            <a:ext cx="35774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Ellis Island</a:t>
            </a:r>
            <a:r>
              <a:rPr lang="en-US" sz="2200" dirty="0" smtClean="0"/>
              <a:t> – chief U.S. immigration station in New York Harbor. 1892 – 1924 17 million immigrants processed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6265" y="4899104"/>
            <a:ext cx="44439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Angel Island</a:t>
            </a:r>
            <a:r>
              <a:rPr lang="en-US" sz="2200" dirty="0" smtClean="0"/>
              <a:t> – station in San Francisco Bay; Immigrants endure harsh questioning, long detention for admission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2162" y="2641500"/>
            <a:ext cx="3892283" cy="4093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Immigrants given physical exam by doctor; seriously ill </a:t>
            </a:r>
            <a:r>
              <a:rPr lang="en-US" sz="2200" u="sng" dirty="0" smtClean="0"/>
              <a:t>not admitted</a:t>
            </a:r>
            <a:r>
              <a:rPr lang="en-US" sz="2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Then they had to meet with a </a:t>
            </a:r>
            <a:r>
              <a:rPr lang="en-US" sz="2200" u="sng" dirty="0" smtClean="0"/>
              <a:t>government</a:t>
            </a:r>
            <a:r>
              <a:rPr lang="en-US" sz="2200" dirty="0" smtClean="0"/>
              <a:t> inspector to prove they had never been convicted of a </a:t>
            </a:r>
            <a:r>
              <a:rPr lang="en-US" sz="2200" u="sng" dirty="0" smtClean="0"/>
              <a:t>felony</a:t>
            </a:r>
            <a:r>
              <a:rPr lang="en-US" sz="2200" dirty="0" smtClean="0"/>
              <a:t>, demonstrating that they were able to </a:t>
            </a:r>
            <a:r>
              <a:rPr lang="en-US" sz="2200" u="sng" dirty="0" smtClean="0"/>
              <a:t>work</a:t>
            </a:r>
            <a:r>
              <a:rPr lang="en-US" sz="2200" dirty="0" smtClean="0"/>
              <a:t>, and showing that they had some </a:t>
            </a:r>
            <a:r>
              <a:rPr lang="en-US" sz="2200" u="sng" dirty="0" smtClean="0"/>
              <a:t>money</a:t>
            </a:r>
            <a:r>
              <a:rPr lang="en-US" sz="2200" dirty="0" smtClean="0"/>
              <a:t> (at least $25 in 1909).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65" y="2641500"/>
            <a:ext cx="4033255" cy="18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Unit 3 Notes Questions 10/5 &amp; 10/6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011680"/>
            <a:ext cx="10818254" cy="471109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Which of the following is a pull factor that drew immigrants to settle in the U.S. during the late 1800s and early 1900s?</a:t>
            </a:r>
          </a:p>
          <a:p>
            <a:pPr marL="685800" lvl="1" indent="-457200">
              <a:buFont typeface="+mj-lt"/>
              <a:buAutoNum type="alphaUcPeriod"/>
            </a:pPr>
            <a:r>
              <a:rPr lang="en-US" sz="2400" dirty="0" smtClean="0"/>
              <a:t>Famine</a:t>
            </a:r>
          </a:p>
          <a:p>
            <a:pPr marL="685800" lvl="1" indent="-457200">
              <a:buFont typeface="+mj-lt"/>
              <a:buAutoNum type="alphaUcPeriod"/>
            </a:pPr>
            <a:r>
              <a:rPr lang="en-US" sz="2400" dirty="0" smtClean="0"/>
              <a:t>Land Shortages</a:t>
            </a:r>
          </a:p>
          <a:p>
            <a:pPr marL="685800" lvl="1" indent="-457200">
              <a:buFont typeface="+mj-lt"/>
              <a:buAutoNum type="alphaUcPeriod"/>
            </a:pPr>
            <a:r>
              <a:rPr lang="en-US" sz="2400" dirty="0" smtClean="0"/>
              <a:t>Religious Persecution</a:t>
            </a:r>
          </a:p>
          <a:p>
            <a:pPr marL="685800" lvl="1" indent="-457200">
              <a:buFont typeface="+mj-lt"/>
              <a:buAutoNum type="alphaUcPeriod"/>
            </a:pPr>
            <a:r>
              <a:rPr lang="en-US" sz="2400" dirty="0" smtClean="0"/>
              <a:t>Promise of a better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first thing that immigrants at Ellis Island encountered once the got off the ship?</a:t>
            </a:r>
          </a:p>
          <a:p>
            <a:pPr marL="685800" lvl="1" indent="-457200">
              <a:buFont typeface="+mj-lt"/>
              <a:buAutoNum type="alphaUcPeriod"/>
            </a:pPr>
            <a:r>
              <a:rPr lang="en-US" sz="2400" dirty="0" smtClean="0"/>
              <a:t>Interrogation by a government investigator</a:t>
            </a:r>
          </a:p>
          <a:p>
            <a:pPr marL="685800" lvl="1" indent="-457200">
              <a:buFont typeface="+mj-lt"/>
              <a:buAutoNum type="alphaUcPeriod"/>
            </a:pPr>
            <a:r>
              <a:rPr lang="en-US" sz="2400" dirty="0" smtClean="0"/>
              <a:t>Physical examination by a medical professional</a:t>
            </a:r>
          </a:p>
          <a:p>
            <a:pPr marL="685800" lvl="1" indent="-457200">
              <a:buFont typeface="+mj-lt"/>
              <a:buAutoNum type="alphaUcPeriod"/>
            </a:pPr>
            <a:r>
              <a:rPr lang="en-US" sz="2400" dirty="0" smtClean="0"/>
              <a:t>Interviews for employment by local factory owners</a:t>
            </a:r>
          </a:p>
          <a:p>
            <a:pPr marL="685800" lvl="1" indent="-457200">
              <a:buFont typeface="+mj-lt"/>
              <a:buAutoNum type="alphaUcPeriod"/>
            </a:pPr>
            <a:r>
              <a:rPr lang="en-US" sz="2400" dirty="0" smtClean="0"/>
              <a:t>Dark and crowded conditions with lice-infested bunks </a:t>
            </a:r>
          </a:p>
          <a:p>
            <a:pPr marL="685800" lvl="1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2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Life in the New Land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820" y="2539715"/>
            <a:ext cx="7388180" cy="4206240"/>
          </a:xfrm>
        </p:spPr>
        <p:txBody>
          <a:bodyPr/>
          <a:lstStyle/>
          <a:p>
            <a:pPr lvl="0"/>
            <a:r>
              <a:rPr lang="en-US" dirty="0"/>
              <a:t>Immigrants must create a new life: find </a:t>
            </a:r>
            <a:r>
              <a:rPr lang="en-US" u="sng" dirty="0"/>
              <a:t>work</a:t>
            </a:r>
            <a:r>
              <a:rPr lang="en-US" dirty="0"/>
              <a:t>, home, and learn new ways. Many seek people who share cultural values, </a:t>
            </a:r>
            <a:r>
              <a:rPr lang="en-US" u="sng" dirty="0"/>
              <a:t>religion</a:t>
            </a:r>
            <a:r>
              <a:rPr lang="en-US" dirty="0"/>
              <a:t>, and language. </a:t>
            </a:r>
          </a:p>
          <a:p>
            <a:pPr lvl="1"/>
            <a:r>
              <a:rPr lang="en-US" sz="2200" dirty="0"/>
              <a:t>Ethnic </a:t>
            </a:r>
            <a:r>
              <a:rPr lang="en-US" sz="2200" u="sng" dirty="0"/>
              <a:t>communities</a:t>
            </a:r>
            <a:r>
              <a:rPr lang="en-US" sz="2200" dirty="0"/>
              <a:t> form – immigrants can speak native tongue, some even had newspapers. </a:t>
            </a:r>
          </a:p>
          <a:p>
            <a:pPr lvl="1"/>
            <a:r>
              <a:rPr lang="en-US" sz="2200" dirty="0"/>
              <a:t>Friction between Americans and immigrants develops “</a:t>
            </a:r>
            <a:r>
              <a:rPr lang="en-US" sz="2200" u="sng" dirty="0"/>
              <a:t>hyphenated</a:t>
            </a:r>
            <a:r>
              <a:rPr lang="en-US" sz="2200" dirty="0"/>
              <a:t>” Americans. </a:t>
            </a:r>
          </a:p>
          <a:p>
            <a:pPr lvl="0"/>
            <a:r>
              <a:rPr lang="en-US" dirty="0"/>
              <a:t>The U.S. becomes a </a:t>
            </a:r>
            <a:r>
              <a:rPr lang="en-US" u="sng" dirty="0"/>
              <a:t>melting pot</a:t>
            </a:r>
            <a:r>
              <a:rPr lang="en-US" dirty="0"/>
              <a:t> – people blend by abandoning native culture and adapting new ones.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539715"/>
            <a:ext cx="4572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Rise of Nativism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2009104"/>
            <a:ext cx="11745532" cy="46621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A negative reaction to immigration was </a:t>
            </a:r>
            <a:r>
              <a:rPr lang="en-US" sz="2400" u="sng" dirty="0"/>
              <a:t>nativism</a:t>
            </a:r>
            <a:r>
              <a:rPr lang="en-US" sz="2400" dirty="0"/>
              <a:t> – favoritism towards native-born Americans; began to create Anti-immigrant groups. </a:t>
            </a:r>
          </a:p>
          <a:p>
            <a:pPr lvl="1"/>
            <a:r>
              <a:rPr lang="en-US" sz="2400" dirty="0"/>
              <a:t>They believed </a:t>
            </a:r>
            <a:r>
              <a:rPr lang="en-US" sz="2400" u="sng" dirty="0"/>
              <a:t>Anglo-Saxons</a:t>
            </a:r>
            <a:r>
              <a:rPr lang="en-US" sz="2400" dirty="0"/>
              <a:t> superior to other ethnic groups; people from the “</a:t>
            </a:r>
            <a:r>
              <a:rPr lang="en-US" sz="2400" u="sng" dirty="0"/>
              <a:t>right</a:t>
            </a:r>
            <a:r>
              <a:rPr lang="en-US" sz="2400" dirty="0"/>
              <a:t>” countries (British, German, Scandinavian)</a:t>
            </a:r>
          </a:p>
          <a:p>
            <a:pPr lvl="1"/>
            <a:r>
              <a:rPr lang="en-US" sz="2400" dirty="0"/>
              <a:t>Many reject immigrants’ religion (Catholicism and Judaism) because they think it will contradict </a:t>
            </a:r>
            <a:r>
              <a:rPr lang="en-US" sz="2400" u="sng" dirty="0"/>
              <a:t>democracy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/>
              <a:t>In 1897, Congress passed </a:t>
            </a:r>
            <a:r>
              <a:rPr lang="en-US" sz="2400" u="sng" dirty="0"/>
              <a:t>literacy</a:t>
            </a:r>
            <a:r>
              <a:rPr lang="en-US" sz="2400" dirty="0"/>
              <a:t> bill for immigrants. Although </a:t>
            </a:r>
            <a:r>
              <a:rPr lang="en-US" sz="2400" b="1" dirty="0"/>
              <a:t>President Grover Cleveland</a:t>
            </a:r>
            <a:r>
              <a:rPr lang="en-US" sz="2400" dirty="0"/>
              <a:t> vetoes, it a powerful statement of public feeling. </a:t>
            </a:r>
          </a:p>
          <a:p>
            <a:pPr lvl="1"/>
            <a:r>
              <a:rPr lang="en-US" sz="2400" dirty="0"/>
              <a:t>Despite </a:t>
            </a:r>
            <a:r>
              <a:rPr lang="en-US" sz="2400" b="1" dirty="0"/>
              <a:t>President Woodrow Wilson’s</a:t>
            </a:r>
            <a:r>
              <a:rPr lang="en-US" sz="2400" dirty="0"/>
              <a:t> veto in 1917, a similar bill </a:t>
            </a:r>
            <a:r>
              <a:rPr lang="en-US" sz="2400" u="sng" dirty="0"/>
              <a:t>passes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/>
              <a:t>Nativism finds foothold in labor movements, especially in the </a:t>
            </a:r>
            <a:r>
              <a:rPr lang="en-US" sz="2400" u="sng" dirty="0"/>
              <a:t>West</a:t>
            </a:r>
            <a:r>
              <a:rPr lang="en-US" sz="2400" dirty="0"/>
              <a:t>. People feared that the limited amount of jobs available would go to Chinese immigrants because they will work for less. </a:t>
            </a:r>
          </a:p>
          <a:p>
            <a:pPr lvl="1"/>
            <a:r>
              <a:rPr lang="en-US" sz="2400" dirty="0"/>
              <a:t>In 1882 the </a:t>
            </a:r>
            <a:r>
              <a:rPr lang="en-US" sz="2400" u="sng" dirty="0"/>
              <a:t>first</a:t>
            </a:r>
            <a:r>
              <a:rPr lang="en-US" sz="2400" dirty="0"/>
              <a:t> significant law </a:t>
            </a:r>
            <a:r>
              <a:rPr lang="en-US" sz="2400" u="sng" dirty="0"/>
              <a:t>restricting</a:t>
            </a:r>
            <a:r>
              <a:rPr lang="en-US" sz="2400" dirty="0"/>
              <a:t> </a:t>
            </a:r>
            <a:r>
              <a:rPr lang="en-US" sz="2400" u="sng" dirty="0"/>
              <a:t>immigration</a:t>
            </a:r>
            <a:r>
              <a:rPr lang="en-US" sz="2400" dirty="0"/>
              <a:t> was past – the </a:t>
            </a:r>
            <a:r>
              <a:rPr lang="en-US" sz="2400" u="sng" dirty="0"/>
              <a:t>Chinese</a:t>
            </a:r>
            <a:r>
              <a:rPr lang="en-US" sz="2400" dirty="0"/>
              <a:t> Exclusion Act. </a:t>
            </a:r>
          </a:p>
          <a:p>
            <a:pPr lvl="1"/>
            <a:r>
              <a:rPr lang="en-US" sz="2400" dirty="0"/>
              <a:t>The statue suspended Chinese immigration for </a:t>
            </a:r>
            <a:r>
              <a:rPr lang="en-US" sz="2400" u="sng" dirty="0"/>
              <a:t>ten</a:t>
            </a:r>
            <a:r>
              <a:rPr lang="en-US" sz="2400" dirty="0"/>
              <a:t> years… and then ultimately they remained </a:t>
            </a:r>
            <a:r>
              <a:rPr lang="en-US" sz="2400" u="sng" dirty="0"/>
              <a:t>ineligible</a:t>
            </a:r>
            <a:r>
              <a:rPr lang="en-US" sz="2400" dirty="0"/>
              <a:t> until 1943.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65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45</TotalTime>
  <Words>1332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Corbel</vt:lpstr>
      <vt:lpstr>Monotype Corsiva</vt:lpstr>
      <vt:lpstr>Wingdings</vt:lpstr>
      <vt:lpstr>Banded</vt:lpstr>
      <vt:lpstr>Immigration</vt:lpstr>
      <vt:lpstr>Through the “Golden Door”</vt:lpstr>
      <vt:lpstr>Europeans</vt:lpstr>
      <vt:lpstr>Come on vamanos… Everybody Lets go (to America)</vt:lpstr>
      <vt:lpstr>U.S. Immigration Patterns as of 1900s</vt:lpstr>
      <vt:lpstr>When you thought the hard part was over…. </vt:lpstr>
      <vt:lpstr>Unit 3 Notes Questions 10/5 &amp; 10/6</vt:lpstr>
      <vt:lpstr>Life in the New Land</vt:lpstr>
      <vt:lpstr>The Rise of Nativism </vt:lpstr>
      <vt:lpstr>Gentlemen’s agreement</vt:lpstr>
      <vt:lpstr>Unit 3 Notes Questions 10/5 &amp; 10/6</vt:lpstr>
      <vt:lpstr>Urban Opportunities </vt:lpstr>
      <vt:lpstr>Some Important “first” </vt:lpstr>
      <vt:lpstr>Reformers Mobilize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Shannon Edwards</dc:creator>
  <cp:lastModifiedBy>Shannon Edwards</cp:lastModifiedBy>
  <cp:revision>6</cp:revision>
  <dcterms:created xsi:type="dcterms:W3CDTF">2017-10-04T00:45:50Z</dcterms:created>
  <dcterms:modified xsi:type="dcterms:W3CDTF">2017-10-04T01:30:59Z</dcterms:modified>
</cp:coreProperties>
</file>