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6A09-ECF7-4B87-8A9A-2A6EB1E9C25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D79D-F6FE-45F8-8DD4-96C6E5CB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6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6A09-ECF7-4B87-8A9A-2A6EB1E9C25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D79D-F6FE-45F8-8DD4-96C6E5CB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9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A58A6A09-ECF7-4B87-8A9A-2A6EB1E9C25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9543D79D-F6FE-45F8-8DD4-96C6E5CB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1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6A09-ECF7-4B87-8A9A-2A6EB1E9C25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D79D-F6FE-45F8-8DD4-96C6E5CB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5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8A6A09-ECF7-4B87-8A9A-2A6EB1E9C25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43D79D-F6FE-45F8-8DD4-96C6E5CB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573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6A09-ECF7-4B87-8A9A-2A6EB1E9C25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D79D-F6FE-45F8-8DD4-96C6E5CB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6A09-ECF7-4B87-8A9A-2A6EB1E9C25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D79D-F6FE-45F8-8DD4-96C6E5CB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4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6A09-ECF7-4B87-8A9A-2A6EB1E9C25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D79D-F6FE-45F8-8DD4-96C6E5CB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6A09-ECF7-4B87-8A9A-2A6EB1E9C25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D79D-F6FE-45F8-8DD4-96C6E5CB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5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6A09-ECF7-4B87-8A9A-2A6EB1E9C25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D79D-F6FE-45F8-8DD4-96C6E5CB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4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6A09-ECF7-4B87-8A9A-2A6EB1E9C25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D79D-F6FE-45F8-8DD4-96C6E5CB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7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A58A6A09-ECF7-4B87-8A9A-2A6EB1E9C25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9543D79D-F6FE-45F8-8DD4-96C6E5CB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638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1FD67-3EEF-4313-BBB2-229B2B71A2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Progressivism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142A3-23AB-45DF-B2FF-21BBF0755E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3 Notes (pg. 7 – 8)</a:t>
            </a:r>
          </a:p>
        </p:txBody>
      </p:sp>
    </p:spTree>
    <p:extLst>
      <p:ext uri="{BB962C8B-B14F-4D97-AF65-F5344CB8AC3E}">
        <p14:creationId xmlns:p14="http://schemas.microsoft.com/office/powerpoint/2010/main" val="1551389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0A92D-89F4-4C3D-89F6-77806C326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It is where you guys are!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AEB19-98DD-44B9-ADB4-CA37D6A4C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 </a:t>
            </a:r>
            <a:r>
              <a:rPr lang="en-US" dirty="0"/>
              <a:t>The </a:t>
            </a:r>
            <a:r>
              <a:rPr lang="en-US" u="sng" dirty="0"/>
              <a:t>industrial</a:t>
            </a:r>
            <a:r>
              <a:rPr lang="en-US" dirty="0"/>
              <a:t> economy demands technical and managerial skills. By 1900, more than </a:t>
            </a:r>
            <a:r>
              <a:rPr lang="en-US" u="sng" dirty="0"/>
              <a:t>half</a:t>
            </a:r>
            <a:r>
              <a:rPr lang="en-US" dirty="0"/>
              <a:t> a </a:t>
            </a:r>
            <a:r>
              <a:rPr lang="en-US" u="sng" dirty="0"/>
              <a:t>million</a:t>
            </a:r>
            <a:r>
              <a:rPr lang="en-US" dirty="0"/>
              <a:t> students are in high school. </a:t>
            </a:r>
          </a:p>
          <a:p>
            <a:pPr lvl="1"/>
            <a:r>
              <a:rPr lang="en-US" sz="2200" dirty="0"/>
              <a:t>Less than </a:t>
            </a:r>
            <a:r>
              <a:rPr lang="en-US" sz="2200" u="sng" dirty="0"/>
              <a:t>1%</a:t>
            </a:r>
            <a:r>
              <a:rPr lang="en-US" sz="2200" dirty="0"/>
              <a:t> of black teenagers attend high school and 2/3 of that number wen to private school. </a:t>
            </a:r>
          </a:p>
          <a:p>
            <a:pPr lvl="1"/>
            <a:r>
              <a:rPr lang="en-US" sz="2200" dirty="0"/>
              <a:t>For example, Mary McLeod Bethune stated one in </a:t>
            </a:r>
            <a:r>
              <a:rPr lang="en-US" sz="2200" u="sng" dirty="0"/>
              <a:t>Daytona Beach, Florida</a:t>
            </a:r>
            <a:r>
              <a:rPr lang="en-US" sz="2200" dirty="0"/>
              <a:t>. With less than </a:t>
            </a:r>
            <a:r>
              <a:rPr lang="en-US" sz="2200" u="sng" dirty="0"/>
              <a:t>$20</a:t>
            </a:r>
            <a:r>
              <a:rPr lang="en-US" sz="2200" dirty="0"/>
              <a:t> in her budget, she rented a house and built desks. Through her work in education and civil rights, she attracted help from wealthy donors such as </a:t>
            </a:r>
            <a:r>
              <a:rPr lang="en-US" sz="2200" u="sng" dirty="0"/>
              <a:t>Rockefeller</a:t>
            </a:r>
            <a:r>
              <a:rPr lang="en-US" sz="2200" dirty="0"/>
              <a:t> and Eleanor </a:t>
            </a:r>
            <a:r>
              <a:rPr lang="en-US" sz="2200" u="sng" dirty="0"/>
              <a:t>Roosevelt</a:t>
            </a:r>
            <a:r>
              <a:rPr lang="en-US" sz="2200" dirty="0"/>
              <a:t>. </a:t>
            </a:r>
          </a:p>
          <a:p>
            <a:pPr lvl="0"/>
            <a:r>
              <a:rPr lang="en-US" u="sng" dirty="0"/>
              <a:t>Immigrants</a:t>
            </a:r>
            <a:r>
              <a:rPr lang="en-US" dirty="0"/>
              <a:t> were encouraged to attend school and be </a:t>
            </a:r>
            <a:r>
              <a:rPr lang="en-US" u="sng" dirty="0"/>
              <a:t>Americanized</a:t>
            </a:r>
            <a:r>
              <a:rPr lang="en-US" dirty="0"/>
              <a:t>.</a:t>
            </a:r>
          </a:p>
          <a:p>
            <a:pPr lvl="1"/>
            <a:r>
              <a:rPr lang="en-US" sz="2200" dirty="0"/>
              <a:t>Some resent the </a:t>
            </a:r>
            <a:r>
              <a:rPr lang="en-US" sz="2200" u="sng" dirty="0"/>
              <a:t>suppression</a:t>
            </a:r>
            <a:r>
              <a:rPr lang="en-US" sz="2200" dirty="0"/>
              <a:t> of their native languages. </a:t>
            </a:r>
          </a:p>
          <a:p>
            <a:pPr lvl="1"/>
            <a:r>
              <a:rPr lang="en-US" sz="2200" dirty="0"/>
              <a:t>Many public schools read from the </a:t>
            </a:r>
            <a:r>
              <a:rPr lang="en-US" sz="2200" u="sng" dirty="0"/>
              <a:t>bible</a:t>
            </a:r>
            <a:r>
              <a:rPr lang="en-US" sz="22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718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3CCD6-2295-4F9A-99DC-BA0F71D75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Higher Education for African Americans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39E89-3C18-4934-9B26-082E737B6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0033" y="1995777"/>
            <a:ext cx="8681121" cy="4680668"/>
          </a:xfrm>
        </p:spPr>
        <p:txBody>
          <a:bodyPr/>
          <a:lstStyle/>
          <a:p>
            <a:pPr lvl="0"/>
            <a:r>
              <a:rPr lang="en-US" dirty="0"/>
              <a:t>By the turn of the century, 2.3% of youth attend college and </a:t>
            </a:r>
            <a:r>
              <a:rPr lang="en-US" u="sng" dirty="0"/>
              <a:t>research</a:t>
            </a:r>
            <a:r>
              <a:rPr lang="en-US" dirty="0"/>
              <a:t> universities emerge. </a:t>
            </a:r>
          </a:p>
          <a:p>
            <a:pPr lvl="0"/>
            <a:r>
              <a:rPr lang="en-US" dirty="0"/>
              <a:t>African Americans excluded from most universities. </a:t>
            </a:r>
          </a:p>
          <a:p>
            <a:pPr lvl="1"/>
            <a:r>
              <a:rPr lang="en-US" sz="2200" b="1" dirty="0"/>
              <a:t>Brooker T. Washington</a:t>
            </a:r>
            <a:r>
              <a:rPr lang="en-US" sz="2200" dirty="0"/>
              <a:t> believed that </a:t>
            </a:r>
            <a:r>
              <a:rPr lang="en-US" sz="2200" u="sng" dirty="0"/>
              <a:t>racism</a:t>
            </a:r>
            <a:r>
              <a:rPr lang="en-US" sz="2200" dirty="0"/>
              <a:t> would end once blacks acquired useful labor skills and proved their economic value to society. </a:t>
            </a:r>
          </a:p>
          <a:p>
            <a:pPr lvl="1"/>
            <a:r>
              <a:rPr lang="en-US" sz="2200" dirty="0"/>
              <a:t>Washington was born </a:t>
            </a:r>
            <a:r>
              <a:rPr lang="en-US" sz="2200" u="sng" dirty="0"/>
              <a:t>enslaved</a:t>
            </a:r>
            <a:r>
              <a:rPr lang="en-US" sz="2200" dirty="0"/>
              <a:t>, graduated from Virginia’s Hampton Institute and headed the Tuskegee Normal and Industrial Institute, now called Tuskegee University in </a:t>
            </a:r>
            <a:r>
              <a:rPr lang="en-US" sz="2200" u="sng" dirty="0"/>
              <a:t>Alabama</a:t>
            </a:r>
            <a:r>
              <a:rPr lang="en-US" sz="2200" dirty="0"/>
              <a:t>. </a:t>
            </a:r>
          </a:p>
          <a:p>
            <a:pPr lvl="1"/>
            <a:r>
              <a:rPr lang="en-US" sz="2200" b="1" dirty="0"/>
              <a:t>W.E.B. Du </a:t>
            </a:r>
            <a:r>
              <a:rPr lang="en-US" sz="2200" b="1" dirty="0" err="1"/>
              <a:t>Bois</a:t>
            </a:r>
            <a:r>
              <a:rPr lang="en-US" sz="2200" dirty="0"/>
              <a:t> was the first African American to get </a:t>
            </a:r>
            <a:r>
              <a:rPr lang="en-US" sz="2200" u="sng" dirty="0"/>
              <a:t>Harvard</a:t>
            </a:r>
            <a:r>
              <a:rPr lang="en-US" sz="2200" dirty="0"/>
              <a:t> doctorate and disagrees with Washington. He founds the </a:t>
            </a:r>
            <a:r>
              <a:rPr lang="en-US" sz="2200" u="sng" dirty="0"/>
              <a:t>Niagara</a:t>
            </a:r>
            <a:r>
              <a:rPr lang="en-US" sz="2200" dirty="0"/>
              <a:t> Movement to encourage liberal arts study and believes well-educated future leaders needed.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609052-54CC-4CC7-818D-CD43D31D5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36" y="2117697"/>
            <a:ext cx="2847975" cy="1600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AEB96C0-6D08-479E-893E-CCDDC8A0A7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32" y="404265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042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9C850-6574-4941-AB7C-FA087D021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Unit 3 Notes Questions 10/11 &amp; 10/12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48BAC-DD72-45AA-A04B-CCEF301E5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4591" y="2186609"/>
            <a:ext cx="8402824" cy="40286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Select true or false for the following statements about Ellis Island. </a:t>
            </a:r>
          </a:p>
          <a:p>
            <a:pPr marL="457200" indent="-457200">
              <a:buAutoNum type="arabicPeriod"/>
            </a:pPr>
            <a:r>
              <a:rPr lang="en-US" sz="2400" dirty="0"/>
              <a:t>Single women could be deported if they didn’t have a male relative to vouch for them. </a:t>
            </a:r>
          </a:p>
          <a:p>
            <a:pPr marL="457200" indent="-457200">
              <a:buAutoNum type="arabicPeriod"/>
            </a:pPr>
            <a:r>
              <a:rPr lang="en-US" sz="2400" dirty="0"/>
              <a:t>Prior to Ellis island, immigrants on the East Coast were processed at Angel Island. </a:t>
            </a:r>
          </a:p>
          <a:p>
            <a:pPr marL="457200" indent="-457200">
              <a:buAutoNum type="arabicPeriod"/>
            </a:pPr>
            <a:r>
              <a:rPr lang="en-US" sz="2400" dirty="0"/>
              <a:t>More people immigrated to the West Coast than the East Coast. </a:t>
            </a:r>
          </a:p>
          <a:p>
            <a:pPr marL="457200" indent="-457200">
              <a:buAutoNum type="arabicPeriod"/>
            </a:pPr>
            <a:r>
              <a:rPr lang="en-US" sz="2400" dirty="0"/>
              <a:t>All immigrants had a pass a medical examination before they were admitted to the country.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228C28-3217-4473-A125-A730FDC5A0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78" y="2806810"/>
            <a:ext cx="31813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868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6BCF3-9503-43E3-B4DD-EB0A7885B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Some more firsts…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CDF01-23BF-41ED-92A6-A1CC69603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267" y="2062037"/>
            <a:ext cx="8934994" cy="4577301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 </a:t>
            </a:r>
            <a:r>
              <a:rPr lang="en-US" sz="2400" b="1" dirty="0"/>
              <a:t>Orville</a:t>
            </a:r>
            <a:r>
              <a:rPr lang="en-US" sz="2400" dirty="0"/>
              <a:t> and </a:t>
            </a:r>
            <a:r>
              <a:rPr lang="en-US" sz="2400" b="1" dirty="0"/>
              <a:t>Wilbur Wright</a:t>
            </a:r>
            <a:r>
              <a:rPr lang="en-US" sz="2400" dirty="0"/>
              <a:t> use engines to </a:t>
            </a:r>
            <a:r>
              <a:rPr lang="en-US" sz="2400" u="sng" dirty="0"/>
              <a:t>fly</a:t>
            </a:r>
            <a:r>
              <a:rPr lang="en-US" sz="2400" dirty="0"/>
              <a:t> “heavier-than-air” craft on Dec. 1903 in Kitty Hawk, </a:t>
            </a:r>
            <a:r>
              <a:rPr lang="en-US" sz="2400" u="sng" dirty="0"/>
              <a:t>North Carolina</a:t>
            </a:r>
            <a:r>
              <a:rPr lang="en-US" sz="2400" dirty="0"/>
              <a:t>. </a:t>
            </a:r>
          </a:p>
          <a:p>
            <a:pPr lvl="1"/>
            <a:r>
              <a:rPr lang="en-US" sz="2400" dirty="0"/>
              <a:t>By 1920 the first </a:t>
            </a:r>
            <a:r>
              <a:rPr lang="en-US" sz="2400" u="sng" dirty="0"/>
              <a:t>transcontinental</a:t>
            </a:r>
            <a:r>
              <a:rPr lang="en-US" sz="2400" dirty="0"/>
              <a:t> air mail is established. </a:t>
            </a:r>
          </a:p>
          <a:p>
            <a:pPr lvl="0"/>
            <a:r>
              <a:rPr lang="en-US" sz="2400" dirty="0"/>
              <a:t>As Americans have more time for </a:t>
            </a:r>
            <a:r>
              <a:rPr lang="en-US" sz="2400" u="sng" dirty="0"/>
              <a:t>leisure</a:t>
            </a:r>
            <a:r>
              <a:rPr lang="en-US" sz="2400" dirty="0"/>
              <a:t> activities, a modern mass culture emerges. </a:t>
            </a:r>
          </a:p>
          <a:p>
            <a:pPr lvl="1"/>
            <a:r>
              <a:rPr lang="en-US" sz="2400" u="sng" dirty="0"/>
              <a:t>Amusement </a:t>
            </a:r>
            <a:r>
              <a:rPr lang="en-US" sz="2400" dirty="0"/>
              <a:t>parks begin to be built on outskirts with picnic grounds, rides.</a:t>
            </a:r>
          </a:p>
          <a:p>
            <a:r>
              <a:rPr lang="en-US" sz="2400" dirty="0"/>
              <a:t>The first </a:t>
            </a:r>
            <a:r>
              <a:rPr lang="en-US" sz="2400" u="sng" dirty="0"/>
              <a:t>bicycle</a:t>
            </a:r>
            <a:r>
              <a:rPr lang="en-US" sz="2400" dirty="0"/>
              <a:t> is dangerous and is only for </a:t>
            </a:r>
            <a:r>
              <a:rPr lang="en-US" sz="2400" u="sng" dirty="0"/>
              <a:t>males</a:t>
            </a:r>
            <a:r>
              <a:rPr lang="en-US" sz="2400" dirty="0"/>
              <a:t>. As it becomes </a:t>
            </a:r>
            <a:r>
              <a:rPr lang="en-US" sz="2400" u="sng" dirty="0"/>
              <a:t>safer</a:t>
            </a:r>
            <a:r>
              <a:rPr lang="en-US" sz="2400" dirty="0"/>
              <a:t> it becomes more </a:t>
            </a:r>
            <a:r>
              <a:rPr lang="en-US" sz="2400" u="sng" dirty="0"/>
              <a:t>popular</a:t>
            </a:r>
            <a:r>
              <a:rPr lang="en-US" sz="2400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0590A0-9E32-4B6D-9B99-18F238F72A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2246" y="2011680"/>
            <a:ext cx="2657475" cy="17240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F26399-6810-4BDB-9101-759F2D20C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261" y="4350687"/>
            <a:ext cx="23717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962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13E83-663A-4F3A-95BD-BD36F48AC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Take me out to the ball game…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8F97E-6E3C-455C-8CEE-46C8D8E55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9931" y="2011679"/>
            <a:ext cx="6942068" cy="4627659"/>
          </a:xfrm>
        </p:spPr>
        <p:txBody>
          <a:bodyPr/>
          <a:lstStyle/>
          <a:p>
            <a:pPr lvl="0"/>
            <a:r>
              <a:rPr lang="en-US" dirty="0"/>
              <a:t>Americans become fans of </a:t>
            </a:r>
            <a:r>
              <a:rPr lang="en-US" u="sng" dirty="0"/>
              <a:t>spectator</a:t>
            </a:r>
            <a:r>
              <a:rPr lang="en-US" dirty="0"/>
              <a:t> sports like </a:t>
            </a:r>
            <a:r>
              <a:rPr lang="en-US" u="sng" dirty="0"/>
              <a:t>boxing</a:t>
            </a:r>
            <a:r>
              <a:rPr lang="en-US" dirty="0"/>
              <a:t> and </a:t>
            </a:r>
            <a:r>
              <a:rPr lang="en-US" u="sng" dirty="0"/>
              <a:t>baseball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In 1845 an amateur player, </a:t>
            </a:r>
            <a:r>
              <a:rPr lang="en-US" b="1" dirty="0"/>
              <a:t>Alexander J. Cartwright</a:t>
            </a:r>
            <a:r>
              <a:rPr lang="en-US" dirty="0"/>
              <a:t> organized an official </a:t>
            </a:r>
            <a:r>
              <a:rPr lang="en-US" u="sng" dirty="0"/>
              <a:t>club</a:t>
            </a:r>
            <a:r>
              <a:rPr lang="en-US" dirty="0"/>
              <a:t> and set down rules. </a:t>
            </a:r>
          </a:p>
          <a:p>
            <a:pPr lvl="1"/>
            <a:r>
              <a:rPr lang="en-US" sz="2200" dirty="0"/>
              <a:t>In </a:t>
            </a:r>
            <a:r>
              <a:rPr lang="en-US" sz="2200" u="sng" dirty="0"/>
              <a:t>five</a:t>
            </a:r>
            <a:r>
              <a:rPr lang="en-US" sz="2200" dirty="0"/>
              <a:t> years there were </a:t>
            </a:r>
            <a:r>
              <a:rPr lang="en-US" sz="2200" u="sng" dirty="0"/>
              <a:t>50</a:t>
            </a:r>
            <a:r>
              <a:rPr lang="en-US" sz="2200" dirty="0"/>
              <a:t> baseball clubs.</a:t>
            </a:r>
          </a:p>
          <a:p>
            <a:pPr lvl="1"/>
            <a:r>
              <a:rPr lang="en-US" sz="2200" dirty="0"/>
              <a:t>In 1869 a professional team, </a:t>
            </a:r>
            <a:r>
              <a:rPr lang="en-US" sz="2200" u="sng" dirty="0"/>
              <a:t>Cincinnati Red Stockings</a:t>
            </a:r>
            <a:r>
              <a:rPr lang="en-US" sz="2200" dirty="0"/>
              <a:t>, tours the nation.</a:t>
            </a:r>
          </a:p>
          <a:p>
            <a:pPr lvl="1"/>
            <a:r>
              <a:rPr lang="en-US" sz="2200" dirty="0"/>
              <a:t>By 1876 the </a:t>
            </a:r>
            <a:r>
              <a:rPr lang="en-US" sz="2200" u="sng" dirty="0"/>
              <a:t>National League</a:t>
            </a:r>
            <a:r>
              <a:rPr lang="en-US" sz="2200" dirty="0"/>
              <a:t> is formed and the American League in the 1900.</a:t>
            </a:r>
          </a:p>
          <a:p>
            <a:pPr lvl="1"/>
            <a:r>
              <a:rPr lang="en-US" sz="2200" u="sng" dirty="0"/>
              <a:t>Discrimination</a:t>
            </a:r>
            <a:r>
              <a:rPr lang="en-US" sz="2200" dirty="0"/>
              <a:t> leads to Negro National, Negro American Leagues.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9D16BF-8711-4824-B04C-19ECD5F53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81" y="2528514"/>
            <a:ext cx="493395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875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5131C-B679-4646-BE6E-ED78B0354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Sin, sex, and sensation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01193-EB87-4C16-8776-D8ECE4881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/>
              <a:t>Newspapers</a:t>
            </a:r>
            <a:r>
              <a:rPr lang="en-US" dirty="0"/>
              <a:t> use sensational headlines and stories to capture readers. </a:t>
            </a:r>
          </a:p>
          <a:p>
            <a:pPr lvl="1"/>
            <a:r>
              <a:rPr lang="en-US" sz="2200" b="1" dirty="0"/>
              <a:t>Joseph Pulitzer </a:t>
            </a:r>
            <a:r>
              <a:rPr lang="en-US" sz="2200" dirty="0"/>
              <a:t>buys New York World and emphasized “</a:t>
            </a:r>
            <a:r>
              <a:rPr lang="en-US" sz="2200" u="sng" dirty="0"/>
              <a:t>sin</a:t>
            </a:r>
            <a:r>
              <a:rPr lang="en-US" sz="2200" dirty="0"/>
              <a:t>, sex, and </a:t>
            </a:r>
            <a:r>
              <a:rPr lang="en-US" sz="2200" u="sng" dirty="0"/>
              <a:t>sensation</a:t>
            </a:r>
            <a:r>
              <a:rPr lang="en-US" sz="2200" dirty="0"/>
              <a:t>” and his competitor </a:t>
            </a:r>
            <a:r>
              <a:rPr lang="en-US" sz="2200" b="1" dirty="0"/>
              <a:t>William Randolph Hearst</a:t>
            </a:r>
            <a:r>
              <a:rPr lang="en-US" sz="2200" dirty="0"/>
              <a:t> who published </a:t>
            </a:r>
            <a:r>
              <a:rPr lang="en-US" sz="2200" u="sng" dirty="0"/>
              <a:t>exaggerated</a:t>
            </a:r>
            <a:r>
              <a:rPr lang="en-US" sz="2200" dirty="0"/>
              <a:t> stories. </a:t>
            </a:r>
          </a:p>
          <a:p>
            <a:pPr lvl="0"/>
            <a:r>
              <a:rPr lang="en-US" u="sng" dirty="0"/>
              <a:t>Libraries</a:t>
            </a:r>
            <a:r>
              <a:rPr lang="en-US" dirty="0"/>
              <a:t> begin to pop up and most people like </a:t>
            </a:r>
            <a:r>
              <a:rPr lang="en-US" u="sng" dirty="0"/>
              <a:t>dime</a:t>
            </a:r>
            <a:r>
              <a:rPr lang="en-US" dirty="0"/>
              <a:t> novels that glorified adventure tales of the West. </a:t>
            </a:r>
          </a:p>
          <a:p>
            <a:pPr lvl="0"/>
            <a:r>
              <a:rPr lang="en-US" b="1" dirty="0"/>
              <a:t>Mark Twain</a:t>
            </a:r>
            <a:r>
              <a:rPr lang="en-US" dirty="0"/>
              <a:t> rejects high culture yet writes </a:t>
            </a:r>
            <a:r>
              <a:rPr lang="en-US" u="sng" dirty="0"/>
              <a:t>American</a:t>
            </a:r>
            <a:r>
              <a:rPr lang="en-US" dirty="0"/>
              <a:t> classics. </a:t>
            </a:r>
          </a:p>
          <a:p>
            <a:pPr lvl="0"/>
            <a:r>
              <a:rPr lang="en-US" dirty="0"/>
              <a:t>Shopping centers open and Marshall Field opens the </a:t>
            </a:r>
            <a:r>
              <a:rPr lang="en-US" u="sng" dirty="0"/>
              <a:t>first</a:t>
            </a:r>
            <a:r>
              <a:rPr lang="en-US" dirty="0"/>
              <a:t> department store in </a:t>
            </a:r>
            <a:r>
              <a:rPr lang="en-US" u="sng" dirty="0"/>
              <a:t>Chicago</a:t>
            </a:r>
            <a:r>
              <a:rPr lang="en-US" dirty="0"/>
              <a:t>. 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97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4ED9F-F35C-4291-8203-02AEF8EBD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Progressivism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AAA83-EED7-4EC8-8FB8-B8603F175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2011679"/>
            <a:ext cx="11542643" cy="4614408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Political, economic, and </a:t>
            </a:r>
            <a:r>
              <a:rPr lang="en-US" u="sng" dirty="0"/>
              <a:t>social</a:t>
            </a:r>
            <a:r>
              <a:rPr lang="en-US" dirty="0"/>
              <a:t> change in late 19</a:t>
            </a:r>
            <a:r>
              <a:rPr lang="en-US" baseline="30000" dirty="0"/>
              <a:t>th</a:t>
            </a:r>
            <a:r>
              <a:rPr lang="en-US" dirty="0"/>
              <a:t> century America leads to broad progressive reforms and the </a:t>
            </a:r>
            <a:r>
              <a:rPr lang="en-US" u="sng" dirty="0"/>
              <a:t>progressive movement</a:t>
            </a:r>
            <a:r>
              <a:rPr lang="en-US" dirty="0"/>
              <a:t>. </a:t>
            </a:r>
          </a:p>
          <a:p>
            <a:pPr lvl="1"/>
            <a:r>
              <a:rPr lang="en-US" sz="2200" dirty="0"/>
              <a:t>Reformers aim to restore </a:t>
            </a:r>
            <a:r>
              <a:rPr lang="en-US" sz="2200" u="sng" dirty="0"/>
              <a:t>economic</a:t>
            </a:r>
            <a:r>
              <a:rPr lang="en-US" sz="2200" dirty="0"/>
              <a:t> opportunity and correct </a:t>
            </a:r>
            <a:r>
              <a:rPr lang="en-US" sz="2200" u="sng" dirty="0"/>
              <a:t>injustice</a:t>
            </a:r>
            <a:r>
              <a:rPr lang="en-US" sz="2200" dirty="0"/>
              <a:t> by protesting social </a:t>
            </a:r>
            <a:r>
              <a:rPr lang="en-US" sz="2200" u="sng" dirty="0"/>
              <a:t>welfare</a:t>
            </a:r>
            <a:r>
              <a:rPr lang="en-US" sz="2200" dirty="0"/>
              <a:t>, promoting </a:t>
            </a:r>
            <a:r>
              <a:rPr lang="en-US" sz="2200" u="sng" dirty="0"/>
              <a:t>moral</a:t>
            </a:r>
            <a:r>
              <a:rPr lang="en-US" sz="2200" dirty="0"/>
              <a:t> improvement, creating economic reform, and fostering efficiency. </a:t>
            </a:r>
          </a:p>
          <a:p>
            <a:pPr lvl="0"/>
            <a:r>
              <a:rPr lang="en-US" dirty="0"/>
              <a:t>The Social </a:t>
            </a:r>
            <a:r>
              <a:rPr lang="en-US" u="sng" dirty="0"/>
              <a:t>Gospel</a:t>
            </a:r>
            <a:r>
              <a:rPr lang="en-US" dirty="0"/>
              <a:t> movement and </a:t>
            </a:r>
            <a:r>
              <a:rPr lang="en-US" u="sng" dirty="0"/>
              <a:t>settlement</a:t>
            </a:r>
            <a:r>
              <a:rPr lang="en-US" dirty="0"/>
              <a:t> houses are the start of softening the harsh conditions of </a:t>
            </a:r>
            <a:r>
              <a:rPr lang="en-US" u="sng" dirty="0"/>
              <a:t>industrialization</a:t>
            </a:r>
            <a:r>
              <a:rPr lang="en-US" dirty="0"/>
              <a:t>. </a:t>
            </a:r>
          </a:p>
          <a:p>
            <a:pPr lvl="1"/>
            <a:r>
              <a:rPr lang="en-US" sz="2200" b="1" dirty="0"/>
              <a:t>Florence Kelley</a:t>
            </a:r>
            <a:r>
              <a:rPr lang="en-US" sz="2200" dirty="0"/>
              <a:t> was a political activist who helped pass the </a:t>
            </a:r>
            <a:r>
              <a:rPr lang="en-US" sz="2200" u="sng" dirty="0"/>
              <a:t>Illinois Factory Act</a:t>
            </a:r>
            <a:r>
              <a:rPr lang="en-US" sz="2200" dirty="0"/>
              <a:t> which prohibited </a:t>
            </a:r>
            <a:r>
              <a:rPr lang="en-US" sz="2200" u="sng" dirty="0"/>
              <a:t>child</a:t>
            </a:r>
            <a:r>
              <a:rPr lang="en-US" sz="2200" dirty="0"/>
              <a:t> labor and limited women’s working hours. </a:t>
            </a:r>
          </a:p>
          <a:p>
            <a:pPr lvl="0"/>
            <a:r>
              <a:rPr lang="en-US" dirty="0"/>
              <a:t>Other reformers felt that </a:t>
            </a:r>
            <a:r>
              <a:rPr lang="en-US" u="sng" dirty="0"/>
              <a:t>morality</a:t>
            </a:r>
            <a:r>
              <a:rPr lang="en-US" dirty="0"/>
              <a:t>, not the workplace, held the </a:t>
            </a:r>
            <a:r>
              <a:rPr lang="en-US" u="sng" dirty="0"/>
              <a:t>key</a:t>
            </a:r>
            <a:r>
              <a:rPr lang="en-US" dirty="0"/>
              <a:t> to improving the lives of </a:t>
            </a:r>
            <a:r>
              <a:rPr lang="en-US" u="sng" dirty="0"/>
              <a:t>poor</a:t>
            </a:r>
            <a:r>
              <a:rPr lang="en-US" dirty="0"/>
              <a:t> people. </a:t>
            </a:r>
          </a:p>
          <a:p>
            <a:pPr lvl="1"/>
            <a:r>
              <a:rPr lang="en-US" sz="2200" u="sng" dirty="0"/>
              <a:t>Prohibition</a:t>
            </a:r>
            <a:r>
              <a:rPr lang="en-US" sz="2200" dirty="0"/>
              <a:t>, the banning of </a:t>
            </a:r>
            <a:r>
              <a:rPr lang="en-US" sz="2200" u="sng" dirty="0"/>
              <a:t>alcohol</a:t>
            </a:r>
            <a:r>
              <a:rPr lang="en-US" sz="2200" dirty="0"/>
              <a:t>, was one way to encourage poor city dwellers to uplift themselves. </a:t>
            </a:r>
          </a:p>
          <a:p>
            <a:pPr lvl="1"/>
            <a:r>
              <a:rPr lang="en-US" sz="2200" u="sng" dirty="0"/>
              <a:t>WCTU</a:t>
            </a:r>
            <a:r>
              <a:rPr lang="en-US" sz="2200" dirty="0"/>
              <a:t> spearheaded the crusade for prohibition.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05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36682-06CD-456D-96F0-0F7F0F537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Reforming works??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6CC42-F2F5-492D-B3D4-4C8C1DD0C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" y="2011679"/>
            <a:ext cx="11542644" cy="461440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400" dirty="0"/>
              <a:t>Reformers try to make government more efficient and responsive to </a:t>
            </a:r>
            <a:r>
              <a:rPr lang="en-US" sz="2400" u="sng" dirty="0"/>
              <a:t>voters</a:t>
            </a:r>
            <a:r>
              <a:rPr lang="en-US" sz="2400" dirty="0"/>
              <a:t>; some cities adopt government by </a:t>
            </a:r>
            <a:r>
              <a:rPr lang="en-US" sz="2400" u="sng" dirty="0"/>
              <a:t>commission</a:t>
            </a:r>
            <a:r>
              <a:rPr lang="en-US" sz="2400" dirty="0"/>
              <a:t>.</a:t>
            </a:r>
          </a:p>
          <a:p>
            <a:pPr lvl="1"/>
            <a:r>
              <a:rPr lang="en-US" sz="2400" dirty="0"/>
              <a:t>Governors push states to pass </a:t>
            </a:r>
            <a:r>
              <a:rPr lang="en-US" sz="2400" u="sng" dirty="0"/>
              <a:t>laws</a:t>
            </a:r>
            <a:r>
              <a:rPr lang="en-US" sz="2400" dirty="0"/>
              <a:t> to regulate large </a:t>
            </a:r>
            <a:r>
              <a:rPr lang="en-US" sz="2400" u="sng" dirty="0"/>
              <a:t>businesses</a:t>
            </a:r>
            <a:r>
              <a:rPr lang="en-US" sz="2400" dirty="0"/>
              <a:t>. </a:t>
            </a:r>
          </a:p>
          <a:p>
            <a:pPr lvl="0"/>
            <a:r>
              <a:rPr lang="en-US" sz="2400" dirty="0"/>
              <a:t>One success was </a:t>
            </a:r>
            <a:r>
              <a:rPr lang="en-US" sz="2400" b="1" dirty="0"/>
              <a:t>Robert M. La Follette</a:t>
            </a:r>
            <a:r>
              <a:rPr lang="en-US" sz="2400" dirty="0"/>
              <a:t>; </a:t>
            </a:r>
            <a:r>
              <a:rPr lang="en-US" sz="2400" u="sng" dirty="0"/>
              <a:t>3</a:t>
            </a:r>
            <a:r>
              <a:rPr lang="en-US" sz="2400" dirty="0"/>
              <a:t>-term governor then senator in </a:t>
            </a:r>
            <a:r>
              <a:rPr lang="en-US" sz="2400" u="sng" dirty="0"/>
              <a:t>Wisconsin</a:t>
            </a:r>
            <a:endParaRPr lang="en-US" sz="2400" dirty="0"/>
          </a:p>
          <a:p>
            <a:pPr lvl="1"/>
            <a:r>
              <a:rPr lang="en-US" sz="2400" u="sng" dirty="0"/>
              <a:t>S</a:t>
            </a:r>
            <a:r>
              <a:rPr lang="en-US" sz="2400" dirty="0"/>
              <a:t>et up a program where the </a:t>
            </a:r>
            <a:r>
              <a:rPr lang="en-US" sz="2400" u="sng" dirty="0"/>
              <a:t>government</a:t>
            </a:r>
            <a:r>
              <a:rPr lang="en-US" sz="2400" dirty="0"/>
              <a:t> received help from </a:t>
            </a:r>
            <a:r>
              <a:rPr lang="en-US" sz="2400" u="sng" dirty="0"/>
              <a:t>professors</a:t>
            </a:r>
            <a:r>
              <a:rPr lang="en-US" sz="2400" dirty="0"/>
              <a:t> at the University of Wisconsin in writing laws and providing expert advice. </a:t>
            </a:r>
          </a:p>
          <a:p>
            <a:pPr lvl="1"/>
            <a:r>
              <a:rPr lang="en-US" sz="2400" dirty="0"/>
              <a:t>Based on the theory that government should be controlled by </a:t>
            </a:r>
            <a:r>
              <a:rPr lang="en-US" sz="2400" u="sng" dirty="0"/>
              <a:t>voters</a:t>
            </a:r>
            <a:r>
              <a:rPr lang="en-US" sz="2400" dirty="0"/>
              <a:t> rather than business leaders. </a:t>
            </a:r>
          </a:p>
          <a:p>
            <a:pPr lvl="0"/>
            <a:r>
              <a:rPr lang="en-US" sz="2400" dirty="0"/>
              <a:t>Efforts to limit working hours:</a:t>
            </a:r>
          </a:p>
          <a:p>
            <a:pPr lvl="1"/>
            <a:r>
              <a:rPr lang="en-US" sz="2400" u="sng" dirty="0"/>
              <a:t>Muller v. Oregon</a:t>
            </a:r>
            <a:r>
              <a:rPr lang="en-US" sz="2400" dirty="0"/>
              <a:t> – Court upholds limiting women to 10-hour workday</a:t>
            </a:r>
          </a:p>
          <a:p>
            <a:pPr lvl="1"/>
            <a:r>
              <a:rPr lang="en-US" sz="2400" u="sng" dirty="0"/>
              <a:t>Bunting v. Oregon</a:t>
            </a:r>
            <a:r>
              <a:rPr lang="en-US" sz="2400" dirty="0"/>
              <a:t> – upholds 10-hour workday for men </a:t>
            </a:r>
          </a:p>
          <a:p>
            <a:pPr lvl="1"/>
            <a:r>
              <a:rPr lang="en-US" sz="2400" dirty="0"/>
              <a:t>Reformers also succeed in getting workers’ </a:t>
            </a:r>
            <a:r>
              <a:rPr lang="en-US" sz="2400" u="sng" dirty="0"/>
              <a:t>compensations</a:t>
            </a:r>
            <a:r>
              <a:rPr lang="en-US" sz="2400" dirty="0"/>
              <a:t> for families of injured or killed</a:t>
            </a:r>
          </a:p>
          <a:p>
            <a:pPr lvl="1"/>
            <a:r>
              <a:rPr lang="en-US" sz="2400" dirty="0"/>
              <a:t>Oregon adopts </a:t>
            </a:r>
            <a:r>
              <a:rPr lang="en-US" sz="2400" u="sng" dirty="0"/>
              <a:t>secret</a:t>
            </a:r>
            <a:r>
              <a:rPr lang="en-US" sz="2400" dirty="0"/>
              <a:t> ballot, initiative, referendum, and recall. </a:t>
            </a:r>
          </a:p>
          <a:p>
            <a:pPr lvl="1"/>
            <a:r>
              <a:rPr lang="en-US" sz="2400" u="sng" dirty="0"/>
              <a:t>Seventeenth</a:t>
            </a:r>
            <a:r>
              <a:rPr lang="en-US" sz="2400" dirty="0"/>
              <a:t> Amendment permits popular election of senators.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180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BAB55-6CF7-4A10-AE55-8237A9445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Unit 3 Notes Questions 10/11 &amp; 10/12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333B0-4887-4F83-80C7-5083E7E16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5. Which of the following correctly describes a commission form of city government?</a:t>
            </a:r>
          </a:p>
          <a:p>
            <a:pPr marL="457200" indent="-457200">
              <a:buAutoNum type="alphaUcPeriod"/>
            </a:pPr>
            <a:r>
              <a:rPr lang="en-US" dirty="0"/>
              <a:t>A political boss buys votes and favors with brides. </a:t>
            </a:r>
          </a:p>
          <a:p>
            <a:pPr marL="457200" indent="-457200">
              <a:buAutoNum type="alphaUcPeriod"/>
            </a:pPr>
            <a:r>
              <a:rPr lang="en-US" dirty="0"/>
              <a:t>A city council is elected by the people to make laws. </a:t>
            </a:r>
          </a:p>
          <a:p>
            <a:pPr marL="457200" indent="-457200">
              <a:buAutoNum type="alphaUcPeriod"/>
            </a:pPr>
            <a:r>
              <a:rPr lang="en-US" dirty="0"/>
              <a:t>An experienced person is appointed to run all of the city’s departments. </a:t>
            </a:r>
          </a:p>
          <a:p>
            <a:pPr marL="457200" indent="-457200">
              <a:buAutoNum type="alphaUcPeriod"/>
            </a:pPr>
            <a:r>
              <a:rPr lang="en-US" dirty="0"/>
              <a:t>A group of experts is appointed with each expert heading one city department</a:t>
            </a:r>
          </a:p>
          <a:p>
            <a:pPr marL="0" indent="0">
              <a:buNone/>
            </a:pPr>
            <a:r>
              <a:rPr lang="en-US" dirty="0"/>
              <a:t>6. What effect did the statewide primary system have on politics? </a:t>
            </a:r>
          </a:p>
          <a:p>
            <a:pPr marL="457200" indent="-457200">
              <a:buAutoNum type="alphaUcPeriod"/>
            </a:pPr>
            <a:r>
              <a:rPr lang="en-US" dirty="0"/>
              <a:t>It enabled voters to remove public officials from elected positions. </a:t>
            </a:r>
          </a:p>
          <a:p>
            <a:pPr marL="457200" indent="-457200">
              <a:buAutoNum type="alphaUcPeriod"/>
            </a:pPr>
            <a:r>
              <a:rPr lang="en-US" dirty="0"/>
              <a:t>It allowed voters to choose candidates for office. </a:t>
            </a:r>
          </a:p>
          <a:p>
            <a:pPr marL="457200" indent="-457200">
              <a:buAutoNum type="alphaUcPeriod"/>
            </a:pPr>
            <a:r>
              <a:rPr lang="en-US" dirty="0"/>
              <a:t>It made it easier for political bosses to manipulate elections.</a:t>
            </a:r>
          </a:p>
          <a:p>
            <a:pPr marL="457200" indent="-457200">
              <a:buAutoNum type="alphaUcPeriod"/>
            </a:pPr>
            <a:r>
              <a:rPr lang="en-US" dirty="0"/>
              <a:t>It gave citizens the power to create new laws.  </a:t>
            </a:r>
          </a:p>
        </p:txBody>
      </p:sp>
    </p:spTree>
    <p:extLst>
      <p:ext uri="{BB962C8B-B14F-4D97-AF65-F5344CB8AC3E}">
        <p14:creationId xmlns:p14="http://schemas.microsoft.com/office/powerpoint/2010/main" val="2829641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B69E4-22B0-424B-9458-B443D4392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Reform Education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B981B-F38E-4C2D-9AB8-B2A77ECDE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3061" y="2011679"/>
            <a:ext cx="7024599" cy="4627659"/>
          </a:xfrm>
        </p:spPr>
        <p:txBody>
          <a:bodyPr/>
          <a:lstStyle/>
          <a:p>
            <a:pPr lvl="0"/>
            <a:r>
              <a:rPr lang="en-US" dirty="0"/>
              <a:t>Reforms in public education lead to a rise in national </a:t>
            </a:r>
            <a:r>
              <a:rPr lang="en-US" u="sng" dirty="0"/>
              <a:t>literacy</a:t>
            </a:r>
            <a:r>
              <a:rPr lang="en-US" dirty="0"/>
              <a:t> and the promotion of public </a:t>
            </a:r>
            <a:r>
              <a:rPr lang="en-US" u="sng" dirty="0"/>
              <a:t>education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During the late 1800s, states pass </a:t>
            </a:r>
            <a:r>
              <a:rPr lang="en-US" u="sng" dirty="0"/>
              <a:t>laws</a:t>
            </a:r>
            <a:r>
              <a:rPr lang="en-US" dirty="0"/>
              <a:t> requiring schools </a:t>
            </a:r>
            <a:r>
              <a:rPr lang="en-US" u="sng" dirty="0"/>
              <a:t>attendance</a:t>
            </a:r>
            <a:r>
              <a:rPr lang="en-US" dirty="0"/>
              <a:t> for children.</a:t>
            </a:r>
          </a:p>
          <a:p>
            <a:pPr lvl="1"/>
            <a:r>
              <a:rPr lang="en-US" sz="2200" u="sng" dirty="0"/>
              <a:t>Kindergartens</a:t>
            </a:r>
            <a:r>
              <a:rPr lang="en-US" sz="2200" dirty="0"/>
              <a:t> originally designed for childcare for working women, but as it became more </a:t>
            </a:r>
            <a:r>
              <a:rPr lang="en-US" sz="2200" u="sng" dirty="0"/>
              <a:t>popular</a:t>
            </a:r>
            <a:r>
              <a:rPr lang="en-US" sz="2200" dirty="0"/>
              <a:t> it became a requirement. </a:t>
            </a:r>
          </a:p>
          <a:p>
            <a:pPr lvl="1"/>
            <a:r>
              <a:rPr lang="en-US" sz="2200" dirty="0"/>
              <a:t>By 1880</a:t>
            </a:r>
            <a:r>
              <a:rPr lang="en-US" sz="2200" u="sng" dirty="0"/>
              <a:t>,</a:t>
            </a:r>
            <a:r>
              <a:rPr lang="en-US" sz="2200" dirty="0"/>
              <a:t> </a:t>
            </a:r>
            <a:r>
              <a:rPr lang="en-US" sz="2200" u="sng" dirty="0"/>
              <a:t>62% </a:t>
            </a:r>
            <a:r>
              <a:rPr lang="en-US" sz="2200" dirty="0"/>
              <a:t>of white children and </a:t>
            </a:r>
            <a:r>
              <a:rPr lang="en-US" sz="2200" u="sng" dirty="0"/>
              <a:t>34%</a:t>
            </a:r>
            <a:r>
              <a:rPr lang="en-US" sz="2200" dirty="0"/>
              <a:t> of black children are in elementary school. 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87528A-2FC0-4DC2-A79A-50E39BACAC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73" y="2011680"/>
            <a:ext cx="4558574" cy="298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6280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107</TotalTime>
  <Words>1083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Corbel</vt:lpstr>
      <vt:lpstr>Wingdings</vt:lpstr>
      <vt:lpstr>Banded</vt:lpstr>
      <vt:lpstr>Progressivism</vt:lpstr>
      <vt:lpstr>Unit 3 Notes Questions 10/11 &amp; 10/12</vt:lpstr>
      <vt:lpstr>Some more firsts…</vt:lpstr>
      <vt:lpstr>Take me out to the ball game…</vt:lpstr>
      <vt:lpstr>Sin, sex, and sensation</vt:lpstr>
      <vt:lpstr>Progressivism</vt:lpstr>
      <vt:lpstr>Reforming works??</vt:lpstr>
      <vt:lpstr>Unit 3 Notes Questions 10/11 &amp; 10/12</vt:lpstr>
      <vt:lpstr>Reform Education </vt:lpstr>
      <vt:lpstr>It is where you guys are!</vt:lpstr>
      <vt:lpstr>Higher Education for African Americans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Progressivism</dc:title>
  <dc:creator>Shannon Edwards</dc:creator>
  <cp:lastModifiedBy>Shannon Edwards</cp:lastModifiedBy>
  <cp:revision>6</cp:revision>
  <dcterms:created xsi:type="dcterms:W3CDTF">2017-10-11T23:36:28Z</dcterms:created>
  <dcterms:modified xsi:type="dcterms:W3CDTF">2017-10-12T01:23:34Z</dcterms:modified>
</cp:coreProperties>
</file>