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8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8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1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84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4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1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0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7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2DC8C09-299C-4EEE-A83C-8F027193945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04F80EE-4B0D-4E72-871C-EBCBC48D3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60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BBDC-F49B-4614-B9C4-63C2A5C8B6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Teddy, Taft, and Wilson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759C7-0B0D-4020-9D90-8DBB13AD56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 Notes (Pg. 9 &amp; 10) LAST NOTES</a:t>
            </a:r>
          </a:p>
        </p:txBody>
      </p:sp>
    </p:spTree>
    <p:extLst>
      <p:ext uri="{BB962C8B-B14F-4D97-AF65-F5344CB8AC3E}">
        <p14:creationId xmlns:p14="http://schemas.microsoft.com/office/powerpoint/2010/main" val="236300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67B33-C85A-435F-A6B0-B2B6E8FA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ProgRess</a:t>
            </a:r>
            <a:r>
              <a:rPr lang="en-US" dirty="0">
                <a:solidFill>
                  <a:srgbClr val="FF0000"/>
                </a:solidFill>
              </a:rPr>
              <a:t>… Progress… WAR.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F9C40-4B19-48EB-BA5F-19A67870D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College-educated women spread suffrage message to </a:t>
            </a:r>
            <a:r>
              <a:rPr lang="en-US" u="sng" dirty="0"/>
              <a:t>working-class</a:t>
            </a:r>
            <a:endParaRPr lang="en-US" dirty="0"/>
          </a:p>
          <a:p>
            <a:pPr lvl="1"/>
            <a:r>
              <a:rPr lang="en-US" sz="2200" dirty="0"/>
              <a:t>“Women begin all voters into the world – Let Women vote” </a:t>
            </a:r>
          </a:p>
          <a:p>
            <a:pPr lvl="0"/>
            <a:r>
              <a:rPr lang="en-US" b="1" dirty="0"/>
              <a:t>Carrie Chapman Catt</a:t>
            </a:r>
            <a:r>
              <a:rPr lang="en-US" dirty="0"/>
              <a:t>, head of NAWSA, stresses organization and lobbying.</a:t>
            </a:r>
          </a:p>
          <a:p>
            <a:pPr lvl="1"/>
            <a:r>
              <a:rPr lang="en-US" sz="2200" dirty="0"/>
              <a:t>1920 the </a:t>
            </a:r>
            <a:r>
              <a:rPr lang="en-US" sz="2200" u="sng" dirty="0"/>
              <a:t>Nineteenth Amendment</a:t>
            </a:r>
            <a:r>
              <a:rPr lang="en-US" sz="2200" dirty="0"/>
              <a:t> grants women right to vote </a:t>
            </a:r>
          </a:p>
          <a:p>
            <a:pPr lvl="0"/>
            <a:r>
              <a:rPr lang="en-US" dirty="0"/>
              <a:t>As a candidate, Wilson wins support of </a:t>
            </a:r>
            <a:r>
              <a:rPr lang="en-US" u="sng" dirty="0"/>
              <a:t>NAACP</a:t>
            </a:r>
            <a:r>
              <a:rPr lang="en-US" dirty="0"/>
              <a:t> by speaking out about civil rights. </a:t>
            </a:r>
          </a:p>
          <a:p>
            <a:pPr lvl="0"/>
            <a:r>
              <a:rPr lang="en-US" dirty="0"/>
              <a:t>As President, similar to Taft and Roosevelt, opposes anti-lynching legislation for the </a:t>
            </a:r>
            <a:r>
              <a:rPr lang="en-US" u="sng" dirty="0"/>
              <a:t>federal</a:t>
            </a:r>
            <a:r>
              <a:rPr lang="en-US" dirty="0"/>
              <a:t> government. </a:t>
            </a:r>
          </a:p>
          <a:p>
            <a:pPr lvl="0"/>
            <a:r>
              <a:rPr lang="en-US" dirty="0"/>
              <a:t>NAACP feels betrayed, but with the outbreak of </a:t>
            </a:r>
            <a:r>
              <a:rPr lang="en-US" u="sng" dirty="0"/>
              <a:t>World War I</a:t>
            </a:r>
            <a:r>
              <a:rPr lang="en-US" dirty="0"/>
              <a:t>, all Americans are distracted and reform efforts stall.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0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1FF9DE-5EFB-4CA2-BFCC-C91594257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46" y="4555433"/>
            <a:ext cx="2552477" cy="19143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9912F8-2A1E-44A5-AB5B-B69AEB38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Young Theodore Roosevelt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EE31D-482F-4328-A9F1-D9A90BC6F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6939" y="2014329"/>
            <a:ext cx="9515061" cy="484367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As president, </a:t>
            </a:r>
            <a:r>
              <a:rPr lang="en-US" b="1" dirty="0"/>
              <a:t>Theodore Roosevelt</a:t>
            </a:r>
            <a:r>
              <a:rPr lang="en-US" dirty="0"/>
              <a:t> works to give citizens a </a:t>
            </a:r>
            <a:r>
              <a:rPr lang="en-US" u="sng" dirty="0"/>
              <a:t>Square Deal</a:t>
            </a:r>
            <a:r>
              <a:rPr lang="en-US" dirty="0"/>
              <a:t> through progressive reforms. </a:t>
            </a:r>
          </a:p>
          <a:p>
            <a:pPr lvl="0"/>
            <a:r>
              <a:rPr lang="en-US" dirty="0"/>
              <a:t>As a child, Roosevelt </a:t>
            </a:r>
            <a:r>
              <a:rPr lang="en-US" u="sng" dirty="0"/>
              <a:t>suffered</a:t>
            </a:r>
            <a:r>
              <a:rPr lang="en-US" dirty="0"/>
              <a:t> from severe asthma and a respiratory disease. Due to this, he was forced to be home schooled. He was determined to overcome being ill and at age </a:t>
            </a:r>
            <a:r>
              <a:rPr lang="en-US" u="sng" dirty="0"/>
              <a:t>12</a:t>
            </a:r>
            <a:r>
              <a:rPr lang="en-US" dirty="0"/>
              <a:t> mastered marksmanship and horseback riding. </a:t>
            </a:r>
          </a:p>
          <a:p>
            <a:pPr lvl="0"/>
            <a:r>
              <a:rPr lang="en-US" dirty="0"/>
              <a:t>Roosevelt went to </a:t>
            </a:r>
            <a:r>
              <a:rPr lang="en-US" u="sng" dirty="0"/>
              <a:t>Harvard</a:t>
            </a:r>
            <a:r>
              <a:rPr lang="en-US" dirty="0"/>
              <a:t> College where he boxed, wrestled, and began to develop his political career. </a:t>
            </a:r>
          </a:p>
          <a:p>
            <a:pPr lvl="1"/>
            <a:r>
              <a:rPr lang="en-US" sz="2200" dirty="0"/>
              <a:t>3 term state assembly; NYC police commissioner; Rough Riders; Governor; VP</a:t>
            </a:r>
          </a:p>
          <a:p>
            <a:pPr lvl="1"/>
            <a:r>
              <a:rPr lang="en-US" sz="2200" dirty="0"/>
              <a:t>Roosevelt was </a:t>
            </a:r>
            <a:r>
              <a:rPr lang="en-US" sz="2200" b="1" dirty="0"/>
              <a:t>William McKinley’s</a:t>
            </a:r>
            <a:r>
              <a:rPr lang="en-US" sz="2200" dirty="0"/>
              <a:t> president for only </a:t>
            </a:r>
            <a:r>
              <a:rPr lang="en-US" sz="2200" u="sng" dirty="0"/>
              <a:t>6 months</a:t>
            </a:r>
            <a:r>
              <a:rPr lang="en-US" sz="2200" dirty="0"/>
              <a:t> till McKinley was assassinated by an anarchist.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78882D-C0A4-495E-A975-66A69727C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46" y="1356799"/>
            <a:ext cx="2371304" cy="256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8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52071-7362-4426-9343-6A8BDA5EA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Square deal by Theodore Roosevelt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1EF70-BC25-4A6A-BFF7-43DC3F116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4823791"/>
            <a:ext cx="11701669" cy="188180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Roosevelt saw the presidency as a “bully pulpit” from which he could influence the news media and shape legislation. </a:t>
            </a:r>
          </a:p>
          <a:p>
            <a:pPr lvl="1"/>
            <a:r>
              <a:rPr lang="en-US" sz="2200" dirty="0"/>
              <a:t>When the states did not solve problems, he supported using the federal government to fix things. This came known as </a:t>
            </a:r>
            <a:r>
              <a:rPr lang="en-US" sz="2200" u="sng" dirty="0"/>
              <a:t>Square Deal</a:t>
            </a:r>
            <a:r>
              <a:rPr lang="en-US" sz="2200" dirty="0"/>
              <a:t>, which is the term used to describe the various </a:t>
            </a:r>
            <a:r>
              <a:rPr lang="en-US" sz="2200" u="sng" dirty="0"/>
              <a:t>progressive</a:t>
            </a:r>
            <a:r>
              <a:rPr lang="en-US" sz="2200" dirty="0"/>
              <a:t> reforms sponsored by his administration. 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6AC088-6C8C-456C-9454-BD411F678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48" y="1444486"/>
            <a:ext cx="6698560" cy="315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7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6C589-74DD-4E00-BBC1-6772D9454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Roosevelt Fixes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3B4D9-0C65-4C3E-9B36-A46A11CF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2011680"/>
            <a:ext cx="8189844" cy="4720424"/>
          </a:xfrm>
        </p:spPr>
        <p:txBody>
          <a:bodyPr/>
          <a:lstStyle/>
          <a:p>
            <a:pPr lvl="0"/>
            <a:r>
              <a:rPr lang="en-US" dirty="0"/>
              <a:t>In 1902, 140,000 coal miners went on </a:t>
            </a:r>
            <a:r>
              <a:rPr lang="en-US" u="sng" dirty="0"/>
              <a:t>strike</a:t>
            </a:r>
            <a:r>
              <a:rPr lang="en-US" dirty="0"/>
              <a:t>. The mine operated refused to </a:t>
            </a:r>
            <a:r>
              <a:rPr lang="en-US" u="sng" dirty="0"/>
              <a:t>bargain</a:t>
            </a:r>
            <a:r>
              <a:rPr lang="en-US" dirty="0"/>
              <a:t>. Five months into the strike, coal reserves ran low and </a:t>
            </a:r>
            <a:r>
              <a:rPr lang="en-US" u="sng" dirty="0"/>
              <a:t>threatens</a:t>
            </a:r>
            <a:r>
              <a:rPr lang="en-US" dirty="0"/>
              <a:t> public life. Roosevelt was irked by the “Extraordinary stupidity and bad temper” he later confessed that the </a:t>
            </a:r>
            <a:r>
              <a:rPr lang="en-US" u="sng" dirty="0"/>
              <a:t>dignity</a:t>
            </a:r>
            <a:r>
              <a:rPr lang="en-US" dirty="0"/>
              <a:t> of the presidency was the only thing that kept him from taking own owner “by the seat of the breeches” and toss him out the window. </a:t>
            </a:r>
          </a:p>
          <a:p>
            <a:pPr lvl="1"/>
            <a:r>
              <a:rPr lang="en-US" sz="2200" dirty="0"/>
              <a:t>A </a:t>
            </a:r>
            <a:r>
              <a:rPr lang="en-US" sz="2200" u="sng" dirty="0"/>
              <a:t>third-party</a:t>
            </a:r>
            <a:r>
              <a:rPr lang="en-US" sz="2200" dirty="0"/>
              <a:t> commission was formed and progress for miners was made.</a:t>
            </a:r>
          </a:p>
          <a:p>
            <a:pPr lvl="1"/>
            <a:r>
              <a:rPr lang="en-US" sz="2200" dirty="0"/>
              <a:t>Most importantly, sets principle of federal intervention when strikes threatens public. </a:t>
            </a:r>
          </a:p>
          <a:p>
            <a:pPr lvl="0"/>
            <a:r>
              <a:rPr lang="en-US" dirty="0"/>
              <a:t>Roosevelt continues to push for </a:t>
            </a:r>
            <a:r>
              <a:rPr lang="en-US" u="sng" dirty="0"/>
              <a:t>federal</a:t>
            </a:r>
            <a:r>
              <a:rPr lang="en-US" dirty="0"/>
              <a:t> regulations to control abuses – passes </a:t>
            </a:r>
            <a:r>
              <a:rPr lang="en-US" u="sng" dirty="0"/>
              <a:t>Elkins</a:t>
            </a:r>
            <a:r>
              <a:rPr lang="en-US" dirty="0"/>
              <a:t> Act, which stops sudden rate changes in railroad and the </a:t>
            </a:r>
            <a:r>
              <a:rPr lang="en-US" u="sng" dirty="0"/>
              <a:t>Hepburn</a:t>
            </a:r>
            <a:r>
              <a:rPr lang="en-US" dirty="0"/>
              <a:t> Act which forces ICC to set </a:t>
            </a:r>
            <a:r>
              <a:rPr lang="en-US" u="sng" dirty="0"/>
              <a:t>maximum</a:t>
            </a:r>
            <a:r>
              <a:rPr lang="en-US" dirty="0"/>
              <a:t> rates.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F98FF3-AEE3-4ECD-9DAC-CD587A257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169" y="2120347"/>
            <a:ext cx="3131933" cy="42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7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976B4-1425-4C0A-AE28-35DA0F91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YUM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101F7-BF70-4B63-8DAD-A40755DBB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557" y="1913903"/>
            <a:ext cx="8628112" cy="2817123"/>
          </a:xfrm>
        </p:spPr>
        <p:txBody>
          <a:bodyPr/>
          <a:lstStyle/>
          <a:p>
            <a:pPr lvl="0"/>
            <a:r>
              <a:rPr lang="en-US" dirty="0"/>
              <a:t>After reading </a:t>
            </a:r>
            <a:r>
              <a:rPr lang="en-US" b="1" dirty="0"/>
              <a:t>Upton Sinclair’s</a:t>
            </a:r>
            <a:r>
              <a:rPr lang="en-US" dirty="0"/>
              <a:t> novel </a:t>
            </a:r>
            <a:r>
              <a:rPr lang="en-US" i="1" dirty="0"/>
              <a:t>The Jungle</a:t>
            </a:r>
            <a:r>
              <a:rPr lang="en-US" i="1" u="sng" dirty="0"/>
              <a:t>,</a:t>
            </a:r>
            <a:r>
              <a:rPr lang="en-US" dirty="0"/>
              <a:t> Roosevelt demands investigation of </a:t>
            </a:r>
            <a:r>
              <a:rPr lang="en-US" u="sng" dirty="0"/>
              <a:t>meatpacking</a:t>
            </a:r>
            <a:r>
              <a:rPr lang="en-US" dirty="0"/>
              <a:t> industry. </a:t>
            </a:r>
          </a:p>
          <a:p>
            <a:pPr lvl="1"/>
            <a:r>
              <a:rPr lang="en-US" sz="2200" dirty="0"/>
              <a:t>Pushes for </a:t>
            </a:r>
            <a:r>
              <a:rPr lang="en-US" sz="2200" u="sng" dirty="0"/>
              <a:t>Meat Inspection Act</a:t>
            </a:r>
            <a:r>
              <a:rPr lang="en-US" sz="2200" dirty="0"/>
              <a:t>, which dictates sanitary </a:t>
            </a:r>
            <a:r>
              <a:rPr lang="en-US" sz="2200" u="sng" dirty="0"/>
              <a:t>requirements</a:t>
            </a:r>
            <a:r>
              <a:rPr lang="en-US" sz="2200" dirty="0"/>
              <a:t> and creates federal meat inspection program. </a:t>
            </a:r>
          </a:p>
          <a:p>
            <a:pPr lvl="1"/>
            <a:r>
              <a:rPr lang="en-US" sz="2200" dirty="0"/>
              <a:t>Also passes the </a:t>
            </a:r>
            <a:r>
              <a:rPr lang="en-US" sz="2200" u="sng" dirty="0"/>
              <a:t>Pure Food and Drug Act</a:t>
            </a:r>
            <a:r>
              <a:rPr lang="en-US" sz="2200" dirty="0"/>
              <a:t> which stops advertisements from making false claims and the sale of contaminated food, medicine requires </a:t>
            </a:r>
            <a:r>
              <a:rPr lang="en-US" sz="2200" u="sng" dirty="0"/>
              <a:t>truth</a:t>
            </a:r>
            <a:r>
              <a:rPr lang="en-US" sz="2200" dirty="0"/>
              <a:t> in labeling.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113668-9E4E-4C45-82DD-59CC6003F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3" y="1913904"/>
            <a:ext cx="2981325" cy="4752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03A913-E36F-49F6-BD1B-D3F190535F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" r="6832" b="3092"/>
          <a:stretch/>
        </p:blipFill>
        <p:spPr>
          <a:xfrm>
            <a:off x="8083826" y="3975032"/>
            <a:ext cx="4108174" cy="24920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B6E194-AFF4-4AD2-B8B1-DCC31C8576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418" y="4344391"/>
            <a:ext cx="3483732" cy="2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9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D8F4-CF5F-443F-B427-DB0A941B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Makes Progress, but not everywhere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B375E-9DC0-4479-923A-6D62C9E65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052" y="2011680"/>
            <a:ext cx="5580112" cy="4371975"/>
          </a:xfrm>
        </p:spPr>
        <p:txBody>
          <a:bodyPr/>
          <a:lstStyle/>
          <a:p>
            <a:pPr lvl="0"/>
            <a:r>
              <a:rPr lang="en-US" dirty="0"/>
              <a:t>Roosevelt is also partial to the </a:t>
            </a:r>
            <a:r>
              <a:rPr lang="en-US" u="sng" dirty="0"/>
              <a:t>environment</a:t>
            </a:r>
            <a:r>
              <a:rPr lang="en-US" dirty="0"/>
              <a:t> and establishes the U.S. Forest Bureau and sets aside forest reserves, sanctuaries, and national parks. </a:t>
            </a:r>
          </a:p>
          <a:p>
            <a:pPr lvl="0"/>
            <a:r>
              <a:rPr lang="en-US" dirty="0"/>
              <a:t>Roosevelt’s concern for the </a:t>
            </a:r>
            <a:r>
              <a:rPr lang="en-US" u="sng" dirty="0"/>
              <a:t>land</a:t>
            </a:r>
            <a:r>
              <a:rPr lang="en-US" dirty="0"/>
              <a:t> and its inhabitants was not matched in the area of </a:t>
            </a:r>
            <a:r>
              <a:rPr lang="en-US" u="sng" dirty="0"/>
              <a:t>civil rights</a:t>
            </a:r>
            <a:r>
              <a:rPr lang="en-US" dirty="0"/>
              <a:t>. He </a:t>
            </a:r>
            <a:r>
              <a:rPr lang="en-US" u="sng" dirty="0"/>
              <a:t>failed</a:t>
            </a:r>
            <a:r>
              <a:rPr lang="en-US" dirty="0"/>
              <a:t> to support civil rights for </a:t>
            </a:r>
            <a:r>
              <a:rPr lang="en-US" u="sng" dirty="0"/>
              <a:t>African Americans</a:t>
            </a:r>
            <a:r>
              <a:rPr lang="en-US" dirty="0"/>
              <a:t>, but he did support a few </a:t>
            </a:r>
            <a:r>
              <a:rPr lang="en-US" u="sng" dirty="0"/>
              <a:t>individuals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He invited Booker T. Washington to the </a:t>
            </a:r>
            <a:r>
              <a:rPr lang="en-US" sz="2200" u="sng" dirty="0"/>
              <a:t>White House</a:t>
            </a:r>
            <a:r>
              <a:rPr lang="en-US" sz="2200" dirty="0"/>
              <a:t>. (FIRST AFRICAN AMERICAN)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C17C8D-9087-4E32-B75E-8CCE86F43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59" y="2011680"/>
            <a:ext cx="57150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9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B9D0-1A06-4B13-85F5-2A9E6CBD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“BIG WILL”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99849-14E3-4649-9E5E-73CFDEF78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32" y="2131364"/>
            <a:ext cx="7092942" cy="4726636"/>
          </a:xfrm>
        </p:spPr>
        <p:txBody>
          <a:bodyPr/>
          <a:lstStyle/>
          <a:p>
            <a:pPr lvl="0"/>
            <a:r>
              <a:rPr lang="en-US" dirty="0"/>
              <a:t>In 1908, Republican </a:t>
            </a:r>
            <a:r>
              <a:rPr lang="en-US" b="1" dirty="0"/>
              <a:t>William Howard Taft </a:t>
            </a:r>
            <a:r>
              <a:rPr lang="en-US" dirty="0"/>
              <a:t>wins with </a:t>
            </a:r>
            <a:r>
              <a:rPr lang="en-US" u="sng" dirty="0"/>
              <a:t>Roosevelt’s</a:t>
            </a:r>
            <a:r>
              <a:rPr lang="en-US" dirty="0"/>
              <a:t> support. </a:t>
            </a:r>
          </a:p>
          <a:p>
            <a:pPr lvl="1"/>
            <a:r>
              <a:rPr lang="en-US" sz="2200" u="sng" dirty="0"/>
              <a:t>Cautiously</a:t>
            </a:r>
            <a:r>
              <a:rPr lang="en-US" sz="2200" dirty="0"/>
              <a:t> progressive agenda and receives little credit for successes. </a:t>
            </a:r>
          </a:p>
          <a:p>
            <a:pPr lvl="0"/>
            <a:r>
              <a:rPr lang="en-US" dirty="0"/>
              <a:t>He angers </a:t>
            </a:r>
            <a:r>
              <a:rPr lang="en-US" u="sng" dirty="0"/>
              <a:t>Progressives</a:t>
            </a:r>
            <a:r>
              <a:rPr lang="en-US" dirty="0"/>
              <a:t> by not being as aggressive and accomplishing as much as Roosevelt. </a:t>
            </a:r>
          </a:p>
          <a:p>
            <a:pPr lvl="1"/>
            <a:r>
              <a:rPr lang="en-US" sz="2200" dirty="0"/>
              <a:t>He signs the </a:t>
            </a:r>
            <a:r>
              <a:rPr lang="en-US" sz="2200" u="sng" dirty="0"/>
              <a:t>Payne-Aldrich Tariff</a:t>
            </a:r>
            <a:r>
              <a:rPr lang="en-US" sz="2200" dirty="0"/>
              <a:t> which only moderated the high rates.</a:t>
            </a:r>
          </a:p>
          <a:p>
            <a:pPr lvl="1"/>
            <a:r>
              <a:rPr lang="en-US" sz="2200" dirty="0"/>
              <a:t>He named </a:t>
            </a:r>
            <a:r>
              <a:rPr lang="en-US" sz="2200" b="1" dirty="0"/>
              <a:t>Richard A. Ballinger</a:t>
            </a:r>
            <a:r>
              <a:rPr lang="en-US" sz="2200" dirty="0"/>
              <a:t> the interior secretary and Ballinger </a:t>
            </a:r>
            <a:r>
              <a:rPr lang="en-US" sz="2200" u="sng" dirty="0"/>
              <a:t>removed</a:t>
            </a:r>
            <a:r>
              <a:rPr lang="en-US" sz="2200" dirty="0"/>
              <a:t> 1 million acres of forest land form reserved list. </a:t>
            </a:r>
          </a:p>
          <a:p>
            <a:pPr lvl="1"/>
            <a:r>
              <a:rPr lang="en-US" sz="2200" dirty="0"/>
              <a:t>One man, </a:t>
            </a:r>
            <a:r>
              <a:rPr lang="en-US" sz="2200" b="1" dirty="0"/>
              <a:t>Gifford Pinchot</a:t>
            </a:r>
            <a:r>
              <a:rPr lang="en-US" sz="2200" dirty="0"/>
              <a:t>, speaks out against Ballinger and is </a:t>
            </a:r>
            <a:r>
              <a:rPr lang="en-US" sz="2200" u="sng" dirty="0"/>
              <a:t>fired</a:t>
            </a:r>
            <a:r>
              <a:rPr lang="en-US" sz="2200" dirty="0"/>
              <a:t>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4FCC8-3C43-4A12-98C8-8F12FA270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973" y="3087757"/>
            <a:ext cx="4128112" cy="233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4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036A0-8D5D-44DA-974E-CC295F57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ANNNNNNNNNNNNND He’s gone….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6175F-6DEB-43F5-93D6-0F6B032A2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7" y="2011680"/>
            <a:ext cx="9091939" cy="28253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Republicans split over Taft’s support of </a:t>
            </a:r>
            <a:r>
              <a:rPr lang="en-US" u="sng" dirty="0"/>
              <a:t>House Speaker</a:t>
            </a:r>
            <a:r>
              <a:rPr lang="en-US" dirty="0"/>
              <a:t> Joseph Cannon and the Democrats get control of </a:t>
            </a:r>
            <a:r>
              <a:rPr lang="en-US" u="sng" dirty="0"/>
              <a:t>House</a:t>
            </a:r>
            <a:r>
              <a:rPr lang="en-US" dirty="0"/>
              <a:t> in the 1910 midterm elections. </a:t>
            </a:r>
          </a:p>
          <a:p>
            <a:pPr lvl="0"/>
            <a:r>
              <a:rPr lang="en-US" dirty="0"/>
              <a:t>For the 1912 election, Progressives form the </a:t>
            </a:r>
            <a:r>
              <a:rPr lang="en-US" u="sng" dirty="0"/>
              <a:t>Bull Moose Party</a:t>
            </a:r>
            <a:r>
              <a:rPr lang="en-US" dirty="0"/>
              <a:t> and nominate Teddy Roosevelt for he is “as strong as a moose.” Their platform was more voter </a:t>
            </a:r>
            <a:r>
              <a:rPr lang="en-US" u="sng" dirty="0"/>
              <a:t>participation</a:t>
            </a:r>
            <a:r>
              <a:rPr lang="en-US" dirty="0"/>
              <a:t> in government, </a:t>
            </a:r>
            <a:r>
              <a:rPr lang="en-US" u="sng" dirty="0"/>
              <a:t>women</a:t>
            </a:r>
            <a:r>
              <a:rPr lang="en-US" dirty="0"/>
              <a:t> suffrage, and labor legislation. </a:t>
            </a:r>
          </a:p>
          <a:p>
            <a:pPr lvl="0"/>
            <a:r>
              <a:rPr lang="en-US" dirty="0"/>
              <a:t>With </a:t>
            </a:r>
            <a:r>
              <a:rPr lang="en-US" u="sng" dirty="0"/>
              <a:t>Republicans</a:t>
            </a:r>
            <a:r>
              <a:rPr lang="en-US" dirty="0"/>
              <a:t> split between Roosevelt and Taft, </a:t>
            </a:r>
            <a:r>
              <a:rPr lang="en-US" b="1" dirty="0"/>
              <a:t>Woodrow Wilson</a:t>
            </a:r>
            <a:r>
              <a:rPr lang="en-US" dirty="0"/>
              <a:t> wins the election.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53FF9F-72B9-421C-AA02-6454E504E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15" y="2011680"/>
            <a:ext cx="2595563" cy="25955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F16CEE-A4A7-45F5-BD60-5C8715662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584" y="4389988"/>
            <a:ext cx="4392474" cy="246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44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1DFC-E48D-4BD3-A67F-D6244709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Coiner of Weasel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5123-502B-40F1-A309-B57698710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013" y="2107096"/>
            <a:ext cx="8940161" cy="465151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Wilson endorses platform called the </a:t>
            </a:r>
            <a:r>
              <a:rPr lang="en-US" u="sng" dirty="0"/>
              <a:t>New Freedom</a:t>
            </a:r>
            <a:r>
              <a:rPr lang="en-US" dirty="0"/>
              <a:t> and wants strong antitrust laws, banking reform, and lower tariffs. </a:t>
            </a:r>
          </a:p>
          <a:p>
            <a:pPr lvl="0"/>
            <a:r>
              <a:rPr lang="en-US" dirty="0"/>
              <a:t>Wilson was a lawyer, professor, president of </a:t>
            </a:r>
            <a:r>
              <a:rPr lang="en-US" u="sng" dirty="0"/>
              <a:t>Princeton</a:t>
            </a:r>
            <a:r>
              <a:rPr lang="en-US" dirty="0"/>
              <a:t>, and </a:t>
            </a:r>
            <a:r>
              <a:rPr lang="en-US" u="sng" dirty="0"/>
              <a:t>NJ</a:t>
            </a:r>
            <a:r>
              <a:rPr lang="en-US" dirty="0"/>
              <a:t> governor. </a:t>
            </a:r>
          </a:p>
          <a:p>
            <a:pPr lvl="0"/>
            <a:r>
              <a:rPr lang="en-US" dirty="0"/>
              <a:t>Passes the </a:t>
            </a:r>
            <a:r>
              <a:rPr lang="en-US" u="sng" dirty="0"/>
              <a:t>Clayton Antitrust Act</a:t>
            </a:r>
            <a:r>
              <a:rPr lang="en-US" dirty="0"/>
              <a:t> which stops companies buying </a:t>
            </a:r>
            <a:r>
              <a:rPr lang="en-US" u="sng" dirty="0"/>
              <a:t>stock</a:t>
            </a:r>
            <a:r>
              <a:rPr lang="en-US" dirty="0"/>
              <a:t> to form </a:t>
            </a:r>
            <a:r>
              <a:rPr lang="en-US" u="sng" dirty="0"/>
              <a:t>monopoly</a:t>
            </a:r>
            <a:r>
              <a:rPr lang="en-US" dirty="0"/>
              <a:t>. </a:t>
            </a:r>
          </a:p>
          <a:p>
            <a:pPr lvl="1"/>
            <a:r>
              <a:rPr lang="en-US" sz="2200" dirty="0"/>
              <a:t>Creates the </a:t>
            </a:r>
            <a:r>
              <a:rPr lang="en-US" sz="2200" u="sng" dirty="0"/>
              <a:t>Federal Trade Commission</a:t>
            </a:r>
            <a:r>
              <a:rPr lang="en-US" sz="2200" dirty="0"/>
              <a:t> – new “watchdog” agency to investigate regulatory </a:t>
            </a:r>
            <a:r>
              <a:rPr lang="en-US" sz="2200" u="sng" dirty="0"/>
              <a:t>violations</a:t>
            </a:r>
            <a:r>
              <a:rPr lang="en-US" sz="2200" dirty="0"/>
              <a:t> and end unfair </a:t>
            </a:r>
            <a:r>
              <a:rPr lang="en-US" sz="2200" u="sng" dirty="0"/>
              <a:t>business</a:t>
            </a:r>
            <a:r>
              <a:rPr lang="en-US" sz="2200" dirty="0"/>
              <a:t> practices. </a:t>
            </a:r>
          </a:p>
          <a:p>
            <a:pPr lvl="0"/>
            <a:r>
              <a:rPr lang="en-US" dirty="0"/>
              <a:t>The </a:t>
            </a:r>
            <a:r>
              <a:rPr lang="en-US" u="sng" dirty="0"/>
              <a:t>Sixteenth Amendment</a:t>
            </a:r>
            <a:r>
              <a:rPr lang="en-US" dirty="0"/>
              <a:t> legalizes graduated federal income tax. </a:t>
            </a:r>
          </a:p>
          <a:p>
            <a:pPr lvl="0"/>
            <a:r>
              <a:rPr lang="en-US" dirty="0"/>
              <a:t>Federal Reserve System is created – private banking system under federal control.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3ED44E-C694-4BD5-9078-E73EE0CAB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8" y="2011680"/>
            <a:ext cx="28479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1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21</TotalTime>
  <Words>858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Banded</vt:lpstr>
      <vt:lpstr>Teddy, Taft, and Wilson</vt:lpstr>
      <vt:lpstr>Young Theodore Roosevelt</vt:lpstr>
      <vt:lpstr>Square deal by Theodore Roosevelt</vt:lpstr>
      <vt:lpstr>Roosevelt Fixes Problems</vt:lpstr>
      <vt:lpstr>YUM FOOD</vt:lpstr>
      <vt:lpstr>Makes Progress, but not everywhere</vt:lpstr>
      <vt:lpstr>“BIG WILL”</vt:lpstr>
      <vt:lpstr>ANNNNNNNNNNNNND He’s gone….</vt:lpstr>
      <vt:lpstr>Coiner of Weasel Words</vt:lpstr>
      <vt:lpstr>ProgRess… Progress… WAR.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Teddy, Taft, and Wilson</dc:title>
  <dc:creator>Shannon Edwards</dc:creator>
  <cp:lastModifiedBy>Shannon Edwards</cp:lastModifiedBy>
  <cp:revision>3</cp:revision>
  <dcterms:created xsi:type="dcterms:W3CDTF">2017-10-17T23:52:59Z</dcterms:created>
  <dcterms:modified xsi:type="dcterms:W3CDTF">2017-10-18T00:14:52Z</dcterms:modified>
</cp:coreProperties>
</file>