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4" autoAdjust="0"/>
    <p:restoredTop sz="94660"/>
  </p:normalViewPr>
  <p:slideViewPr>
    <p:cSldViewPr snapToGrid="0">
      <p:cViewPr varScale="1">
        <p:scale>
          <a:sx n="46" d="100"/>
          <a:sy n="46" d="100"/>
        </p:scale>
        <p:origin x="176" y="1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B82A20-95CF-4CBB-B124-0D060CD79CD5}"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285017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82A20-95CF-4CBB-B124-0D060CD79CD5}"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271920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CB82A20-95CF-4CBB-B124-0D060CD79CD5}" type="datetimeFigureOut">
              <a:rPr lang="en-US" smtClean="0"/>
              <a:t>10/29/17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422649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82A20-95CF-4CBB-B124-0D060CD79CD5}"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247800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CB82A20-95CF-4CBB-B124-0D060CD79CD5}" type="datetimeFigureOut">
              <a:rPr lang="en-US" smtClean="0"/>
              <a:t>10/29/17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CD3FACA-231B-4A0D-A3E5-34B47E8FC0DD}" type="slidenum">
              <a:rPr lang="en-US" smtClean="0"/>
              <a:t>‹#›</a:t>
            </a:fld>
            <a:endParaRPr lang="en-US"/>
          </a:p>
        </p:txBody>
      </p:sp>
    </p:spTree>
    <p:extLst>
      <p:ext uri="{BB962C8B-B14F-4D97-AF65-F5344CB8AC3E}">
        <p14:creationId xmlns:p14="http://schemas.microsoft.com/office/powerpoint/2010/main" val="13852181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B82A20-95CF-4CBB-B124-0D060CD79CD5}"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399463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B82A20-95CF-4CBB-B124-0D060CD79CD5}" type="datetimeFigureOut">
              <a:rPr lang="en-US" smtClean="0"/>
              <a:t>10/29/17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380797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82A20-95CF-4CBB-B124-0D060CD79CD5}" type="datetimeFigureOut">
              <a:rPr lang="en-US" smtClean="0"/>
              <a:t>10/29/17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87036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82A20-95CF-4CBB-B124-0D060CD79CD5}" type="datetimeFigureOut">
              <a:rPr lang="en-US" smtClean="0"/>
              <a:t>10/29/17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145604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B82A20-95CF-4CBB-B124-0D060CD79CD5}"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381070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B82A20-95CF-4CBB-B124-0D060CD79CD5}"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FACA-231B-4A0D-A3E5-34B47E8FC0DD}" type="slidenum">
              <a:rPr lang="en-US" smtClean="0"/>
              <a:t>‹#›</a:t>
            </a:fld>
            <a:endParaRPr lang="en-US"/>
          </a:p>
        </p:txBody>
      </p:sp>
    </p:spTree>
    <p:extLst>
      <p:ext uri="{BB962C8B-B14F-4D97-AF65-F5344CB8AC3E}">
        <p14:creationId xmlns:p14="http://schemas.microsoft.com/office/powerpoint/2010/main" val="640873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CB82A20-95CF-4CBB-B124-0D060CD79CD5}" type="datetimeFigureOut">
              <a:rPr lang="en-US" smtClean="0"/>
              <a:t>10/29/17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CD3FACA-231B-4A0D-A3E5-34B47E8FC0DD}" type="slidenum">
              <a:rPr lang="en-US" smtClean="0"/>
              <a:t>‹#›</a:t>
            </a:fld>
            <a:endParaRPr lang="en-US"/>
          </a:p>
        </p:txBody>
      </p:sp>
    </p:spTree>
    <p:extLst>
      <p:ext uri="{BB962C8B-B14F-4D97-AF65-F5344CB8AC3E}">
        <p14:creationId xmlns:p14="http://schemas.microsoft.com/office/powerpoint/2010/main" val="416763716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F75FB-0A4F-4AE9-B804-DCBE0E366E12}"/>
              </a:ext>
            </a:extLst>
          </p:cNvPr>
          <p:cNvSpPr>
            <a:spLocks noGrp="1"/>
          </p:cNvSpPr>
          <p:nvPr>
            <p:ph type="ctrTitle"/>
          </p:nvPr>
        </p:nvSpPr>
        <p:spPr/>
        <p:txBody>
          <a:bodyPr/>
          <a:lstStyle/>
          <a:p>
            <a:r>
              <a:rPr lang="en-US" dirty="0">
                <a:solidFill>
                  <a:srgbClr val="FF0000"/>
                </a:solidFill>
              </a:rPr>
              <a:t>Imperialism </a:t>
            </a:r>
          </a:p>
        </p:txBody>
      </p:sp>
      <p:sp>
        <p:nvSpPr>
          <p:cNvPr id="3" name="Subtitle 2">
            <a:extLst>
              <a:ext uri="{FF2B5EF4-FFF2-40B4-BE49-F238E27FC236}">
                <a16:creationId xmlns:a16="http://schemas.microsoft.com/office/drawing/2014/main" xmlns="" id="{D9701197-2E20-456F-B8CD-601651027872}"/>
              </a:ext>
            </a:extLst>
          </p:cNvPr>
          <p:cNvSpPr>
            <a:spLocks noGrp="1"/>
          </p:cNvSpPr>
          <p:nvPr>
            <p:ph type="subTitle" idx="1"/>
          </p:nvPr>
        </p:nvSpPr>
        <p:spPr/>
        <p:txBody>
          <a:bodyPr/>
          <a:lstStyle/>
          <a:p>
            <a:r>
              <a:rPr lang="en-US" dirty="0"/>
              <a:t>Unit 4 Notes (Pg. 1) </a:t>
            </a:r>
          </a:p>
        </p:txBody>
      </p:sp>
    </p:spTree>
    <p:extLst>
      <p:ext uri="{BB962C8B-B14F-4D97-AF65-F5344CB8AC3E}">
        <p14:creationId xmlns:p14="http://schemas.microsoft.com/office/powerpoint/2010/main" val="73697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C0B6E-28E4-4986-8E4B-14A92F2F5C66}"/>
              </a:ext>
            </a:extLst>
          </p:cNvPr>
          <p:cNvSpPr>
            <a:spLocks noGrp="1"/>
          </p:cNvSpPr>
          <p:nvPr>
            <p:ph type="title"/>
          </p:nvPr>
        </p:nvSpPr>
        <p:spPr/>
        <p:txBody>
          <a:bodyPr/>
          <a:lstStyle/>
          <a:p>
            <a:r>
              <a:rPr lang="en-US" dirty="0">
                <a:solidFill>
                  <a:srgbClr val="FF0000"/>
                </a:solidFill>
              </a:rPr>
              <a:t>Objectives:</a:t>
            </a:r>
          </a:p>
        </p:txBody>
      </p:sp>
      <p:sp>
        <p:nvSpPr>
          <p:cNvPr id="3" name="Content Placeholder 2">
            <a:extLst>
              <a:ext uri="{FF2B5EF4-FFF2-40B4-BE49-F238E27FC236}">
                <a16:creationId xmlns:a16="http://schemas.microsoft.com/office/drawing/2014/main" xmlns="" id="{2DAAA907-D213-4469-A200-5DC1775650C2}"/>
              </a:ext>
            </a:extLst>
          </p:cNvPr>
          <p:cNvSpPr>
            <a:spLocks noGrp="1"/>
          </p:cNvSpPr>
          <p:nvPr>
            <p:ph idx="1"/>
          </p:nvPr>
        </p:nvSpPr>
        <p:spPr/>
        <p:txBody>
          <a:bodyPr/>
          <a:lstStyle/>
          <a:p>
            <a:r>
              <a:rPr lang="en-US" dirty="0"/>
              <a:t>What is the policy of imperialism?</a:t>
            </a:r>
          </a:p>
          <a:p>
            <a:pPr marL="0" indent="0">
              <a:buNone/>
            </a:pPr>
            <a:endParaRPr lang="en-US" dirty="0"/>
          </a:p>
          <a:p>
            <a:r>
              <a:rPr lang="en-US" dirty="0"/>
              <a:t>What were the major factors that contributed to the growth of American imperialism? </a:t>
            </a:r>
          </a:p>
          <a:p>
            <a:endParaRPr lang="en-US" dirty="0"/>
          </a:p>
          <a:p>
            <a:pPr marL="0" indent="0">
              <a:buNone/>
            </a:pPr>
            <a:endParaRPr lang="en-US" dirty="0"/>
          </a:p>
        </p:txBody>
      </p:sp>
      <p:pic>
        <p:nvPicPr>
          <p:cNvPr id="4" name="Picture 3">
            <a:extLst>
              <a:ext uri="{FF2B5EF4-FFF2-40B4-BE49-F238E27FC236}">
                <a16:creationId xmlns:a16="http://schemas.microsoft.com/office/drawing/2014/main" xmlns="" id="{57E413B1-FDE6-4A13-ABC8-D3B0BF303CF4}"/>
              </a:ext>
            </a:extLst>
          </p:cNvPr>
          <p:cNvPicPr>
            <a:picLocks noChangeAspect="1"/>
          </p:cNvPicPr>
          <p:nvPr/>
        </p:nvPicPr>
        <p:blipFill>
          <a:blip r:embed="rId2"/>
          <a:stretch>
            <a:fillRect/>
          </a:stretch>
        </p:blipFill>
        <p:spPr>
          <a:xfrm>
            <a:off x="3817620" y="3769469"/>
            <a:ext cx="4334192" cy="2667195"/>
          </a:xfrm>
          <a:prstGeom prst="rect">
            <a:avLst/>
          </a:prstGeom>
        </p:spPr>
      </p:pic>
    </p:spTree>
    <p:extLst>
      <p:ext uri="{BB962C8B-B14F-4D97-AF65-F5344CB8AC3E}">
        <p14:creationId xmlns:p14="http://schemas.microsoft.com/office/powerpoint/2010/main" val="241908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A9556-02A3-44F3-9B90-FD5C52802FC1}"/>
              </a:ext>
            </a:extLst>
          </p:cNvPr>
          <p:cNvSpPr>
            <a:spLocks noGrp="1"/>
          </p:cNvSpPr>
          <p:nvPr>
            <p:ph type="title"/>
          </p:nvPr>
        </p:nvSpPr>
        <p:spPr/>
        <p:txBody>
          <a:bodyPr/>
          <a:lstStyle/>
          <a:p>
            <a:r>
              <a:rPr lang="en-US" dirty="0">
                <a:solidFill>
                  <a:srgbClr val="FF0000"/>
                </a:solidFill>
              </a:rPr>
              <a:t>Early Encounters</a:t>
            </a:r>
          </a:p>
        </p:txBody>
      </p:sp>
      <p:sp>
        <p:nvSpPr>
          <p:cNvPr id="3" name="Content Placeholder 2">
            <a:extLst>
              <a:ext uri="{FF2B5EF4-FFF2-40B4-BE49-F238E27FC236}">
                <a16:creationId xmlns:a16="http://schemas.microsoft.com/office/drawing/2014/main" xmlns="" id="{538F594B-7761-4914-8380-49D52FADCCF0}"/>
              </a:ext>
            </a:extLst>
          </p:cNvPr>
          <p:cNvSpPr>
            <a:spLocks noGrp="1"/>
          </p:cNvSpPr>
          <p:nvPr>
            <p:ph idx="1"/>
          </p:nvPr>
        </p:nvSpPr>
        <p:spPr>
          <a:xfrm>
            <a:off x="640080" y="2011680"/>
            <a:ext cx="10789920" cy="4526280"/>
          </a:xfrm>
        </p:spPr>
        <p:txBody>
          <a:bodyPr>
            <a:normAutofit fontScale="92500" lnSpcReduction="10000"/>
          </a:bodyPr>
          <a:lstStyle/>
          <a:p>
            <a:pPr lvl="0"/>
            <a:r>
              <a:rPr lang="en-US" sz="2400" dirty="0"/>
              <a:t>Beginning in 1867 and continuing through the century, global competition causes the United States to </a:t>
            </a:r>
            <a:r>
              <a:rPr lang="en-US" sz="2400" u="sng" dirty="0"/>
              <a:t>expand</a:t>
            </a:r>
            <a:r>
              <a:rPr lang="en-US" sz="2400" dirty="0"/>
              <a:t>. </a:t>
            </a:r>
          </a:p>
          <a:p>
            <a:pPr lvl="1"/>
            <a:r>
              <a:rPr lang="en-US" sz="2400" dirty="0"/>
              <a:t>Imperialism – policy in which stronger nations extend their </a:t>
            </a:r>
            <a:r>
              <a:rPr lang="en-US" sz="2400" u="sng" dirty="0"/>
              <a:t>economic</a:t>
            </a:r>
            <a:r>
              <a:rPr lang="en-US" sz="2400" dirty="0"/>
              <a:t>, </a:t>
            </a:r>
            <a:r>
              <a:rPr lang="en-US" sz="2400" u="sng" dirty="0"/>
              <a:t>political</a:t>
            </a:r>
            <a:r>
              <a:rPr lang="en-US" sz="2400" dirty="0"/>
              <a:t>, or </a:t>
            </a:r>
            <a:r>
              <a:rPr lang="en-US" sz="2400" u="sng" dirty="0"/>
              <a:t>military</a:t>
            </a:r>
            <a:r>
              <a:rPr lang="en-US" sz="2400" dirty="0"/>
              <a:t> control over weaker territories </a:t>
            </a:r>
          </a:p>
          <a:p>
            <a:pPr lvl="0"/>
            <a:r>
              <a:rPr lang="en-US" sz="2400" dirty="0"/>
              <a:t>As the US expanded </a:t>
            </a:r>
            <a:r>
              <a:rPr lang="en-US" sz="2400" u="sng" dirty="0"/>
              <a:t>west</a:t>
            </a:r>
            <a:r>
              <a:rPr lang="en-US" sz="2400" dirty="0"/>
              <a:t> in the mid-19</a:t>
            </a:r>
            <a:r>
              <a:rPr lang="en-US" sz="2400" baseline="30000" dirty="0"/>
              <a:t>th</a:t>
            </a:r>
            <a:r>
              <a:rPr lang="en-US" sz="2400" dirty="0"/>
              <a:t> century, new port cities on the </a:t>
            </a:r>
            <a:r>
              <a:rPr lang="en-US" sz="2400" u="sng" dirty="0"/>
              <a:t>Pacific</a:t>
            </a:r>
            <a:r>
              <a:rPr lang="en-US" sz="2400" dirty="0"/>
              <a:t> coast gave the nation the opportunity to expand its global </a:t>
            </a:r>
            <a:r>
              <a:rPr lang="en-US" sz="2400" u="sng" dirty="0"/>
              <a:t>trade</a:t>
            </a:r>
            <a:r>
              <a:rPr lang="en-US" sz="2400" dirty="0"/>
              <a:t> network as well.</a:t>
            </a:r>
          </a:p>
          <a:p>
            <a:pPr lvl="0"/>
            <a:r>
              <a:rPr lang="en-US" sz="2400" dirty="0"/>
              <a:t>Feelings of </a:t>
            </a:r>
            <a:r>
              <a:rPr lang="en-US" sz="2400" u="sng" dirty="0"/>
              <a:t>nationalism</a:t>
            </a:r>
            <a:r>
              <a:rPr lang="en-US" sz="2400" dirty="0"/>
              <a:t>, or national pride in the US grew; Americans believed in the </a:t>
            </a:r>
            <a:r>
              <a:rPr lang="en-US" sz="2400" u="sng" dirty="0"/>
              <a:t>superiority</a:t>
            </a:r>
            <a:r>
              <a:rPr lang="en-US" sz="2400" dirty="0"/>
              <a:t> of America’s political and cultural ideas. </a:t>
            </a:r>
            <a:r>
              <a:rPr lang="en-US" sz="2400" u="sng" dirty="0"/>
              <a:t>Three</a:t>
            </a:r>
            <a:r>
              <a:rPr lang="en-US" sz="2400" dirty="0"/>
              <a:t> factors fueled American imperialism.</a:t>
            </a:r>
          </a:p>
          <a:p>
            <a:pPr marL="457200" lvl="0" indent="-457200">
              <a:buFont typeface="+mj-lt"/>
              <a:buAutoNum type="arabicPeriod"/>
            </a:pPr>
            <a:r>
              <a:rPr lang="en-US" sz="2400" dirty="0"/>
              <a:t>Desire for </a:t>
            </a:r>
            <a:r>
              <a:rPr lang="en-US" sz="2400" u="sng" dirty="0"/>
              <a:t>military</a:t>
            </a:r>
            <a:r>
              <a:rPr lang="en-US" sz="2400" dirty="0"/>
              <a:t> strength </a:t>
            </a:r>
          </a:p>
          <a:p>
            <a:pPr marL="457200" lvl="0" indent="-457200">
              <a:buFont typeface="+mj-lt"/>
              <a:buAutoNum type="arabicPeriod"/>
            </a:pPr>
            <a:r>
              <a:rPr lang="en-US" sz="2400" dirty="0"/>
              <a:t>Thirst for new </a:t>
            </a:r>
            <a:r>
              <a:rPr lang="en-US" sz="2400" u="sng" dirty="0"/>
              <a:t>markets</a:t>
            </a:r>
            <a:endParaRPr lang="en-US" sz="2400" dirty="0"/>
          </a:p>
          <a:p>
            <a:pPr marL="457200" lvl="0" indent="-457200">
              <a:buFont typeface="+mj-lt"/>
              <a:buAutoNum type="arabicPeriod"/>
            </a:pPr>
            <a:r>
              <a:rPr lang="en-US" sz="2400" dirty="0"/>
              <a:t>Belief in </a:t>
            </a:r>
            <a:r>
              <a:rPr lang="en-US" sz="2400" u="sng" dirty="0"/>
              <a:t>cultural</a:t>
            </a:r>
            <a:r>
              <a:rPr lang="en-US" sz="2400" dirty="0"/>
              <a:t> superiority  </a:t>
            </a:r>
          </a:p>
          <a:p>
            <a:pPr marL="0" indent="0">
              <a:buNone/>
            </a:pPr>
            <a:endParaRPr lang="en-US" dirty="0"/>
          </a:p>
        </p:txBody>
      </p:sp>
    </p:spTree>
    <p:extLst>
      <p:ext uri="{BB962C8B-B14F-4D97-AF65-F5344CB8AC3E}">
        <p14:creationId xmlns:p14="http://schemas.microsoft.com/office/powerpoint/2010/main" val="319768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B9A30-D3E6-4658-B1CF-AD74B2B52206}"/>
              </a:ext>
            </a:extLst>
          </p:cNvPr>
          <p:cNvSpPr>
            <a:spLocks noGrp="1"/>
          </p:cNvSpPr>
          <p:nvPr>
            <p:ph type="title"/>
          </p:nvPr>
        </p:nvSpPr>
        <p:spPr/>
        <p:txBody>
          <a:bodyPr/>
          <a:lstStyle/>
          <a:p>
            <a:r>
              <a:rPr lang="en-US" dirty="0">
                <a:solidFill>
                  <a:srgbClr val="FF0000"/>
                </a:solidFill>
              </a:rPr>
              <a:t>Global Competition</a:t>
            </a:r>
          </a:p>
        </p:txBody>
      </p:sp>
      <p:sp>
        <p:nvSpPr>
          <p:cNvPr id="3" name="Content Placeholder 2">
            <a:extLst>
              <a:ext uri="{FF2B5EF4-FFF2-40B4-BE49-F238E27FC236}">
                <a16:creationId xmlns:a16="http://schemas.microsoft.com/office/drawing/2014/main" xmlns="" id="{E3CB93DE-1AA0-41EB-A01A-8FB0BF96F178}"/>
              </a:ext>
            </a:extLst>
          </p:cNvPr>
          <p:cNvSpPr>
            <a:spLocks noGrp="1"/>
          </p:cNvSpPr>
          <p:nvPr>
            <p:ph idx="1"/>
          </p:nvPr>
        </p:nvSpPr>
        <p:spPr>
          <a:xfrm>
            <a:off x="5440679" y="1965960"/>
            <a:ext cx="6515101" cy="4594860"/>
          </a:xfrm>
        </p:spPr>
        <p:txBody>
          <a:bodyPr>
            <a:normAutofit lnSpcReduction="10000"/>
          </a:bodyPr>
          <a:lstStyle/>
          <a:p>
            <a:pPr lvl="0"/>
            <a:r>
              <a:rPr lang="en-US" dirty="0"/>
              <a:t>European nations had been establishing </a:t>
            </a:r>
            <a:r>
              <a:rPr lang="en-US" u="sng" dirty="0"/>
              <a:t>colonies</a:t>
            </a:r>
            <a:r>
              <a:rPr lang="en-US" dirty="0"/>
              <a:t> for centuries. In the late 19</a:t>
            </a:r>
            <a:r>
              <a:rPr lang="en-US" baseline="30000" dirty="0"/>
              <a:t>th</a:t>
            </a:r>
            <a:r>
              <a:rPr lang="en-US" dirty="0"/>
              <a:t> century, </a:t>
            </a:r>
            <a:r>
              <a:rPr lang="en-US" u="sng" dirty="0"/>
              <a:t>Africa</a:t>
            </a:r>
            <a:r>
              <a:rPr lang="en-US" dirty="0"/>
              <a:t> had emerged as a prime target of European expansionism. </a:t>
            </a:r>
          </a:p>
          <a:p>
            <a:pPr lvl="1"/>
            <a:r>
              <a:rPr lang="en-US" sz="2200" dirty="0"/>
              <a:t>Only </a:t>
            </a:r>
            <a:r>
              <a:rPr lang="en-US" sz="2200" u="sng" dirty="0"/>
              <a:t>Ethiopia</a:t>
            </a:r>
            <a:r>
              <a:rPr lang="en-US" sz="2200" dirty="0"/>
              <a:t> and </a:t>
            </a:r>
            <a:r>
              <a:rPr lang="en-US" sz="2200" u="sng" dirty="0"/>
              <a:t>Liberia</a:t>
            </a:r>
            <a:r>
              <a:rPr lang="en-US" sz="2200" dirty="0"/>
              <a:t> were the only African countries that remained </a:t>
            </a:r>
            <a:r>
              <a:rPr lang="en-US" sz="2200" u="sng" dirty="0"/>
              <a:t>independent</a:t>
            </a:r>
            <a:r>
              <a:rPr lang="en-US" sz="2200" dirty="0"/>
              <a:t>. </a:t>
            </a:r>
          </a:p>
          <a:p>
            <a:pPr lvl="1"/>
            <a:r>
              <a:rPr lang="en-US" sz="2200" dirty="0"/>
              <a:t>Imperialists also competed for </a:t>
            </a:r>
            <a:r>
              <a:rPr lang="en-US" sz="2200" u="sng" dirty="0"/>
              <a:t>Asia</a:t>
            </a:r>
            <a:r>
              <a:rPr lang="en-US" sz="2200" dirty="0"/>
              <a:t>. Japan joins the race against the U.S. for </a:t>
            </a:r>
            <a:r>
              <a:rPr lang="en-US" sz="2200" u="sng" dirty="0"/>
              <a:t>China</a:t>
            </a:r>
            <a:r>
              <a:rPr lang="en-US" sz="2200" dirty="0"/>
              <a:t>. </a:t>
            </a:r>
            <a:endParaRPr lang="en-US" sz="2200" dirty="0" smtClean="0"/>
          </a:p>
          <a:p>
            <a:pPr lvl="1"/>
            <a:r>
              <a:rPr lang="en-US" sz="2400" dirty="0"/>
              <a:t>Japan was </a:t>
            </a:r>
            <a:r>
              <a:rPr lang="en-US" sz="2400" u="sng" dirty="0"/>
              <a:t>isolated</a:t>
            </a:r>
            <a:r>
              <a:rPr lang="en-US" sz="2400" dirty="0"/>
              <a:t> and it didn’t agree to trade until the U.S. sent warships into </a:t>
            </a:r>
            <a:r>
              <a:rPr lang="en-US" sz="2400" u="sng" dirty="0"/>
              <a:t>Tokyo Bay</a:t>
            </a:r>
            <a:r>
              <a:rPr lang="en-US" sz="2400" dirty="0"/>
              <a:t>. </a:t>
            </a:r>
            <a:endParaRPr lang="en-US" sz="2200" dirty="0"/>
          </a:p>
          <a:p>
            <a:pPr marL="0" lvl="0" indent="0">
              <a:buNone/>
            </a:pPr>
            <a:r>
              <a:rPr lang="en-US" dirty="0"/>
              <a:t>1. Admiral </a:t>
            </a:r>
            <a:r>
              <a:rPr lang="en-US" b="1" dirty="0"/>
              <a:t>Alfred T. Mahan</a:t>
            </a:r>
            <a:r>
              <a:rPr lang="en-US" dirty="0"/>
              <a:t> urges U.S. to build up </a:t>
            </a:r>
            <a:r>
              <a:rPr lang="en-US" u="sng" dirty="0"/>
              <a:t>navy</a:t>
            </a:r>
            <a:r>
              <a:rPr lang="en-US" dirty="0"/>
              <a:t> to compete. </a:t>
            </a:r>
          </a:p>
          <a:p>
            <a:pPr lvl="1"/>
            <a:r>
              <a:rPr lang="en-US" sz="2200" dirty="0"/>
              <a:t>The U.S. builds modern </a:t>
            </a:r>
            <a:r>
              <a:rPr lang="en-US" sz="2200" u="sng" dirty="0"/>
              <a:t>battleships</a:t>
            </a:r>
            <a:r>
              <a:rPr lang="en-US" sz="2200" dirty="0"/>
              <a:t> such as the </a:t>
            </a:r>
            <a:r>
              <a:rPr lang="en-US" sz="2200" i="1" dirty="0"/>
              <a:t>Maine</a:t>
            </a:r>
            <a:r>
              <a:rPr lang="en-US" sz="2200" i="1" u="sng" dirty="0"/>
              <a:t> </a:t>
            </a:r>
            <a:r>
              <a:rPr lang="en-US" sz="2200" dirty="0"/>
              <a:t>and the </a:t>
            </a:r>
            <a:r>
              <a:rPr lang="en-US" sz="2200" i="1" dirty="0"/>
              <a:t>Oregon</a:t>
            </a:r>
            <a:r>
              <a:rPr lang="en-US" sz="2200" dirty="0"/>
              <a:t> and becomes the </a:t>
            </a:r>
            <a:r>
              <a:rPr lang="en-US" sz="2200" u="sng" dirty="0"/>
              <a:t>third</a:t>
            </a:r>
            <a:r>
              <a:rPr lang="en-US" sz="2200" dirty="0"/>
              <a:t> largest naval power. </a:t>
            </a:r>
          </a:p>
        </p:txBody>
      </p:sp>
      <p:pic>
        <p:nvPicPr>
          <p:cNvPr id="5" name="Picture 4">
            <a:extLst>
              <a:ext uri="{FF2B5EF4-FFF2-40B4-BE49-F238E27FC236}">
                <a16:creationId xmlns:a16="http://schemas.microsoft.com/office/drawing/2014/main" xmlns="" id="{3CBDF284-F0CD-4D0A-9A75-4B996FCAD6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90" y="2480310"/>
            <a:ext cx="4925860" cy="3268980"/>
          </a:xfrm>
          <a:prstGeom prst="rect">
            <a:avLst/>
          </a:prstGeom>
        </p:spPr>
      </p:pic>
    </p:spTree>
    <p:extLst>
      <p:ext uri="{BB962C8B-B14F-4D97-AF65-F5344CB8AC3E}">
        <p14:creationId xmlns:p14="http://schemas.microsoft.com/office/powerpoint/2010/main" val="85023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14207-3E54-44C1-9F70-5F49DBACFF37}"/>
              </a:ext>
            </a:extLst>
          </p:cNvPr>
          <p:cNvSpPr>
            <a:spLocks noGrp="1"/>
          </p:cNvSpPr>
          <p:nvPr>
            <p:ph type="title"/>
          </p:nvPr>
        </p:nvSpPr>
        <p:spPr/>
        <p:txBody>
          <a:bodyPr/>
          <a:lstStyle/>
          <a:p>
            <a:pPr algn="ctr"/>
            <a:r>
              <a:rPr lang="en-US" dirty="0">
                <a:solidFill>
                  <a:srgbClr val="FF0000"/>
                </a:solidFill>
              </a:rPr>
              <a:t>American Expansionism</a:t>
            </a:r>
          </a:p>
        </p:txBody>
      </p:sp>
      <p:sp>
        <p:nvSpPr>
          <p:cNvPr id="3" name="Content Placeholder 2">
            <a:extLst>
              <a:ext uri="{FF2B5EF4-FFF2-40B4-BE49-F238E27FC236}">
                <a16:creationId xmlns:a16="http://schemas.microsoft.com/office/drawing/2014/main" xmlns="" id="{BECD4A78-D599-4EBD-85D7-59FB84D94541}"/>
              </a:ext>
            </a:extLst>
          </p:cNvPr>
          <p:cNvSpPr>
            <a:spLocks noGrp="1"/>
          </p:cNvSpPr>
          <p:nvPr>
            <p:ph idx="1"/>
          </p:nvPr>
        </p:nvSpPr>
        <p:spPr>
          <a:xfrm>
            <a:off x="311379" y="2171700"/>
            <a:ext cx="7261987" cy="4585004"/>
          </a:xfrm>
        </p:spPr>
        <p:txBody>
          <a:bodyPr/>
          <a:lstStyle/>
          <a:p>
            <a:pPr marL="0" lvl="0" indent="0">
              <a:buNone/>
            </a:pPr>
            <a:r>
              <a:rPr lang="en-US" dirty="0"/>
              <a:t>2. Advances in technology enabled American farms and factories to produce far more than American citizens could </a:t>
            </a:r>
            <a:r>
              <a:rPr lang="en-US" u="sng" dirty="0"/>
              <a:t>consume</a:t>
            </a:r>
            <a:r>
              <a:rPr lang="en-US" dirty="0"/>
              <a:t>. </a:t>
            </a:r>
          </a:p>
          <a:p>
            <a:pPr lvl="1"/>
            <a:r>
              <a:rPr lang="en-US" sz="2200" dirty="0"/>
              <a:t>U.S. needs new markets for </a:t>
            </a:r>
            <a:r>
              <a:rPr lang="en-US" sz="2200" u="sng" dirty="0"/>
              <a:t>goods</a:t>
            </a:r>
            <a:r>
              <a:rPr lang="en-US" sz="2200" dirty="0"/>
              <a:t> and the solution is </a:t>
            </a:r>
            <a:r>
              <a:rPr lang="en-US" sz="2200" u="sng" dirty="0"/>
              <a:t>foreign</a:t>
            </a:r>
            <a:r>
              <a:rPr lang="en-US" sz="2200" dirty="0"/>
              <a:t> trade to solve overproduction, </a:t>
            </a:r>
            <a:r>
              <a:rPr lang="en-US" sz="2200" u="sng" dirty="0"/>
              <a:t>unemployment</a:t>
            </a:r>
            <a:r>
              <a:rPr lang="en-US" sz="2200" dirty="0"/>
              <a:t>, and depression. </a:t>
            </a:r>
          </a:p>
          <a:p>
            <a:pPr marL="0" lvl="0" indent="0">
              <a:buNone/>
            </a:pPr>
            <a:r>
              <a:rPr lang="en-US" dirty="0"/>
              <a:t>3. The same </a:t>
            </a:r>
            <a:r>
              <a:rPr lang="en-US" u="sng" dirty="0"/>
              <a:t>xenophobia</a:t>
            </a:r>
            <a:r>
              <a:rPr lang="en-US" dirty="0"/>
              <a:t> that helped pass the Chinese Exclusion Act in 1882 fueled imperialist ideas about foreign nations. </a:t>
            </a:r>
          </a:p>
          <a:p>
            <a:pPr lvl="1"/>
            <a:r>
              <a:rPr lang="en-US" sz="2200" dirty="0"/>
              <a:t>Some combine Social </a:t>
            </a:r>
            <a:r>
              <a:rPr lang="en-US" sz="2200" u="sng" dirty="0"/>
              <a:t>Darwinism</a:t>
            </a:r>
            <a:r>
              <a:rPr lang="en-US" sz="2200" dirty="0"/>
              <a:t> with the belief in superiority of </a:t>
            </a:r>
            <a:r>
              <a:rPr lang="en-US" sz="2200" u="sng" dirty="0"/>
              <a:t>Anglo-Saxons</a:t>
            </a:r>
            <a:r>
              <a:rPr lang="en-US" sz="2200" dirty="0"/>
              <a:t>. </a:t>
            </a:r>
          </a:p>
          <a:p>
            <a:pPr lvl="1"/>
            <a:r>
              <a:rPr lang="en-US" sz="2200" dirty="0"/>
              <a:t>Argued the U.S. had a </a:t>
            </a:r>
            <a:r>
              <a:rPr lang="en-US" sz="2200" u="sng" dirty="0"/>
              <a:t>responsibility</a:t>
            </a:r>
            <a:r>
              <a:rPr lang="en-US" sz="2200" dirty="0"/>
              <a:t> to spread </a:t>
            </a:r>
            <a:r>
              <a:rPr lang="en-US" sz="2200" u="sng" dirty="0"/>
              <a:t>Christianity</a:t>
            </a:r>
            <a:r>
              <a:rPr lang="en-US" sz="2200" dirty="0"/>
              <a:t> and </a:t>
            </a:r>
            <a:r>
              <a:rPr lang="en-US" sz="2200" u="sng" dirty="0"/>
              <a:t>democracy</a:t>
            </a:r>
            <a:r>
              <a:rPr lang="en-US" sz="2200" dirty="0"/>
              <a:t> to “civilize” the world’s “inferior peoples.”</a:t>
            </a:r>
          </a:p>
          <a:p>
            <a:pPr lvl="1"/>
            <a:endParaRPr lang="en-US" sz="2200" dirty="0"/>
          </a:p>
          <a:p>
            <a:endParaRPr lang="en-US" dirty="0"/>
          </a:p>
        </p:txBody>
      </p:sp>
      <p:pic>
        <p:nvPicPr>
          <p:cNvPr id="5" name="Picture 4">
            <a:extLst>
              <a:ext uri="{FF2B5EF4-FFF2-40B4-BE49-F238E27FC236}">
                <a16:creationId xmlns:a16="http://schemas.microsoft.com/office/drawing/2014/main" xmlns="" id="{5AEFD050-F894-4EE3-B3A5-9E18E3344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366" y="2011680"/>
            <a:ext cx="4435754" cy="4526280"/>
          </a:xfrm>
          <a:prstGeom prst="rect">
            <a:avLst/>
          </a:prstGeom>
        </p:spPr>
      </p:pic>
    </p:spTree>
    <p:extLst>
      <p:ext uri="{BB962C8B-B14F-4D97-AF65-F5344CB8AC3E}">
        <p14:creationId xmlns:p14="http://schemas.microsoft.com/office/powerpoint/2010/main" val="148345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Early Expansion </a:t>
            </a:r>
            <a:endParaRPr lang="en-US" dirty="0">
              <a:solidFill>
                <a:srgbClr val="FF0000"/>
              </a:solidFill>
            </a:endParaRPr>
          </a:p>
        </p:txBody>
      </p:sp>
      <p:sp>
        <p:nvSpPr>
          <p:cNvPr id="3" name="Content Placeholder 2"/>
          <p:cNvSpPr>
            <a:spLocks noGrp="1"/>
          </p:cNvSpPr>
          <p:nvPr>
            <p:ph idx="1"/>
          </p:nvPr>
        </p:nvSpPr>
        <p:spPr/>
        <p:txBody>
          <a:bodyPr/>
          <a:lstStyle/>
          <a:p>
            <a:pPr lvl="0"/>
            <a:r>
              <a:rPr lang="en-US" b="1" dirty="0"/>
              <a:t>William Seward</a:t>
            </a:r>
            <a:r>
              <a:rPr lang="en-US" dirty="0"/>
              <a:t> served as Secretary of </a:t>
            </a:r>
            <a:r>
              <a:rPr lang="en-US" u="sng" dirty="0"/>
              <a:t>State</a:t>
            </a:r>
            <a:r>
              <a:rPr lang="en-US" dirty="0"/>
              <a:t> under Presidents </a:t>
            </a:r>
            <a:r>
              <a:rPr lang="en-US" u="sng" dirty="0"/>
              <a:t>Lincoln</a:t>
            </a:r>
            <a:r>
              <a:rPr lang="en-US" dirty="0"/>
              <a:t> and </a:t>
            </a:r>
            <a:r>
              <a:rPr lang="en-US" u="sng" dirty="0"/>
              <a:t>Johnson</a:t>
            </a:r>
            <a:r>
              <a:rPr lang="en-US" dirty="0"/>
              <a:t>. </a:t>
            </a:r>
          </a:p>
          <a:p>
            <a:pPr lvl="1"/>
            <a:r>
              <a:rPr lang="en-US" sz="2200" dirty="0"/>
              <a:t>1867 arranged purchase of </a:t>
            </a:r>
            <a:r>
              <a:rPr lang="en-US" sz="2200" u="sng" dirty="0"/>
              <a:t>Alaska</a:t>
            </a:r>
            <a:r>
              <a:rPr lang="en-US" sz="2200" dirty="0"/>
              <a:t> from </a:t>
            </a:r>
            <a:r>
              <a:rPr lang="en-US" sz="2200" u="sng" dirty="0"/>
              <a:t>Russia</a:t>
            </a:r>
            <a:r>
              <a:rPr lang="en-US" sz="2200" dirty="0"/>
              <a:t> for $7.2 million. </a:t>
            </a:r>
          </a:p>
          <a:p>
            <a:pPr lvl="1"/>
            <a:r>
              <a:rPr lang="en-US" sz="2200" dirty="0"/>
              <a:t>He had trouble convincing the </a:t>
            </a:r>
            <a:r>
              <a:rPr lang="en-US" sz="2200" u="sng" dirty="0"/>
              <a:t>House</a:t>
            </a:r>
            <a:r>
              <a:rPr lang="en-US" sz="2200" dirty="0"/>
              <a:t> to fund purchase – called it “Seward’s Icebox” </a:t>
            </a:r>
          </a:p>
          <a:p>
            <a:pPr lvl="1"/>
            <a:r>
              <a:rPr lang="en-US" sz="2200" dirty="0"/>
              <a:t>They were proven wrong in 1959 when Alaska became a </a:t>
            </a:r>
            <a:r>
              <a:rPr lang="en-US" sz="2200" u="sng" dirty="0"/>
              <a:t>state</a:t>
            </a:r>
            <a:r>
              <a:rPr lang="en-US" sz="2200" dirty="0"/>
              <a:t> and it was rich in </a:t>
            </a:r>
            <a:r>
              <a:rPr lang="en-US" sz="2200" u="sng" dirty="0"/>
              <a:t>timber</a:t>
            </a:r>
            <a:r>
              <a:rPr lang="en-US" sz="2200" dirty="0"/>
              <a:t>, minerals, and </a:t>
            </a:r>
            <a:r>
              <a:rPr lang="en-US" sz="2200" u="sng" dirty="0"/>
              <a:t>oil</a:t>
            </a:r>
            <a:r>
              <a:rPr lang="en-US" sz="2200" dirty="0"/>
              <a:t>. </a:t>
            </a:r>
          </a:p>
          <a:p>
            <a:endParaRPr lang="en-US" dirty="0"/>
          </a:p>
        </p:txBody>
      </p:sp>
      <p:pic>
        <p:nvPicPr>
          <p:cNvPr id="4" name="Picture 3">
            <a:extLst>
              <a:ext uri="{FF2B5EF4-FFF2-40B4-BE49-F238E27FC236}">
                <a16:creationId xmlns:a16="http://schemas.microsoft.com/office/drawing/2014/main" xmlns="" id="{8B27FCEC-D8F0-439D-B94D-4CD03FBA82D9}"/>
              </a:ext>
            </a:extLst>
          </p:cNvPr>
          <p:cNvPicPr>
            <a:picLocks noChangeAspect="1"/>
          </p:cNvPicPr>
          <p:nvPr/>
        </p:nvPicPr>
        <p:blipFill>
          <a:blip r:embed="rId2"/>
          <a:stretch>
            <a:fillRect/>
          </a:stretch>
        </p:blipFill>
        <p:spPr>
          <a:xfrm>
            <a:off x="6094959" y="4267200"/>
            <a:ext cx="2769819" cy="2169464"/>
          </a:xfrm>
          <a:prstGeom prst="rect">
            <a:avLst/>
          </a:prstGeom>
        </p:spPr>
      </p:pic>
    </p:spTree>
    <p:extLst>
      <p:ext uri="{BB962C8B-B14F-4D97-AF65-F5344CB8AC3E}">
        <p14:creationId xmlns:p14="http://schemas.microsoft.com/office/powerpoint/2010/main" val="157292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Where American business goes</a:t>
            </a:r>
            <a:r>
              <a:rPr lang="mr-IN" dirty="0" smtClean="0">
                <a:solidFill>
                  <a:srgbClr val="FF0000"/>
                </a:solidFill>
              </a:rPr>
              <a:t>…</a:t>
            </a:r>
            <a:r>
              <a:rPr lang="en-US" dirty="0" smtClean="0">
                <a:solidFill>
                  <a:srgbClr val="FF0000"/>
                </a:solidFill>
              </a:rPr>
              <a:t> American military follows</a:t>
            </a:r>
            <a:endParaRPr lang="en-US" dirty="0">
              <a:solidFill>
                <a:srgbClr val="FF0000"/>
              </a:solidFill>
            </a:endParaRPr>
          </a:p>
        </p:txBody>
      </p:sp>
      <p:sp>
        <p:nvSpPr>
          <p:cNvPr id="3" name="Content Placeholder 2"/>
          <p:cNvSpPr>
            <a:spLocks noGrp="1"/>
          </p:cNvSpPr>
          <p:nvPr>
            <p:ph idx="1"/>
          </p:nvPr>
        </p:nvSpPr>
        <p:spPr>
          <a:xfrm>
            <a:off x="221672" y="2011679"/>
            <a:ext cx="11665527" cy="4610793"/>
          </a:xfrm>
        </p:spPr>
        <p:txBody>
          <a:bodyPr>
            <a:normAutofit/>
          </a:bodyPr>
          <a:lstStyle/>
          <a:p>
            <a:pPr lvl="0"/>
            <a:r>
              <a:rPr lang="en-US" dirty="0"/>
              <a:t>Since the 1790s, U.S. merchants stop in </a:t>
            </a:r>
            <a:r>
              <a:rPr lang="en-US" u="sng" dirty="0"/>
              <a:t>Hawaii</a:t>
            </a:r>
            <a:r>
              <a:rPr lang="en-US" dirty="0"/>
              <a:t> on their way to places like China, India</a:t>
            </a:r>
          </a:p>
          <a:p>
            <a:pPr lvl="1"/>
            <a:r>
              <a:rPr lang="en-US" sz="2200" dirty="0"/>
              <a:t>By the mid 1800s, American-owned sugar plantations are </a:t>
            </a:r>
            <a:r>
              <a:rPr lang="en-US" sz="2200" u="sng" dirty="0"/>
              <a:t>75%</a:t>
            </a:r>
            <a:r>
              <a:rPr lang="en-US" sz="2200" dirty="0"/>
              <a:t> of islands’ wealth</a:t>
            </a:r>
          </a:p>
          <a:p>
            <a:pPr lvl="1"/>
            <a:r>
              <a:rPr lang="en-US" sz="2200" dirty="0"/>
              <a:t>In 1887, U.S. pressures Hawaii to allow naval base at </a:t>
            </a:r>
            <a:r>
              <a:rPr lang="en-US" sz="2200" u="sng" dirty="0"/>
              <a:t>Pearl Harbor</a:t>
            </a:r>
            <a:r>
              <a:rPr lang="en-US" sz="2200" dirty="0"/>
              <a:t> and it becomes a refueling station. </a:t>
            </a:r>
          </a:p>
          <a:p>
            <a:pPr lvl="1"/>
            <a:r>
              <a:rPr lang="en-US" sz="2200" dirty="0"/>
              <a:t>1890 the </a:t>
            </a:r>
            <a:r>
              <a:rPr lang="en-US" sz="2200" u="sng" dirty="0"/>
              <a:t>McKinley Tariff</a:t>
            </a:r>
            <a:r>
              <a:rPr lang="en-US" sz="2200" dirty="0"/>
              <a:t> eliminates </a:t>
            </a:r>
            <a:r>
              <a:rPr lang="en-US" sz="2200" u="sng" dirty="0"/>
              <a:t>duty-free</a:t>
            </a:r>
            <a:r>
              <a:rPr lang="en-US" sz="2200" dirty="0"/>
              <a:t> (no taxes on imports) status on Hawaiian sugar; causes planters to encourage </a:t>
            </a:r>
            <a:r>
              <a:rPr lang="en-US" sz="2200" u="sng" dirty="0"/>
              <a:t>annex</a:t>
            </a:r>
            <a:r>
              <a:rPr lang="en-US" sz="2200" dirty="0"/>
              <a:t> islands so will not have to pay duty</a:t>
            </a:r>
          </a:p>
          <a:p>
            <a:pPr lvl="0"/>
            <a:r>
              <a:rPr lang="en-US" dirty="0"/>
              <a:t>In 1887 business men force King </a:t>
            </a:r>
            <a:r>
              <a:rPr lang="en-US" dirty="0" err="1"/>
              <a:t>Kalakaua</a:t>
            </a:r>
            <a:r>
              <a:rPr lang="en-US" dirty="0"/>
              <a:t> to limit vote to </a:t>
            </a:r>
            <a:r>
              <a:rPr lang="en-US" u="sng" dirty="0"/>
              <a:t>landowners</a:t>
            </a:r>
            <a:r>
              <a:rPr lang="en-US" dirty="0"/>
              <a:t>… when he died, his sister, Queen </a:t>
            </a:r>
            <a:r>
              <a:rPr lang="en-US" dirty="0" err="1"/>
              <a:t>Liliukalani</a:t>
            </a:r>
            <a:r>
              <a:rPr lang="en-US" dirty="0"/>
              <a:t> tries to remove landowning requirement “Hawaii for </a:t>
            </a:r>
            <a:r>
              <a:rPr lang="en-US" u="sng" dirty="0"/>
              <a:t>Hawaiians</a:t>
            </a:r>
            <a:r>
              <a:rPr lang="en-US" dirty="0"/>
              <a:t>” </a:t>
            </a:r>
          </a:p>
          <a:p>
            <a:pPr lvl="1"/>
            <a:r>
              <a:rPr lang="en-US" sz="2200" dirty="0"/>
              <a:t>With help of </a:t>
            </a:r>
            <a:r>
              <a:rPr lang="en-US" sz="2200" u="sng" dirty="0"/>
              <a:t>marines</a:t>
            </a:r>
            <a:r>
              <a:rPr lang="en-US" sz="2200" dirty="0"/>
              <a:t>, business groups overthrow queen and set up government headed by </a:t>
            </a:r>
            <a:r>
              <a:rPr lang="en-US" sz="2200" b="1" dirty="0"/>
              <a:t>Sanford B. Dole</a:t>
            </a:r>
            <a:endParaRPr lang="en-US" sz="2200" dirty="0"/>
          </a:p>
          <a:p>
            <a:pPr lvl="1"/>
            <a:r>
              <a:rPr lang="en-US" sz="2200" dirty="0"/>
              <a:t>President </a:t>
            </a:r>
            <a:r>
              <a:rPr lang="en-US" sz="2200" u="sng" dirty="0"/>
              <a:t>Cleveland</a:t>
            </a:r>
            <a:r>
              <a:rPr lang="en-US" sz="2200" dirty="0"/>
              <a:t> cannot make Dole surrender and Congress proclaims Hawaii as U.S. territory. </a:t>
            </a:r>
          </a:p>
          <a:p>
            <a:endParaRPr lang="en-US" dirty="0"/>
          </a:p>
        </p:txBody>
      </p:sp>
    </p:spTree>
    <p:extLst>
      <p:ext uri="{BB962C8B-B14F-4D97-AF65-F5344CB8AC3E}">
        <p14:creationId xmlns:p14="http://schemas.microsoft.com/office/powerpoint/2010/main" val="151495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FF0000"/>
                </a:solidFill>
              </a:rPr>
              <a:t>U.S. unit 4 note Questions </a:t>
            </a:r>
            <a:r>
              <a:rPr lang="mr-IN" sz="3600" dirty="0" smtClean="0">
                <a:solidFill>
                  <a:srgbClr val="FF0000"/>
                </a:solidFill>
              </a:rPr>
              <a:t>–</a:t>
            </a:r>
            <a:r>
              <a:rPr lang="en-US" sz="3600" dirty="0" smtClean="0">
                <a:solidFill>
                  <a:srgbClr val="FF0000"/>
                </a:solidFill>
              </a:rPr>
              <a:t> 10/30 &amp; 10/31</a:t>
            </a:r>
            <a:endParaRPr lang="en-US" sz="3600" dirty="0">
              <a:solidFill>
                <a:srgbClr val="FF0000"/>
              </a:solidFill>
            </a:endParaRPr>
          </a:p>
        </p:txBody>
      </p:sp>
      <p:sp>
        <p:nvSpPr>
          <p:cNvPr id="3" name="Content Placeholder 2"/>
          <p:cNvSpPr>
            <a:spLocks noGrp="1"/>
          </p:cNvSpPr>
          <p:nvPr>
            <p:ph idx="1"/>
          </p:nvPr>
        </p:nvSpPr>
        <p:spPr/>
        <p:txBody>
          <a:bodyPr/>
          <a:lstStyle/>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dirty="0" smtClean="0"/>
              <a:t>The United States tried many strategies to get Japan to negotiate trade agreement with them. However, the Japanese leaders were not interested in discussing trade. So, as a final effort, the United States gave the impression that they would use military force when they sent _____________________ on July 8</a:t>
            </a:r>
            <a:r>
              <a:rPr lang="en-US" baseline="30000" dirty="0" smtClean="0"/>
              <a:t>th</a:t>
            </a:r>
            <a:r>
              <a:rPr lang="en-US" dirty="0" smtClean="0"/>
              <a:t>, 1853. </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dirty="0" smtClean="0"/>
              <a:t>William Seward was an American leader who supported the idea of American expansionism. Because he felt this way, he arranged for the ________________.</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dirty="0" smtClean="0"/>
              <a:t>In the late 1800s, most of the Americans living in Hawaii were wealthy sugar plantation owners. They didn’t want to pay duties on sugar that they sent to the United States. One way to stop paying those fees was to __________________.</a:t>
            </a:r>
          </a:p>
          <a:p>
            <a:pPr marL="457200" indent="-457200">
              <a:lnSpc>
                <a:spcPct val="100000"/>
              </a:lnSpc>
              <a:spcBef>
                <a:spcPts val="0"/>
              </a:spcBef>
              <a:spcAft>
                <a:spcPts val="0"/>
              </a:spcAft>
              <a:buClrTx/>
              <a:buFont typeface="+mj-lt"/>
              <a:buAutoNum type="arabicPeriod"/>
            </a:pPr>
            <a:endParaRPr lang="en-US" dirty="0"/>
          </a:p>
        </p:txBody>
      </p:sp>
    </p:spTree>
    <p:extLst>
      <p:ext uri="{BB962C8B-B14F-4D97-AF65-F5344CB8AC3E}">
        <p14:creationId xmlns:p14="http://schemas.microsoft.com/office/powerpoint/2010/main" val="2049606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64</TotalTime>
  <Words>719</Words>
  <Application>Microsoft Macintosh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Mangal</vt:lpstr>
      <vt:lpstr>Wingdings</vt:lpstr>
      <vt:lpstr>Banded</vt:lpstr>
      <vt:lpstr>Imperialism </vt:lpstr>
      <vt:lpstr>Objectives:</vt:lpstr>
      <vt:lpstr>Early Encounters</vt:lpstr>
      <vt:lpstr>Global Competition</vt:lpstr>
      <vt:lpstr>American Expansionism</vt:lpstr>
      <vt:lpstr>Early Expansion </vt:lpstr>
      <vt:lpstr>Where American business goes… American military follows</vt:lpstr>
      <vt:lpstr>U.S. unit 4 note Questions – 10/30 &amp; 10/31</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dc:title>
  <dc:creator>Shannon Edwards</dc:creator>
  <cp:lastModifiedBy>Simmons, Jonathan</cp:lastModifiedBy>
  <cp:revision>7</cp:revision>
  <dcterms:created xsi:type="dcterms:W3CDTF">2017-10-30T00:05:21Z</dcterms:created>
  <dcterms:modified xsi:type="dcterms:W3CDTF">2017-10-30T01:19:36Z</dcterms:modified>
</cp:coreProperties>
</file>