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82" r:id="rId2"/>
    <p:sldId id="283" r:id="rId3"/>
    <p:sldId id="265" r:id="rId4"/>
    <p:sldId id="272" r:id="rId5"/>
    <p:sldId id="273" r:id="rId6"/>
    <p:sldId id="274" r:id="rId7"/>
    <p:sldId id="284" r:id="rId8"/>
    <p:sldId id="275" r:id="rId9"/>
    <p:sldId id="276" r:id="rId10"/>
    <p:sldId id="277" r:id="rId11"/>
    <p:sldId id="278" r:id="rId12"/>
    <p:sldId id="279" r:id="rId13"/>
    <p:sldId id="28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33" autoAdjust="0"/>
    <p:restoredTop sz="94660"/>
  </p:normalViewPr>
  <p:slideViewPr>
    <p:cSldViewPr snapToGrid="0">
      <p:cViewPr varScale="1">
        <p:scale>
          <a:sx n="72" d="100"/>
          <a:sy n="72" d="100"/>
        </p:scale>
        <p:origin x="7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0670E-F978-3546-9B4B-480BCC4D4CA2}" type="datetimeFigureOut">
              <a:rPr lang="en-US" smtClean="0"/>
              <a:t>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1BA4A-3540-694E-94AE-4A4691AF4A1F}" type="slidenum">
              <a:rPr lang="en-US" smtClean="0"/>
              <a:t>‹#›</a:t>
            </a:fld>
            <a:endParaRPr lang="en-US"/>
          </a:p>
        </p:txBody>
      </p:sp>
    </p:spTree>
    <p:extLst>
      <p:ext uri="{BB962C8B-B14F-4D97-AF65-F5344CB8AC3E}">
        <p14:creationId xmlns:p14="http://schemas.microsoft.com/office/powerpoint/2010/main" val="1334297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B82A20-95CF-4CBB-B124-0D060CD79CD5}"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3FACA-231B-4A0D-A3E5-34B47E8FC0DD}" type="slidenum">
              <a:rPr lang="en-US" smtClean="0"/>
              <a:t>‹#›</a:t>
            </a:fld>
            <a:endParaRPr lang="en-US"/>
          </a:p>
        </p:txBody>
      </p:sp>
    </p:spTree>
    <p:extLst>
      <p:ext uri="{BB962C8B-B14F-4D97-AF65-F5344CB8AC3E}">
        <p14:creationId xmlns:p14="http://schemas.microsoft.com/office/powerpoint/2010/main" val="2850176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B82A20-95CF-4CBB-B124-0D060CD79CD5}"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3FACA-231B-4A0D-A3E5-34B47E8FC0DD}" type="slidenum">
              <a:rPr lang="en-US" smtClean="0"/>
              <a:t>‹#›</a:t>
            </a:fld>
            <a:endParaRPr lang="en-US"/>
          </a:p>
        </p:txBody>
      </p:sp>
    </p:spTree>
    <p:extLst>
      <p:ext uri="{BB962C8B-B14F-4D97-AF65-F5344CB8AC3E}">
        <p14:creationId xmlns:p14="http://schemas.microsoft.com/office/powerpoint/2010/main" val="2719207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DCB82A20-95CF-4CBB-B124-0D060CD79CD5}" type="datetimeFigureOut">
              <a:rPr lang="en-US" smtClean="0"/>
              <a:t>11/3/2017</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5CD3FACA-231B-4A0D-A3E5-34B47E8FC0DD}" type="slidenum">
              <a:rPr lang="en-US" smtClean="0"/>
              <a:t>‹#›</a:t>
            </a:fld>
            <a:endParaRPr lang="en-US"/>
          </a:p>
        </p:txBody>
      </p:sp>
    </p:spTree>
    <p:extLst>
      <p:ext uri="{BB962C8B-B14F-4D97-AF65-F5344CB8AC3E}">
        <p14:creationId xmlns:p14="http://schemas.microsoft.com/office/powerpoint/2010/main" val="4226491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B82A20-95CF-4CBB-B124-0D060CD79CD5}"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3FACA-231B-4A0D-A3E5-34B47E8FC0DD}" type="slidenum">
              <a:rPr lang="en-US" smtClean="0"/>
              <a:t>‹#›</a:t>
            </a:fld>
            <a:endParaRPr lang="en-US"/>
          </a:p>
        </p:txBody>
      </p:sp>
    </p:spTree>
    <p:extLst>
      <p:ext uri="{BB962C8B-B14F-4D97-AF65-F5344CB8AC3E}">
        <p14:creationId xmlns:p14="http://schemas.microsoft.com/office/powerpoint/2010/main" val="2478000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DCB82A20-95CF-4CBB-B124-0D060CD79CD5}" type="datetimeFigureOut">
              <a:rPr lang="en-US" smtClean="0"/>
              <a:t>11/3/2017</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CD3FACA-231B-4A0D-A3E5-34B47E8FC0DD}" type="slidenum">
              <a:rPr lang="en-US" smtClean="0"/>
              <a:t>‹#›</a:t>
            </a:fld>
            <a:endParaRPr lang="en-US"/>
          </a:p>
        </p:txBody>
      </p:sp>
    </p:spTree>
    <p:extLst>
      <p:ext uri="{BB962C8B-B14F-4D97-AF65-F5344CB8AC3E}">
        <p14:creationId xmlns:p14="http://schemas.microsoft.com/office/powerpoint/2010/main" val="138521813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B82A20-95CF-4CBB-B124-0D060CD79CD5}"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3FACA-231B-4A0D-A3E5-34B47E8FC0DD}" type="slidenum">
              <a:rPr lang="en-US" smtClean="0"/>
              <a:t>‹#›</a:t>
            </a:fld>
            <a:endParaRPr lang="en-US"/>
          </a:p>
        </p:txBody>
      </p:sp>
    </p:spTree>
    <p:extLst>
      <p:ext uri="{BB962C8B-B14F-4D97-AF65-F5344CB8AC3E}">
        <p14:creationId xmlns:p14="http://schemas.microsoft.com/office/powerpoint/2010/main" val="3994639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B82A20-95CF-4CBB-B124-0D060CD79CD5}"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D3FACA-231B-4A0D-A3E5-34B47E8FC0DD}" type="slidenum">
              <a:rPr lang="en-US" smtClean="0"/>
              <a:t>‹#›</a:t>
            </a:fld>
            <a:endParaRPr lang="en-US"/>
          </a:p>
        </p:txBody>
      </p:sp>
    </p:spTree>
    <p:extLst>
      <p:ext uri="{BB962C8B-B14F-4D97-AF65-F5344CB8AC3E}">
        <p14:creationId xmlns:p14="http://schemas.microsoft.com/office/powerpoint/2010/main" val="380797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B82A20-95CF-4CBB-B124-0D060CD79CD5}"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D3FACA-231B-4A0D-A3E5-34B47E8FC0DD}" type="slidenum">
              <a:rPr lang="en-US" smtClean="0"/>
              <a:t>‹#›</a:t>
            </a:fld>
            <a:endParaRPr lang="en-US"/>
          </a:p>
        </p:txBody>
      </p:sp>
    </p:spTree>
    <p:extLst>
      <p:ext uri="{BB962C8B-B14F-4D97-AF65-F5344CB8AC3E}">
        <p14:creationId xmlns:p14="http://schemas.microsoft.com/office/powerpoint/2010/main" val="870368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B82A20-95CF-4CBB-B124-0D060CD79CD5}"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D3FACA-231B-4A0D-A3E5-34B47E8FC0DD}" type="slidenum">
              <a:rPr lang="en-US" smtClean="0"/>
              <a:t>‹#›</a:t>
            </a:fld>
            <a:endParaRPr lang="en-US"/>
          </a:p>
        </p:txBody>
      </p:sp>
    </p:spTree>
    <p:extLst>
      <p:ext uri="{BB962C8B-B14F-4D97-AF65-F5344CB8AC3E}">
        <p14:creationId xmlns:p14="http://schemas.microsoft.com/office/powerpoint/2010/main" val="1456044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CB82A20-95CF-4CBB-B124-0D060CD79CD5}"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3FACA-231B-4A0D-A3E5-34B47E8FC0DD}" type="slidenum">
              <a:rPr lang="en-US" smtClean="0"/>
              <a:t>‹#›</a:t>
            </a:fld>
            <a:endParaRPr lang="en-US"/>
          </a:p>
        </p:txBody>
      </p:sp>
    </p:spTree>
    <p:extLst>
      <p:ext uri="{BB962C8B-B14F-4D97-AF65-F5344CB8AC3E}">
        <p14:creationId xmlns:p14="http://schemas.microsoft.com/office/powerpoint/2010/main" val="3810700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CB82A20-95CF-4CBB-B124-0D060CD79CD5}"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3FACA-231B-4A0D-A3E5-34B47E8FC0DD}" type="slidenum">
              <a:rPr lang="en-US" smtClean="0"/>
              <a:t>‹#›</a:t>
            </a:fld>
            <a:endParaRPr lang="en-US"/>
          </a:p>
        </p:txBody>
      </p:sp>
    </p:spTree>
    <p:extLst>
      <p:ext uri="{BB962C8B-B14F-4D97-AF65-F5344CB8AC3E}">
        <p14:creationId xmlns:p14="http://schemas.microsoft.com/office/powerpoint/2010/main" val="6408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DCB82A20-95CF-4CBB-B124-0D060CD79CD5}" type="datetimeFigureOut">
              <a:rPr lang="en-US" smtClean="0"/>
              <a:t>11/3/2017</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5CD3FACA-231B-4A0D-A3E5-34B47E8FC0DD}" type="slidenum">
              <a:rPr lang="en-US" smtClean="0"/>
              <a:t>‹#›</a:t>
            </a:fld>
            <a:endParaRPr lang="en-US"/>
          </a:p>
        </p:txBody>
      </p:sp>
    </p:spTree>
    <p:extLst>
      <p:ext uri="{BB962C8B-B14F-4D97-AF65-F5344CB8AC3E}">
        <p14:creationId xmlns:p14="http://schemas.microsoft.com/office/powerpoint/2010/main" val="416763716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FF18A-5D4B-4549-AB94-1AC9D30D8226}"/>
              </a:ext>
            </a:extLst>
          </p:cNvPr>
          <p:cNvSpPr>
            <a:spLocks noGrp="1"/>
          </p:cNvSpPr>
          <p:nvPr>
            <p:ph type="title"/>
          </p:nvPr>
        </p:nvSpPr>
        <p:spPr/>
        <p:txBody>
          <a:bodyPr/>
          <a:lstStyle/>
          <a:p>
            <a:pPr algn="ctr"/>
            <a:r>
              <a:rPr lang="en-US" dirty="0">
                <a:solidFill>
                  <a:srgbClr val="FF0000"/>
                </a:solidFill>
              </a:rPr>
              <a:t>Treaty of Paris</a:t>
            </a:r>
          </a:p>
        </p:txBody>
      </p:sp>
      <p:sp>
        <p:nvSpPr>
          <p:cNvPr id="3" name="Content Placeholder 2">
            <a:extLst>
              <a:ext uri="{FF2B5EF4-FFF2-40B4-BE49-F238E27FC236}">
                <a16:creationId xmlns:a16="http://schemas.microsoft.com/office/drawing/2014/main" id="{244A82C5-0879-4FE4-BEB3-8E9FD5D2998D}"/>
              </a:ext>
            </a:extLst>
          </p:cNvPr>
          <p:cNvSpPr>
            <a:spLocks noGrp="1"/>
          </p:cNvSpPr>
          <p:nvPr>
            <p:ph idx="1"/>
          </p:nvPr>
        </p:nvSpPr>
        <p:spPr>
          <a:xfrm>
            <a:off x="4530435" y="2119745"/>
            <a:ext cx="7412527" cy="4305993"/>
          </a:xfrm>
        </p:spPr>
        <p:txBody>
          <a:bodyPr/>
          <a:lstStyle/>
          <a:p>
            <a:pPr lvl="0"/>
            <a:r>
              <a:rPr lang="en-US" dirty="0"/>
              <a:t>The U.S. then set up a blockade of the Spanish </a:t>
            </a:r>
            <a:r>
              <a:rPr lang="en-US" u="sng" dirty="0"/>
              <a:t>fleet</a:t>
            </a:r>
            <a:r>
              <a:rPr lang="en-US" dirty="0"/>
              <a:t> in Santiago de Cuba harbor.</a:t>
            </a:r>
          </a:p>
          <a:p>
            <a:pPr lvl="0"/>
            <a:r>
              <a:rPr lang="en-US" dirty="0"/>
              <a:t>Unlike the navy, the U.S. had army made up of many </a:t>
            </a:r>
            <a:r>
              <a:rPr lang="en-US" u="sng" dirty="0"/>
              <a:t>volunteers</a:t>
            </a:r>
            <a:r>
              <a:rPr lang="en-US" dirty="0"/>
              <a:t> who were ill-prepared and ill-supplied. </a:t>
            </a:r>
          </a:p>
          <a:p>
            <a:pPr lvl="1"/>
            <a:r>
              <a:rPr lang="en-US" sz="2200" b="1" dirty="0"/>
              <a:t>Leonard Wood</a:t>
            </a:r>
            <a:r>
              <a:rPr lang="en-US" sz="2200" dirty="0"/>
              <a:t> and </a:t>
            </a:r>
            <a:r>
              <a:rPr lang="en-US" sz="2200" b="1" dirty="0"/>
              <a:t>Theodore Roosevelt</a:t>
            </a:r>
            <a:r>
              <a:rPr lang="en-US" sz="2200" dirty="0"/>
              <a:t> lead a volunteer cavalry known as the </a:t>
            </a:r>
            <a:r>
              <a:rPr lang="en-US" sz="2200" dirty="0">
                <a:highlight>
                  <a:srgbClr val="FF0000"/>
                </a:highlight>
              </a:rPr>
              <a:t>Rough Riders</a:t>
            </a:r>
            <a:r>
              <a:rPr lang="en-US" sz="2200" dirty="0"/>
              <a:t>. </a:t>
            </a:r>
          </a:p>
          <a:p>
            <a:pPr lvl="1"/>
            <a:r>
              <a:rPr lang="en-US" sz="2200" u="sng" dirty="0"/>
              <a:t>Roosevelt</a:t>
            </a:r>
            <a:r>
              <a:rPr lang="en-US" sz="2200" dirty="0"/>
              <a:t> was declared a </a:t>
            </a:r>
            <a:r>
              <a:rPr lang="en-US" sz="2200" u="sng" dirty="0"/>
              <a:t>hero</a:t>
            </a:r>
            <a:r>
              <a:rPr lang="en-US" sz="2200" dirty="0"/>
              <a:t> of attack on strategic San Juan Hill. </a:t>
            </a:r>
          </a:p>
          <a:p>
            <a:pPr lvl="0"/>
            <a:r>
              <a:rPr lang="en-US" dirty="0">
                <a:highlight>
                  <a:srgbClr val="FF0000"/>
                </a:highlight>
              </a:rPr>
              <a:t>Treaty of Paris</a:t>
            </a:r>
            <a:r>
              <a:rPr lang="en-US" dirty="0"/>
              <a:t>: Spain and the U.S. sign an </a:t>
            </a:r>
            <a:r>
              <a:rPr lang="en-US" u="sng" dirty="0"/>
              <a:t>armistice</a:t>
            </a:r>
            <a:r>
              <a:rPr lang="en-US" dirty="0"/>
              <a:t> August of 1898 in Paris; Spain frees Cuba, hands over Guam &amp; Puerto Rico, sells Philippines. </a:t>
            </a:r>
          </a:p>
          <a:p>
            <a:endParaRPr lang="en-US" dirty="0"/>
          </a:p>
        </p:txBody>
      </p:sp>
      <p:pic>
        <p:nvPicPr>
          <p:cNvPr id="4" name="Picture 3">
            <a:extLst>
              <a:ext uri="{FF2B5EF4-FFF2-40B4-BE49-F238E27FC236}">
                <a16:creationId xmlns:a16="http://schemas.microsoft.com/office/drawing/2014/main" id="{4290B6E4-C0BF-477C-B9E3-CEEA53770092}"/>
              </a:ext>
            </a:extLst>
          </p:cNvPr>
          <p:cNvPicPr>
            <a:picLocks noChangeAspect="1"/>
          </p:cNvPicPr>
          <p:nvPr/>
        </p:nvPicPr>
        <p:blipFill>
          <a:blip r:embed="rId2"/>
          <a:stretch>
            <a:fillRect/>
          </a:stretch>
        </p:blipFill>
        <p:spPr>
          <a:xfrm>
            <a:off x="334511" y="2735317"/>
            <a:ext cx="4040352" cy="2758965"/>
          </a:xfrm>
          <a:prstGeom prst="rect">
            <a:avLst/>
          </a:prstGeom>
        </p:spPr>
      </p:pic>
    </p:spTree>
    <p:extLst>
      <p:ext uri="{BB962C8B-B14F-4D97-AF65-F5344CB8AC3E}">
        <p14:creationId xmlns:p14="http://schemas.microsoft.com/office/powerpoint/2010/main" val="1763078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1D39-1D91-4738-8490-3946C1424D5F}"/>
              </a:ext>
            </a:extLst>
          </p:cNvPr>
          <p:cNvSpPr>
            <a:spLocks noGrp="1"/>
          </p:cNvSpPr>
          <p:nvPr>
            <p:ph type="title"/>
          </p:nvPr>
        </p:nvSpPr>
        <p:spPr/>
        <p:txBody>
          <a:bodyPr/>
          <a:lstStyle/>
          <a:p>
            <a:pPr algn="ctr"/>
            <a:r>
              <a:rPr lang="en-US" dirty="0">
                <a:solidFill>
                  <a:srgbClr val="FF0000"/>
                </a:solidFill>
              </a:rPr>
              <a:t>Teddy Roosevelt and the World </a:t>
            </a:r>
          </a:p>
        </p:txBody>
      </p:sp>
      <p:sp>
        <p:nvSpPr>
          <p:cNvPr id="3" name="Content Placeholder 2">
            <a:extLst>
              <a:ext uri="{FF2B5EF4-FFF2-40B4-BE49-F238E27FC236}">
                <a16:creationId xmlns:a16="http://schemas.microsoft.com/office/drawing/2014/main" id="{2239683C-6921-49F8-853F-DB4DD0614D36}"/>
              </a:ext>
            </a:extLst>
          </p:cNvPr>
          <p:cNvSpPr>
            <a:spLocks noGrp="1"/>
          </p:cNvSpPr>
          <p:nvPr>
            <p:ph idx="1"/>
          </p:nvPr>
        </p:nvSpPr>
        <p:spPr/>
        <p:txBody>
          <a:bodyPr/>
          <a:lstStyle/>
          <a:p>
            <a:pPr lvl="0"/>
            <a:r>
              <a:rPr lang="en-US" dirty="0"/>
              <a:t>Many </a:t>
            </a:r>
            <a:r>
              <a:rPr lang="en-US" u="sng" dirty="0"/>
              <a:t>Latin</a:t>
            </a:r>
            <a:r>
              <a:rPr lang="en-US" dirty="0"/>
              <a:t> American countries borrowed money from European banks to </a:t>
            </a:r>
            <a:r>
              <a:rPr lang="en-US" u="sng" dirty="0"/>
              <a:t>industrialize</a:t>
            </a:r>
            <a:r>
              <a:rPr lang="en-US" dirty="0"/>
              <a:t>; Roosevelt feared Europeans would </a:t>
            </a:r>
            <a:r>
              <a:rPr lang="en-US" u="sng" dirty="0"/>
              <a:t>intervene</a:t>
            </a:r>
            <a:r>
              <a:rPr lang="en-US" dirty="0"/>
              <a:t> in these nations. </a:t>
            </a:r>
          </a:p>
          <a:p>
            <a:pPr lvl="1"/>
            <a:r>
              <a:rPr lang="en-US" sz="2200" dirty="0"/>
              <a:t>Reminded them of the </a:t>
            </a:r>
            <a:r>
              <a:rPr lang="en-US" sz="2200" u="sng" dirty="0"/>
              <a:t>Monroe</a:t>
            </a:r>
            <a:r>
              <a:rPr lang="en-US" sz="2200" dirty="0"/>
              <a:t> Doctrine and then creates the </a:t>
            </a:r>
            <a:r>
              <a:rPr lang="en-US" sz="2200" u="sng" dirty="0"/>
              <a:t>Roosevelt Corollary</a:t>
            </a:r>
            <a:r>
              <a:rPr lang="en-US" sz="2200" dirty="0"/>
              <a:t> – U.S. force to protect economic interest </a:t>
            </a:r>
          </a:p>
          <a:p>
            <a:pPr lvl="0"/>
            <a:r>
              <a:rPr lang="en-US" dirty="0"/>
              <a:t>The U.S. exercises its </a:t>
            </a:r>
            <a:r>
              <a:rPr lang="en-US" u="sng" dirty="0"/>
              <a:t>police</a:t>
            </a:r>
            <a:r>
              <a:rPr lang="en-US" dirty="0"/>
              <a:t> power and issues </a:t>
            </a:r>
            <a:r>
              <a:rPr lang="en-US" dirty="0">
                <a:highlight>
                  <a:srgbClr val="FF0000"/>
                </a:highlight>
              </a:rPr>
              <a:t>dollar diplomacy </a:t>
            </a:r>
            <a:r>
              <a:rPr lang="en-US" dirty="0"/>
              <a:t>– U.S. guarantees foreign loans by U.S. business. </a:t>
            </a:r>
          </a:p>
          <a:p>
            <a:endParaRPr lang="en-US" dirty="0"/>
          </a:p>
        </p:txBody>
      </p:sp>
    </p:spTree>
    <p:extLst>
      <p:ext uri="{BB962C8B-B14F-4D97-AF65-F5344CB8AC3E}">
        <p14:creationId xmlns:p14="http://schemas.microsoft.com/office/powerpoint/2010/main" val="3932486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982E8-2B86-4D3C-95DB-8315D6EBB91D}"/>
              </a:ext>
            </a:extLst>
          </p:cNvPr>
          <p:cNvSpPr>
            <a:spLocks noGrp="1"/>
          </p:cNvSpPr>
          <p:nvPr>
            <p:ph type="title"/>
          </p:nvPr>
        </p:nvSpPr>
        <p:spPr/>
        <p:txBody>
          <a:bodyPr/>
          <a:lstStyle/>
          <a:p>
            <a:pPr algn="ctr"/>
            <a:r>
              <a:rPr lang="en-US" dirty="0">
                <a:solidFill>
                  <a:srgbClr val="FF0000"/>
                </a:solidFill>
              </a:rPr>
              <a:t>“The World’s Constable”</a:t>
            </a:r>
          </a:p>
        </p:txBody>
      </p:sp>
      <p:sp>
        <p:nvSpPr>
          <p:cNvPr id="3" name="Content Placeholder 2">
            <a:extLst>
              <a:ext uri="{FF2B5EF4-FFF2-40B4-BE49-F238E27FC236}">
                <a16:creationId xmlns:a16="http://schemas.microsoft.com/office/drawing/2014/main" id="{2E5B260E-3887-4843-9D0D-E798C44DFEFD}"/>
              </a:ext>
            </a:extLst>
          </p:cNvPr>
          <p:cNvSpPr>
            <a:spLocks noGrp="1"/>
          </p:cNvSpPr>
          <p:nvPr>
            <p:ph idx="1"/>
          </p:nvPr>
        </p:nvSpPr>
        <p:spPr>
          <a:xfrm>
            <a:off x="6650181" y="1953490"/>
            <a:ext cx="5320145" cy="4655128"/>
          </a:xfrm>
        </p:spPr>
        <p:txBody>
          <a:bodyPr>
            <a:normAutofit/>
          </a:bodyPr>
          <a:lstStyle/>
          <a:p>
            <a:pPr marL="0" indent="0">
              <a:buNone/>
            </a:pPr>
            <a:r>
              <a:rPr lang="en-US" sz="2400" dirty="0"/>
              <a:t>This cartoon, drawn by Louis Dalrymple in 1905, shows Teddy Roosevelt implementing his new world diplomacy. The cartoon implies that Roosevelt has the right to execute police power to keep the countries of Europe (shown on the right) out of the affairs of Latin American countries (shown on the left) </a:t>
            </a:r>
          </a:p>
          <a:p>
            <a:pPr marL="0" indent="0">
              <a:buNone/>
            </a:pPr>
            <a:endParaRPr lang="en-US" sz="2400" dirty="0"/>
          </a:p>
          <a:p>
            <a:pPr marL="0" indent="0">
              <a:buNone/>
            </a:pPr>
            <a:r>
              <a:rPr lang="en-US" sz="2400" dirty="0"/>
              <a:t>How does the cartoonist portray President Roosevelt ?</a:t>
            </a:r>
          </a:p>
        </p:txBody>
      </p:sp>
      <p:pic>
        <p:nvPicPr>
          <p:cNvPr id="4" name="Picture 3">
            <a:extLst>
              <a:ext uri="{FF2B5EF4-FFF2-40B4-BE49-F238E27FC236}">
                <a16:creationId xmlns:a16="http://schemas.microsoft.com/office/drawing/2014/main" id="{2FFA8485-305D-4DC4-915B-4CC52A000D3D}"/>
              </a:ext>
            </a:extLst>
          </p:cNvPr>
          <p:cNvPicPr>
            <a:picLocks noChangeAspect="1"/>
          </p:cNvPicPr>
          <p:nvPr/>
        </p:nvPicPr>
        <p:blipFill>
          <a:blip r:embed="rId2"/>
          <a:stretch>
            <a:fillRect/>
          </a:stretch>
        </p:blipFill>
        <p:spPr>
          <a:xfrm>
            <a:off x="191294" y="2108820"/>
            <a:ext cx="6118985" cy="4109100"/>
          </a:xfrm>
          <a:prstGeom prst="rect">
            <a:avLst/>
          </a:prstGeom>
        </p:spPr>
      </p:pic>
    </p:spTree>
    <p:extLst>
      <p:ext uri="{BB962C8B-B14F-4D97-AF65-F5344CB8AC3E}">
        <p14:creationId xmlns:p14="http://schemas.microsoft.com/office/powerpoint/2010/main" val="3532140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E9E99-563B-43BD-9A2F-88B17488E424}"/>
              </a:ext>
            </a:extLst>
          </p:cNvPr>
          <p:cNvSpPr>
            <a:spLocks noGrp="1"/>
          </p:cNvSpPr>
          <p:nvPr>
            <p:ph type="title"/>
          </p:nvPr>
        </p:nvSpPr>
        <p:spPr/>
        <p:txBody>
          <a:bodyPr/>
          <a:lstStyle/>
          <a:p>
            <a:pPr algn="ctr"/>
            <a:r>
              <a:rPr lang="en-US" dirty="0">
                <a:solidFill>
                  <a:srgbClr val="FF0000"/>
                </a:solidFill>
              </a:rPr>
              <a:t>Woodrow Wilson Missionary Diplomacy </a:t>
            </a:r>
          </a:p>
        </p:txBody>
      </p:sp>
      <p:sp>
        <p:nvSpPr>
          <p:cNvPr id="3" name="Content Placeholder 2">
            <a:extLst>
              <a:ext uri="{FF2B5EF4-FFF2-40B4-BE49-F238E27FC236}">
                <a16:creationId xmlns:a16="http://schemas.microsoft.com/office/drawing/2014/main" id="{B1D2E241-3D37-4032-9784-963BEB6F0050}"/>
              </a:ext>
            </a:extLst>
          </p:cNvPr>
          <p:cNvSpPr>
            <a:spLocks noGrp="1"/>
          </p:cNvSpPr>
          <p:nvPr>
            <p:ph idx="1"/>
          </p:nvPr>
        </p:nvSpPr>
        <p:spPr>
          <a:xfrm>
            <a:off x="457200" y="2011680"/>
            <a:ext cx="11180618" cy="4846320"/>
          </a:xfrm>
        </p:spPr>
        <p:txBody>
          <a:bodyPr>
            <a:normAutofit/>
          </a:bodyPr>
          <a:lstStyle/>
          <a:p>
            <a:pPr lvl="0"/>
            <a:r>
              <a:rPr lang="en-US" sz="2400" dirty="0"/>
              <a:t>Under </a:t>
            </a:r>
            <a:r>
              <a:rPr lang="en-US" sz="2400" u="sng" dirty="0"/>
              <a:t>dictator</a:t>
            </a:r>
            <a:r>
              <a:rPr lang="en-US" sz="2400" dirty="0"/>
              <a:t> </a:t>
            </a:r>
            <a:r>
              <a:rPr lang="en-US" sz="2400" b="1" dirty="0" err="1"/>
              <a:t>Porfiro</a:t>
            </a:r>
            <a:r>
              <a:rPr lang="en-US" sz="2400" b="1" dirty="0"/>
              <a:t> Diaz</a:t>
            </a:r>
            <a:r>
              <a:rPr lang="en-US" sz="2400" dirty="0"/>
              <a:t> many U.S. investors held land in Mexico.</a:t>
            </a:r>
          </a:p>
          <a:p>
            <a:pPr lvl="1"/>
            <a:r>
              <a:rPr lang="en-US" sz="2400" dirty="0"/>
              <a:t>In 1911, </a:t>
            </a:r>
            <a:r>
              <a:rPr lang="en-US" sz="2400" u="sng" dirty="0"/>
              <a:t>peasants</a:t>
            </a:r>
            <a:r>
              <a:rPr lang="en-US" sz="2400" dirty="0"/>
              <a:t> and workers led by </a:t>
            </a:r>
            <a:r>
              <a:rPr lang="en-US" sz="2400" b="1" dirty="0"/>
              <a:t>Francisco Madero</a:t>
            </a:r>
            <a:r>
              <a:rPr lang="en-US" sz="2400" dirty="0"/>
              <a:t> overthrew Diaz.</a:t>
            </a:r>
          </a:p>
          <a:p>
            <a:pPr lvl="1"/>
            <a:r>
              <a:rPr lang="en-US" sz="2400" dirty="0"/>
              <a:t>With Diaz dead, </a:t>
            </a:r>
            <a:r>
              <a:rPr lang="en-US" sz="2400" u="sng" dirty="0"/>
              <a:t>General</a:t>
            </a:r>
            <a:r>
              <a:rPr lang="en-US" sz="2400" dirty="0"/>
              <a:t> </a:t>
            </a:r>
            <a:r>
              <a:rPr lang="en-US" sz="2400" b="1" dirty="0" err="1"/>
              <a:t>Victoriano</a:t>
            </a:r>
            <a:r>
              <a:rPr lang="en-US" sz="2400" b="1" dirty="0"/>
              <a:t> Huerta</a:t>
            </a:r>
            <a:r>
              <a:rPr lang="en-US" sz="2400" dirty="0"/>
              <a:t> takes over the </a:t>
            </a:r>
            <a:r>
              <a:rPr lang="en-US" sz="2400" u="sng" dirty="0"/>
              <a:t>government</a:t>
            </a:r>
            <a:r>
              <a:rPr lang="en-US" sz="2400" dirty="0"/>
              <a:t>; then Madero was </a:t>
            </a:r>
            <a:r>
              <a:rPr lang="en-US" sz="2400" u="sng" dirty="0"/>
              <a:t>murdered</a:t>
            </a:r>
            <a:endParaRPr lang="en-US" sz="2400" dirty="0"/>
          </a:p>
          <a:p>
            <a:pPr lvl="1"/>
            <a:r>
              <a:rPr lang="en-US" sz="2400" dirty="0"/>
              <a:t>President Wilson </a:t>
            </a:r>
            <a:r>
              <a:rPr lang="en-US" sz="2400" u="sng" dirty="0"/>
              <a:t>refuses</a:t>
            </a:r>
            <a:r>
              <a:rPr lang="en-US" sz="2400" dirty="0"/>
              <a:t> to recognize Huerta’s government</a:t>
            </a:r>
          </a:p>
          <a:p>
            <a:pPr lvl="0"/>
            <a:r>
              <a:rPr lang="en-US" sz="2400" dirty="0"/>
              <a:t>Wilson adopted a plan of “watchful waiting” and had soldiers off the coast of </a:t>
            </a:r>
            <a:r>
              <a:rPr lang="en-US" sz="2400" u="sng" dirty="0"/>
              <a:t>Tampico</a:t>
            </a:r>
            <a:endParaRPr lang="en-US" sz="2400" dirty="0"/>
          </a:p>
          <a:p>
            <a:pPr lvl="1"/>
            <a:r>
              <a:rPr lang="en-US" sz="2400" dirty="0"/>
              <a:t>Huerta officers </a:t>
            </a:r>
            <a:r>
              <a:rPr lang="en-US" sz="2400" u="sng" dirty="0"/>
              <a:t>arrested</a:t>
            </a:r>
            <a:r>
              <a:rPr lang="en-US" sz="2400" dirty="0"/>
              <a:t> U.S. sailors</a:t>
            </a:r>
          </a:p>
          <a:p>
            <a:pPr lvl="1"/>
            <a:r>
              <a:rPr lang="en-US" sz="2400" dirty="0"/>
              <a:t>Wilson orders Marines to occupy </a:t>
            </a:r>
            <a:r>
              <a:rPr lang="en-US" sz="2400" u="sng" dirty="0"/>
              <a:t>Veracruz</a:t>
            </a:r>
            <a:r>
              <a:rPr lang="en-US" sz="2400" dirty="0"/>
              <a:t>, an important Mexican port. </a:t>
            </a:r>
          </a:p>
          <a:p>
            <a:pPr lvl="1"/>
            <a:r>
              <a:rPr lang="en-US" sz="2400" dirty="0"/>
              <a:t>Wilson refused to leave or recognize a government that had come to power because of </a:t>
            </a:r>
            <a:r>
              <a:rPr lang="en-US" sz="2400" u="sng" dirty="0"/>
              <a:t>violence</a:t>
            </a:r>
            <a:r>
              <a:rPr lang="en-US" sz="2400" dirty="0"/>
              <a:t> and Huerta regime </a:t>
            </a:r>
            <a:r>
              <a:rPr lang="en-US" sz="2400" u="sng" dirty="0"/>
              <a:t>falls</a:t>
            </a:r>
            <a:endParaRPr lang="en-US" sz="2400" dirty="0"/>
          </a:p>
          <a:p>
            <a:pPr lvl="1"/>
            <a:r>
              <a:rPr lang="en-US" sz="2400" dirty="0"/>
              <a:t>Nationalist </a:t>
            </a:r>
            <a:r>
              <a:rPr lang="en-US" sz="2400" b="1" dirty="0" err="1"/>
              <a:t>Venustiano</a:t>
            </a:r>
            <a:r>
              <a:rPr lang="en-US" sz="2400" b="1" dirty="0"/>
              <a:t> Carranza</a:t>
            </a:r>
            <a:r>
              <a:rPr lang="en-US" sz="2400" dirty="0"/>
              <a:t> is the new president and Wilson recognizes him. </a:t>
            </a:r>
          </a:p>
          <a:p>
            <a:endParaRPr lang="en-US" dirty="0"/>
          </a:p>
        </p:txBody>
      </p:sp>
    </p:spTree>
    <p:extLst>
      <p:ext uri="{BB962C8B-B14F-4D97-AF65-F5344CB8AC3E}">
        <p14:creationId xmlns:p14="http://schemas.microsoft.com/office/powerpoint/2010/main" val="1900333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2020-FF35-4789-BACD-EFC5199B1843}"/>
              </a:ext>
            </a:extLst>
          </p:cNvPr>
          <p:cNvSpPr>
            <a:spLocks noGrp="1"/>
          </p:cNvSpPr>
          <p:nvPr>
            <p:ph type="title"/>
          </p:nvPr>
        </p:nvSpPr>
        <p:spPr/>
        <p:txBody>
          <a:bodyPr/>
          <a:lstStyle/>
          <a:p>
            <a:pPr algn="ctr"/>
            <a:r>
              <a:rPr lang="en-US" dirty="0">
                <a:solidFill>
                  <a:srgbClr val="FF0000"/>
                </a:solidFill>
              </a:rPr>
              <a:t>Woodrow Wilson Missionary Diplomacy</a:t>
            </a:r>
          </a:p>
        </p:txBody>
      </p:sp>
      <p:sp>
        <p:nvSpPr>
          <p:cNvPr id="3" name="Content Placeholder 2">
            <a:extLst>
              <a:ext uri="{FF2B5EF4-FFF2-40B4-BE49-F238E27FC236}">
                <a16:creationId xmlns:a16="http://schemas.microsoft.com/office/drawing/2014/main" id="{00946DD1-0D6B-4D4C-BC4D-B3CD355C385B}"/>
              </a:ext>
            </a:extLst>
          </p:cNvPr>
          <p:cNvSpPr>
            <a:spLocks noGrp="1"/>
          </p:cNvSpPr>
          <p:nvPr>
            <p:ph idx="1"/>
          </p:nvPr>
        </p:nvSpPr>
        <p:spPr/>
        <p:txBody>
          <a:bodyPr>
            <a:normAutofit lnSpcReduction="10000"/>
          </a:bodyPr>
          <a:lstStyle/>
          <a:p>
            <a:pPr lvl="0"/>
            <a:r>
              <a:rPr lang="en-US" sz="2400" b="1" dirty="0"/>
              <a:t>Francisco “</a:t>
            </a:r>
            <a:r>
              <a:rPr lang="en-US" sz="2400" b="1" u="sng" dirty="0" err="1"/>
              <a:t>Pancho</a:t>
            </a:r>
            <a:r>
              <a:rPr lang="en-US" sz="2400" dirty="0"/>
              <a:t>” </a:t>
            </a:r>
            <a:r>
              <a:rPr lang="en-US" sz="2400" b="1" dirty="0"/>
              <a:t>Villa</a:t>
            </a:r>
            <a:r>
              <a:rPr lang="en-US" sz="2400" dirty="0"/>
              <a:t> and </a:t>
            </a:r>
            <a:r>
              <a:rPr lang="en-US" sz="2400" b="1" dirty="0"/>
              <a:t>Emiliano Zapata</a:t>
            </a:r>
            <a:r>
              <a:rPr lang="en-US" sz="2400" dirty="0"/>
              <a:t> oppose Carranza</a:t>
            </a:r>
          </a:p>
          <a:p>
            <a:pPr lvl="1"/>
            <a:r>
              <a:rPr lang="en-US" sz="2400" dirty="0"/>
              <a:t>They threat reprisals and kill Americans </a:t>
            </a:r>
          </a:p>
          <a:p>
            <a:pPr lvl="1"/>
            <a:r>
              <a:rPr lang="en-US" sz="2400" dirty="0"/>
              <a:t>Wilson sends General </a:t>
            </a:r>
            <a:r>
              <a:rPr lang="en-US" sz="2400" b="1" dirty="0"/>
              <a:t>John J. Pershing</a:t>
            </a:r>
            <a:r>
              <a:rPr lang="en-US" sz="2400" dirty="0"/>
              <a:t> lead force to capture </a:t>
            </a:r>
            <a:r>
              <a:rPr lang="en-US" sz="2400" dirty="0" err="1"/>
              <a:t>Pancho</a:t>
            </a:r>
            <a:r>
              <a:rPr lang="en-US" sz="2400" dirty="0"/>
              <a:t> </a:t>
            </a:r>
          </a:p>
          <a:p>
            <a:pPr lvl="0"/>
            <a:r>
              <a:rPr lang="en-US" sz="2400" dirty="0"/>
              <a:t>Carranza demands </a:t>
            </a:r>
            <a:r>
              <a:rPr lang="en-US" sz="2400" u="sng" dirty="0"/>
              <a:t>withdrawal</a:t>
            </a:r>
            <a:r>
              <a:rPr lang="en-US" sz="2400" dirty="0"/>
              <a:t> of U.S. troops – Wilson </a:t>
            </a:r>
            <a:r>
              <a:rPr lang="en-US" sz="2400" u="sng" dirty="0"/>
              <a:t>refuses</a:t>
            </a:r>
            <a:r>
              <a:rPr lang="en-US" sz="2400" dirty="0"/>
              <a:t> and leads to war</a:t>
            </a:r>
          </a:p>
          <a:p>
            <a:pPr lvl="1"/>
            <a:r>
              <a:rPr lang="en-US" sz="2400" dirty="0"/>
              <a:t>Eventually, since U.S. was facing a war in </a:t>
            </a:r>
            <a:r>
              <a:rPr lang="en-US" sz="2400" u="sng" dirty="0"/>
              <a:t>Europe</a:t>
            </a:r>
            <a:r>
              <a:rPr lang="en-US" sz="2400" dirty="0"/>
              <a:t>, wanted peace on southern border; Wilson orders Pershing </a:t>
            </a:r>
            <a:r>
              <a:rPr lang="en-US" sz="2400" u="sng" dirty="0"/>
              <a:t>home</a:t>
            </a:r>
            <a:r>
              <a:rPr lang="en-US" sz="2400" dirty="0"/>
              <a:t>. </a:t>
            </a:r>
          </a:p>
          <a:p>
            <a:pPr lvl="1"/>
            <a:r>
              <a:rPr lang="en-US" sz="2400" dirty="0"/>
              <a:t>Mexico adopts a </a:t>
            </a:r>
            <a:r>
              <a:rPr lang="en-US" sz="2400" u="sng" dirty="0"/>
              <a:t>new</a:t>
            </a:r>
            <a:r>
              <a:rPr lang="en-US" sz="2400" dirty="0"/>
              <a:t> constitution: government controls </a:t>
            </a:r>
            <a:r>
              <a:rPr lang="en-US" sz="2400" u="sng" dirty="0"/>
              <a:t>oil</a:t>
            </a:r>
            <a:r>
              <a:rPr lang="en-US" sz="2400" dirty="0"/>
              <a:t> and minerals, which restricts </a:t>
            </a:r>
            <a:r>
              <a:rPr lang="en-US" sz="2400" u="sng" dirty="0"/>
              <a:t>foreign</a:t>
            </a:r>
            <a:r>
              <a:rPr lang="en-US" sz="2400" dirty="0"/>
              <a:t> investors</a:t>
            </a:r>
          </a:p>
          <a:p>
            <a:pPr lvl="1"/>
            <a:r>
              <a:rPr lang="en-US" sz="2400" dirty="0"/>
              <a:t>In 1920 Alvaro Obregon becomes new president and ends Mexican </a:t>
            </a:r>
            <a:r>
              <a:rPr lang="en-US" sz="2400" u="sng" dirty="0"/>
              <a:t>civil</a:t>
            </a:r>
            <a:r>
              <a:rPr lang="en-US" sz="2400" dirty="0"/>
              <a:t> war. </a:t>
            </a:r>
          </a:p>
          <a:p>
            <a:endParaRPr lang="en-US" dirty="0"/>
          </a:p>
        </p:txBody>
      </p:sp>
    </p:spTree>
    <p:extLst>
      <p:ext uri="{BB962C8B-B14F-4D97-AF65-F5344CB8AC3E}">
        <p14:creationId xmlns:p14="http://schemas.microsoft.com/office/powerpoint/2010/main" val="119790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36D6-5AE3-4C98-BBB0-2A4D758A4E14}"/>
              </a:ext>
            </a:extLst>
          </p:cNvPr>
          <p:cNvSpPr>
            <a:spLocks noGrp="1"/>
          </p:cNvSpPr>
          <p:nvPr>
            <p:ph type="title"/>
          </p:nvPr>
        </p:nvSpPr>
        <p:spPr/>
        <p:txBody>
          <a:bodyPr/>
          <a:lstStyle/>
          <a:p>
            <a:pPr algn="ctr"/>
            <a:r>
              <a:rPr lang="en-US" dirty="0">
                <a:solidFill>
                  <a:srgbClr val="FF0000"/>
                </a:solidFill>
              </a:rPr>
              <a:t>Unit 3 Note Questions </a:t>
            </a:r>
          </a:p>
        </p:txBody>
      </p:sp>
      <p:sp>
        <p:nvSpPr>
          <p:cNvPr id="3" name="Content Placeholder 2">
            <a:extLst>
              <a:ext uri="{FF2B5EF4-FFF2-40B4-BE49-F238E27FC236}">
                <a16:creationId xmlns:a16="http://schemas.microsoft.com/office/drawing/2014/main" id="{6519FA1B-4357-45E8-9EA1-96BF3C615781}"/>
              </a:ext>
            </a:extLst>
          </p:cNvPr>
          <p:cNvSpPr>
            <a:spLocks noGrp="1"/>
          </p:cNvSpPr>
          <p:nvPr>
            <p:ph idx="1"/>
          </p:nvPr>
        </p:nvSpPr>
        <p:spPr/>
        <p:txBody>
          <a:bodyPr/>
          <a:lstStyle/>
          <a:p>
            <a:pPr marL="0" indent="0">
              <a:buNone/>
            </a:pPr>
            <a:r>
              <a:rPr lang="en-US" dirty="0"/>
              <a:t>1.After _________________________ , the American public demanded that the United States take action against Spain and go to war. </a:t>
            </a:r>
          </a:p>
          <a:p>
            <a:pPr marL="0" indent="0">
              <a:buNone/>
            </a:pPr>
            <a:r>
              <a:rPr lang="en-US" dirty="0"/>
              <a:t>2. Theodore Roosevelt joined the Rough Riders and led an infantry attack. Newspapers declared him the hero of __________________________. </a:t>
            </a:r>
          </a:p>
        </p:txBody>
      </p:sp>
    </p:spTree>
    <p:extLst>
      <p:ext uri="{BB962C8B-B14F-4D97-AF65-F5344CB8AC3E}">
        <p14:creationId xmlns:p14="http://schemas.microsoft.com/office/powerpoint/2010/main" val="4110018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rPr>
              <a:t>U.S. as a World Power</a:t>
            </a:r>
          </a:p>
        </p:txBody>
      </p:sp>
      <p:sp>
        <p:nvSpPr>
          <p:cNvPr id="3" name="Subtitle 2"/>
          <p:cNvSpPr>
            <a:spLocks noGrp="1"/>
          </p:cNvSpPr>
          <p:nvPr>
            <p:ph type="subTitle" idx="1"/>
          </p:nvPr>
        </p:nvSpPr>
        <p:spPr/>
        <p:txBody>
          <a:bodyPr/>
          <a:lstStyle/>
          <a:p>
            <a:r>
              <a:rPr lang="en-US" dirty="0"/>
              <a:t>Unit 4 Notes (pg. 2 </a:t>
            </a:r>
            <a:r>
              <a:rPr lang="mr-IN" dirty="0"/>
              <a:t>–</a:t>
            </a:r>
            <a:r>
              <a:rPr lang="en-US" dirty="0"/>
              <a:t> 3)</a:t>
            </a:r>
          </a:p>
        </p:txBody>
      </p:sp>
    </p:spTree>
    <p:extLst>
      <p:ext uri="{BB962C8B-B14F-4D97-AF65-F5344CB8AC3E}">
        <p14:creationId xmlns:p14="http://schemas.microsoft.com/office/powerpoint/2010/main" val="192772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DBD7-32AA-4055-BC65-5E590B200C78}"/>
              </a:ext>
            </a:extLst>
          </p:cNvPr>
          <p:cNvSpPr>
            <a:spLocks noGrp="1"/>
          </p:cNvSpPr>
          <p:nvPr>
            <p:ph type="title"/>
          </p:nvPr>
        </p:nvSpPr>
        <p:spPr/>
        <p:txBody>
          <a:bodyPr/>
          <a:lstStyle/>
          <a:p>
            <a:pPr algn="ctr"/>
            <a:r>
              <a:rPr lang="en-US" dirty="0">
                <a:solidFill>
                  <a:srgbClr val="FF0000"/>
                </a:solidFill>
              </a:rPr>
              <a:t>Post Spanish-American War</a:t>
            </a:r>
          </a:p>
        </p:txBody>
      </p:sp>
      <p:sp>
        <p:nvSpPr>
          <p:cNvPr id="3" name="Content Placeholder 2">
            <a:extLst>
              <a:ext uri="{FF2B5EF4-FFF2-40B4-BE49-F238E27FC236}">
                <a16:creationId xmlns:a16="http://schemas.microsoft.com/office/drawing/2014/main" id="{19EE9EF6-450C-4D6C-AFD5-A3ED9ECB1EB3}"/>
              </a:ext>
            </a:extLst>
          </p:cNvPr>
          <p:cNvSpPr>
            <a:spLocks noGrp="1"/>
          </p:cNvSpPr>
          <p:nvPr>
            <p:ph idx="1"/>
          </p:nvPr>
        </p:nvSpPr>
        <p:spPr/>
        <p:txBody>
          <a:bodyPr>
            <a:normAutofit lnSpcReduction="10000"/>
          </a:bodyPr>
          <a:lstStyle/>
          <a:p>
            <a:pPr lvl="0"/>
            <a:r>
              <a:rPr lang="en-US" dirty="0"/>
              <a:t>Puerto Rico was a strategic post in the </a:t>
            </a:r>
            <a:r>
              <a:rPr lang="en-US" u="sng" dirty="0"/>
              <a:t>Caribbean</a:t>
            </a:r>
            <a:r>
              <a:rPr lang="en-US" dirty="0"/>
              <a:t> for protection of future canal. </a:t>
            </a:r>
          </a:p>
          <a:p>
            <a:pPr lvl="1"/>
            <a:r>
              <a:rPr lang="en-US" sz="2200" dirty="0"/>
              <a:t>Congress passed the </a:t>
            </a:r>
            <a:r>
              <a:rPr lang="en-US" sz="2200" dirty="0">
                <a:highlight>
                  <a:srgbClr val="FF0000"/>
                </a:highlight>
              </a:rPr>
              <a:t>Foraker Act</a:t>
            </a:r>
            <a:r>
              <a:rPr lang="en-US" sz="2200" u="sng" dirty="0">
                <a:highlight>
                  <a:srgbClr val="FF0000"/>
                </a:highlight>
              </a:rPr>
              <a:t> </a:t>
            </a:r>
            <a:r>
              <a:rPr lang="en-US" sz="2200" dirty="0"/>
              <a:t>sets up civil government and takes away military control. President appoints </a:t>
            </a:r>
            <a:r>
              <a:rPr lang="en-US" sz="2200" u="sng" dirty="0"/>
              <a:t>governor</a:t>
            </a:r>
            <a:r>
              <a:rPr lang="en-US" sz="2200" dirty="0"/>
              <a:t>. In 1917, Puerto Ricans are made U.S. </a:t>
            </a:r>
            <a:r>
              <a:rPr lang="en-US" sz="2200" u="sng" dirty="0"/>
              <a:t>citizens</a:t>
            </a:r>
            <a:r>
              <a:rPr lang="en-US" sz="2200" dirty="0"/>
              <a:t>. </a:t>
            </a:r>
          </a:p>
          <a:p>
            <a:pPr lvl="0"/>
            <a:r>
              <a:rPr lang="en-US" dirty="0"/>
              <a:t>The U.S. </a:t>
            </a:r>
            <a:r>
              <a:rPr lang="en-US" u="sng" dirty="0"/>
              <a:t>recognizes</a:t>
            </a:r>
            <a:r>
              <a:rPr lang="en-US" dirty="0"/>
              <a:t> Cuban independence from Spain and passes the </a:t>
            </a:r>
            <a:r>
              <a:rPr lang="en-US" u="sng" dirty="0"/>
              <a:t>Teller</a:t>
            </a:r>
            <a:r>
              <a:rPr lang="en-US" dirty="0"/>
              <a:t> Amendment which says U.S. has no intention of taking over Cuba. </a:t>
            </a:r>
          </a:p>
          <a:p>
            <a:pPr lvl="1"/>
            <a:r>
              <a:rPr lang="en-US" sz="2200" dirty="0"/>
              <a:t>The American </a:t>
            </a:r>
            <a:r>
              <a:rPr lang="en-US" sz="2200" u="sng" dirty="0"/>
              <a:t>military </a:t>
            </a:r>
            <a:r>
              <a:rPr lang="en-US" sz="2200" dirty="0"/>
              <a:t>helps rebuild the country. </a:t>
            </a:r>
          </a:p>
          <a:p>
            <a:pPr lvl="1"/>
            <a:r>
              <a:rPr lang="en-US" sz="2200" dirty="0"/>
              <a:t>U.S. makes Cuba add the </a:t>
            </a:r>
            <a:r>
              <a:rPr lang="en-US" sz="2200" dirty="0">
                <a:highlight>
                  <a:srgbClr val="FF0000"/>
                </a:highlight>
              </a:rPr>
              <a:t>Platt Amendment </a:t>
            </a:r>
            <a:r>
              <a:rPr lang="en-US" sz="2200" dirty="0"/>
              <a:t>to is new </a:t>
            </a:r>
            <a:r>
              <a:rPr lang="en-US" sz="2200" u="sng" dirty="0"/>
              <a:t>constitution</a:t>
            </a:r>
            <a:r>
              <a:rPr lang="en-US" sz="2200" dirty="0"/>
              <a:t>; no treaties that led foreign power control land, U.S. has right to </a:t>
            </a:r>
            <a:r>
              <a:rPr lang="en-US" sz="2200" u="sng" dirty="0"/>
              <a:t>intervene</a:t>
            </a:r>
            <a:r>
              <a:rPr lang="en-US" sz="2200" dirty="0"/>
              <a:t>, U.S. can buy, lease land for navy. </a:t>
            </a:r>
          </a:p>
          <a:p>
            <a:pPr lvl="1"/>
            <a:r>
              <a:rPr lang="en-US" sz="2200" dirty="0"/>
              <a:t>Cuba became U.S. </a:t>
            </a:r>
            <a:r>
              <a:rPr lang="en-US" sz="2200" dirty="0">
                <a:highlight>
                  <a:srgbClr val="FF0000"/>
                </a:highlight>
              </a:rPr>
              <a:t>protectorate</a:t>
            </a:r>
            <a:r>
              <a:rPr lang="en-US" sz="2200" dirty="0"/>
              <a:t>, a country whose affairs are </a:t>
            </a:r>
            <a:r>
              <a:rPr lang="en-US" sz="2200" u="sng" dirty="0"/>
              <a:t>partially</a:t>
            </a:r>
            <a:r>
              <a:rPr lang="en-US" sz="2200" dirty="0"/>
              <a:t> controlled by a </a:t>
            </a:r>
            <a:r>
              <a:rPr lang="en-US" sz="2200" u="sng" dirty="0"/>
              <a:t>stronger</a:t>
            </a:r>
            <a:r>
              <a:rPr lang="en-US" sz="2200" dirty="0"/>
              <a:t> power. </a:t>
            </a:r>
          </a:p>
          <a:p>
            <a:pPr marL="0" indent="0">
              <a:buNone/>
            </a:pPr>
            <a:endParaRPr lang="en-US" dirty="0"/>
          </a:p>
        </p:txBody>
      </p:sp>
    </p:spTree>
    <p:extLst>
      <p:ext uri="{BB962C8B-B14F-4D97-AF65-F5344CB8AC3E}">
        <p14:creationId xmlns:p14="http://schemas.microsoft.com/office/powerpoint/2010/main" val="704241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3D238-40D3-42E8-87C9-5E906EF86887}"/>
              </a:ext>
            </a:extLst>
          </p:cNvPr>
          <p:cNvSpPr>
            <a:spLocks noGrp="1"/>
          </p:cNvSpPr>
          <p:nvPr>
            <p:ph type="title"/>
          </p:nvPr>
        </p:nvSpPr>
        <p:spPr/>
        <p:txBody>
          <a:bodyPr/>
          <a:lstStyle/>
          <a:p>
            <a:pPr algn="ctr"/>
            <a:r>
              <a:rPr lang="en-US" dirty="0">
                <a:solidFill>
                  <a:srgbClr val="FF0000"/>
                </a:solidFill>
              </a:rPr>
              <a:t>Aftermath in the Philippines</a:t>
            </a:r>
          </a:p>
        </p:txBody>
      </p:sp>
      <p:sp>
        <p:nvSpPr>
          <p:cNvPr id="3" name="Content Placeholder 2">
            <a:extLst>
              <a:ext uri="{FF2B5EF4-FFF2-40B4-BE49-F238E27FC236}">
                <a16:creationId xmlns:a16="http://schemas.microsoft.com/office/drawing/2014/main" id="{F222DC18-D9AA-4538-8156-4C34C31003F1}"/>
              </a:ext>
            </a:extLst>
          </p:cNvPr>
          <p:cNvSpPr>
            <a:spLocks noGrp="1"/>
          </p:cNvSpPr>
          <p:nvPr>
            <p:ph idx="1"/>
          </p:nvPr>
        </p:nvSpPr>
        <p:spPr/>
        <p:txBody>
          <a:bodyPr/>
          <a:lstStyle/>
          <a:p>
            <a:pPr lvl="0"/>
            <a:r>
              <a:rPr lang="en-US" dirty="0"/>
              <a:t>Filipinos outraged at Treaty of Paris and demand </a:t>
            </a:r>
            <a:r>
              <a:rPr lang="en-US" u="sng" dirty="0"/>
              <a:t>annexation</a:t>
            </a:r>
            <a:r>
              <a:rPr lang="en-US" dirty="0"/>
              <a:t>. </a:t>
            </a:r>
            <a:r>
              <a:rPr lang="en-US" b="1" dirty="0"/>
              <a:t>Emilio Aguinaldo</a:t>
            </a:r>
            <a:r>
              <a:rPr lang="en-US" dirty="0"/>
              <a:t> leads fight. </a:t>
            </a:r>
          </a:p>
          <a:p>
            <a:pPr lvl="1"/>
            <a:r>
              <a:rPr lang="en-US" sz="2200" dirty="0"/>
              <a:t>U.S. forces Filipinos to live in </a:t>
            </a:r>
            <a:r>
              <a:rPr lang="en-US" sz="2200" u="sng" dirty="0"/>
              <a:t>designated</a:t>
            </a:r>
            <a:r>
              <a:rPr lang="en-US" sz="2200" dirty="0"/>
              <a:t> zones in poor conditions; </a:t>
            </a:r>
            <a:r>
              <a:rPr lang="en-US" sz="2200" u="sng" dirty="0"/>
              <a:t>white</a:t>
            </a:r>
            <a:r>
              <a:rPr lang="en-US" sz="2200" dirty="0"/>
              <a:t> U.S. soldiers see Filipinos as inferior; </a:t>
            </a:r>
            <a:r>
              <a:rPr lang="en-US" sz="2200" u="sng" dirty="0"/>
              <a:t>black</a:t>
            </a:r>
            <a:r>
              <a:rPr lang="en-US" sz="2200" dirty="0"/>
              <a:t> troops troubled a spreading prejudice</a:t>
            </a:r>
          </a:p>
          <a:p>
            <a:pPr lvl="1"/>
            <a:r>
              <a:rPr lang="en-US" sz="2200" dirty="0"/>
              <a:t>20,000 Filipinos </a:t>
            </a:r>
            <a:r>
              <a:rPr lang="en-US" sz="2200" u="sng" dirty="0"/>
              <a:t>die</a:t>
            </a:r>
            <a:r>
              <a:rPr lang="en-US" sz="2200" dirty="0"/>
              <a:t> in fight for independence </a:t>
            </a:r>
          </a:p>
          <a:p>
            <a:pPr lvl="0"/>
            <a:r>
              <a:rPr lang="en-US" dirty="0"/>
              <a:t>U.S. President appoints governor and they’re not independent until July 4</a:t>
            </a:r>
            <a:r>
              <a:rPr lang="en-US" baseline="30000" dirty="0"/>
              <a:t>th</a:t>
            </a:r>
            <a:r>
              <a:rPr lang="en-US" dirty="0"/>
              <a:t>, </a:t>
            </a:r>
            <a:r>
              <a:rPr lang="en-US" u="sng" dirty="0"/>
              <a:t>1946</a:t>
            </a:r>
            <a:r>
              <a:rPr lang="en-US" dirty="0"/>
              <a:t>. </a:t>
            </a:r>
          </a:p>
          <a:p>
            <a:endParaRPr lang="en-US" dirty="0"/>
          </a:p>
        </p:txBody>
      </p:sp>
      <p:pic>
        <p:nvPicPr>
          <p:cNvPr id="7" name="Picture 6">
            <a:extLst>
              <a:ext uri="{FF2B5EF4-FFF2-40B4-BE49-F238E27FC236}">
                <a16:creationId xmlns:a16="http://schemas.microsoft.com/office/drawing/2014/main" id="{52F83A85-864D-408E-8D9C-1D8F1CD9D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1299" y="4531664"/>
            <a:ext cx="3571875" cy="1905000"/>
          </a:xfrm>
          <a:prstGeom prst="rect">
            <a:avLst/>
          </a:prstGeom>
        </p:spPr>
      </p:pic>
    </p:spTree>
    <p:extLst>
      <p:ext uri="{BB962C8B-B14F-4D97-AF65-F5344CB8AC3E}">
        <p14:creationId xmlns:p14="http://schemas.microsoft.com/office/powerpoint/2010/main" val="1802345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40A57-C546-4222-987A-30250C1C06D4}"/>
              </a:ext>
            </a:extLst>
          </p:cNvPr>
          <p:cNvSpPr>
            <a:spLocks noGrp="1"/>
          </p:cNvSpPr>
          <p:nvPr>
            <p:ph type="title"/>
          </p:nvPr>
        </p:nvSpPr>
        <p:spPr/>
        <p:txBody>
          <a:bodyPr/>
          <a:lstStyle/>
          <a:p>
            <a:pPr algn="ctr"/>
            <a:r>
              <a:rPr lang="en-US" dirty="0">
                <a:solidFill>
                  <a:srgbClr val="FF0000"/>
                </a:solidFill>
              </a:rPr>
              <a:t>Foreign Influence in China</a:t>
            </a:r>
          </a:p>
        </p:txBody>
      </p:sp>
      <p:sp>
        <p:nvSpPr>
          <p:cNvPr id="3" name="Content Placeholder 2">
            <a:extLst>
              <a:ext uri="{FF2B5EF4-FFF2-40B4-BE49-F238E27FC236}">
                <a16:creationId xmlns:a16="http://schemas.microsoft.com/office/drawing/2014/main" id="{46811392-F857-4B1A-85CD-96344D35922F}"/>
              </a:ext>
            </a:extLst>
          </p:cNvPr>
          <p:cNvSpPr>
            <a:spLocks noGrp="1"/>
          </p:cNvSpPr>
          <p:nvPr>
            <p:ph idx="1"/>
          </p:nvPr>
        </p:nvSpPr>
        <p:spPr>
          <a:xfrm>
            <a:off x="3485321" y="1948071"/>
            <a:ext cx="8600661" cy="4797286"/>
          </a:xfrm>
        </p:spPr>
        <p:txBody>
          <a:bodyPr>
            <a:normAutofit/>
          </a:bodyPr>
          <a:lstStyle/>
          <a:p>
            <a:pPr lvl="0"/>
            <a:r>
              <a:rPr lang="en-US" dirty="0"/>
              <a:t>U.S. sees </a:t>
            </a:r>
            <a:r>
              <a:rPr lang="en-US" u="sng" dirty="0"/>
              <a:t>China</a:t>
            </a:r>
            <a:r>
              <a:rPr lang="en-US" dirty="0"/>
              <a:t> as vast potential market and investment opportunity. Fearing that other </a:t>
            </a:r>
            <a:r>
              <a:rPr lang="en-US" u="sng" dirty="0"/>
              <a:t>imperialist </a:t>
            </a:r>
            <a:r>
              <a:rPr lang="en-US" dirty="0"/>
              <a:t>nations (France, Britain, Japan, Russia) might get power first, U.S. Secretary of State </a:t>
            </a:r>
            <a:r>
              <a:rPr lang="en-US" b="1" dirty="0"/>
              <a:t>John Hay</a:t>
            </a:r>
            <a:r>
              <a:rPr lang="en-US" dirty="0"/>
              <a:t> </a:t>
            </a:r>
            <a:r>
              <a:rPr lang="en-US" dirty="0">
                <a:highlight>
                  <a:srgbClr val="FF0000"/>
                </a:highlight>
              </a:rPr>
              <a:t>issues Open Door Notes</a:t>
            </a:r>
            <a:r>
              <a:rPr lang="en-US" dirty="0"/>
              <a:t>. Notes ask nations to </a:t>
            </a:r>
            <a:r>
              <a:rPr lang="en-US" u="sng" dirty="0"/>
              <a:t>share</a:t>
            </a:r>
            <a:r>
              <a:rPr lang="en-US" dirty="0"/>
              <a:t> trading rights with U.S. so no one country forms a </a:t>
            </a:r>
            <a:r>
              <a:rPr lang="en-US" u="sng" dirty="0"/>
              <a:t>monopoly</a:t>
            </a:r>
            <a:r>
              <a:rPr lang="en-US" dirty="0"/>
              <a:t>. </a:t>
            </a:r>
          </a:p>
          <a:p>
            <a:pPr lvl="0"/>
            <a:r>
              <a:rPr lang="en-US" u="sng" dirty="0"/>
              <a:t>Europeans</a:t>
            </a:r>
            <a:r>
              <a:rPr lang="en-US" dirty="0"/>
              <a:t> dominate most large Chinese cities; out of rebellion, Chinese form </a:t>
            </a:r>
            <a:r>
              <a:rPr lang="en-US" u="sng" dirty="0"/>
              <a:t>secret societies</a:t>
            </a:r>
            <a:r>
              <a:rPr lang="en-US" dirty="0"/>
              <a:t> like the </a:t>
            </a:r>
            <a:r>
              <a:rPr lang="en-US" u="sng" dirty="0"/>
              <a:t>Boxers</a:t>
            </a:r>
            <a:endParaRPr lang="en-US" dirty="0"/>
          </a:p>
          <a:p>
            <a:pPr lvl="1"/>
            <a:r>
              <a:rPr lang="en-US" sz="2200" dirty="0"/>
              <a:t>Boxer Rebellion – kill hundreds of </a:t>
            </a:r>
            <a:r>
              <a:rPr lang="en-US" sz="2200" u="sng" dirty="0"/>
              <a:t>foreigners</a:t>
            </a:r>
            <a:r>
              <a:rPr lang="en-US" sz="2200" dirty="0"/>
              <a:t>, but international forces shut it down killing thousands </a:t>
            </a:r>
          </a:p>
          <a:p>
            <a:pPr lvl="0"/>
            <a:r>
              <a:rPr lang="en-US" dirty="0"/>
              <a:t>Hay </a:t>
            </a:r>
            <a:r>
              <a:rPr lang="en-US" u="sng" dirty="0"/>
              <a:t>feared</a:t>
            </a:r>
            <a:r>
              <a:rPr lang="en-US" dirty="0"/>
              <a:t> Europe would use this rebellion to take more control of </a:t>
            </a:r>
            <a:r>
              <a:rPr lang="en-US" u="sng" dirty="0"/>
              <a:t>China</a:t>
            </a:r>
            <a:r>
              <a:rPr lang="en-US" dirty="0"/>
              <a:t> and made </a:t>
            </a:r>
            <a:r>
              <a:rPr lang="en-US" u="sng" dirty="0"/>
              <a:t>amendments</a:t>
            </a:r>
            <a:r>
              <a:rPr lang="en-US" dirty="0"/>
              <a:t> to the Open-Door policy: the U.S. would “safeguard for the world the principle of equal and impartial trade with all parts of the Chinese Empire.” </a:t>
            </a:r>
          </a:p>
          <a:p>
            <a:endParaRPr lang="en-US" dirty="0"/>
          </a:p>
        </p:txBody>
      </p:sp>
      <p:pic>
        <p:nvPicPr>
          <p:cNvPr id="4" name="Picture 3">
            <a:extLst>
              <a:ext uri="{FF2B5EF4-FFF2-40B4-BE49-F238E27FC236}">
                <a16:creationId xmlns:a16="http://schemas.microsoft.com/office/drawing/2014/main" id="{9FB09A87-8EAD-4CB3-AFC5-3784324AC168}"/>
              </a:ext>
            </a:extLst>
          </p:cNvPr>
          <p:cNvPicPr>
            <a:picLocks noChangeAspect="1"/>
          </p:cNvPicPr>
          <p:nvPr/>
        </p:nvPicPr>
        <p:blipFill>
          <a:blip r:embed="rId2"/>
          <a:stretch>
            <a:fillRect/>
          </a:stretch>
        </p:blipFill>
        <p:spPr>
          <a:xfrm>
            <a:off x="310067" y="2776543"/>
            <a:ext cx="3175254" cy="2524327"/>
          </a:xfrm>
          <a:prstGeom prst="rect">
            <a:avLst/>
          </a:prstGeom>
        </p:spPr>
      </p:pic>
    </p:spTree>
    <p:extLst>
      <p:ext uri="{BB962C8B-B14F-4D97-AF65-F5344CB8AC3E}">
        <p14:creationId xmlns:p14="http://schemas.microsoft.com/office/powerpoint/2010/main" val="206357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ED049-3B20-4FA9-B92C-B9A170780B9D}"/>
              </a:ext>
            </a:extLst>
          </p:cNvPr>
          <p:cNvSpPr>
            <a:spLocks noGrp="1"/>
          </p:cNvSpPr>
          <p:nvPr>
            <p:ph type="title"/>
          </p:nvPr>
        </p:nvSpPr>
        <p:spPr/>
        <p:txBody>
          <a:bodyPr/>
          <a:lstStyle/>
          <a:p>
            <a:pPr algn="ctr"/>
            <a:r>
              <a:rPr lang="en-US" dirty="0">
                <a:solidFill>
                  <a:srgbClr val="FF0000"/>
                </a:solidFill>
              </a:rPr>
              <a:t>Imperialist vs. Anti-Imperialists</a:t>
            </a:r>
          </a:p>
        </p:txBody>
      </p:sp>
      <p:sp>
        <p:nvSpPr>
          <p:cNvPr id="3" name="Content Placeholder 2">
            <a:extLst>
              <a:ext uri="{FF2B5EF4-FFF2-40B4-BE49-F238E27FC236}">
                <a16:creationId xmlns:a16="http://schemas.microsoft.com/office/drawing/2014/main" id="{D08CF684-ED6B-4FF7-9A54-29A67482F72D}"/>
              </a:ext>
            </a:extLst>
          </p:cNvPr>
          <p:cNvSpPr>
            <a:spLocks noGrp="1"/>
          </p:cNvSpPr>
          <p:nvPr>
            <p:ph idx="1"/>
          </p:nvPr>
        </p:nvSpPr>
        <p:spPr/>
        <p:txBody>
          <a:bodyPr/>
          <a:lstStyle/>
          <a:p>
            <a:pPr lvl="0"/>
            <a:r>
              <a:rPr lang="en-US" dirty="0"/>
              <a:t>McKinley’s </a:t>
            </a:r>
            <a:r>
              <a:rPr lang="en-US" u="sng" dirty="0"/>
              <a:t>reelection</a:t>
            </a:r>
            <a:r>
              <a:rPr lang="en-US" dirty="0"/>
              <a:t> confirms most Americans favor </a:t>
            </a:r>
            <a:r>
              <a:rPr lang="en-US" u="sng" dirty="0"/>
              <a:t>imperialism</a:t>
            </a:r>
            <a:r>
              <a:rPr lang="en-US" dirty="0"/>
              <a:t> regardless of the formation of the </a:t>
            </a:r>
            <a:r>
              <a:rPr lang="en-US" u="sng" dirty="0"/>
              <a:t>Anti-Imperialist League</a:t>
            </a:r>
            <a:r>
              <a:rPr lang="en-US" dirty="0"/>
              <a:t>. </a:t>
            </a:r>
          </a:p>
          <a:p>
            <a:pPr lvl="1"/>
            <a:r>
              <a:rPr lang="en-US" sz="2200" dirty="0"/>
              <a:t>For various reasons, they agreed it was </a:t>
            </a:r>
            <a:r>
              <a:rPr lang="en-US" sz="2200" u="sng" dirty="0"/>
              <a:t>wrong</a:t>
            </a:r>
            <a:r>
              <a:rPr lang="en-US" sz="2200" dirty="0"/>
              <a:t> to rule others without consent. </a:t>
            </a:r>
          </a:p>
          <a:p>
            <a:pPr marL="0" indent="0">
              <a:buNone/>
            </a:pPr>
            <a:endParaRPr lang="en-US" dirty="0"/>
          </a:p>
        </p:txBody>
      </p:sp>
    </p:spTree>
    <p:extLst>
      <p:ext uri="{BB962C8B-B14F-4D97-AF65-F5344CB8AC3E}">
        <p14:creationId xmlns:p14="http://schemas.microsoft.com/office/powerpoint/2010/main" val="1117699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8CA89-35BC-47BA-A049-0CD77BEDC120}"/>
              </a:ext>
            </a:extLst>
          </p:cNvPr>
          <p:cNvSpPr>
            <a:spLocks noGrp="1"/>
          </p:cNvSpPr>
          <p:nvPr>
            <p:ph type="title"/>
          </p:nvPr>
        </p:nvSpPr>
        <p:spPr/>
        <p:txBody>
          <a:bodyPr/>
          <a:lstStyle/>
          <a:p>
            <a:pPr algn="ctr"/>
            <a:r>
              <a:rPr lang="en-US" dirty="0">
                <a:solidFill>
                  <a:srgbClr val="FF0000"/>
                </a:solidFill>
              </a:rPr>
              <a:t>Unit 4 Notes Questions</a:t>
            </a:r>
          </a:p>
        </p:txBody>
      </p:sp>
      <p:sp>
        <p:nvSpPr>
          <p:cNvPr id="3" name="Content Placeholder 2">
            <a:extLst>
              <a:ext uri="{FF2B5EF4-FFF2-40B4-BE49-F238E27FC236}">
                <a16:creationId xmlns:a16="http://schemas.microsoft.com/office/drawing/2014/main" id="{37EBBD1E-993E-472F-ACB6-35F28B5D8C4C}"/>
              </a:ext>
            </a:extLst>
          </p:cNvPr>
          <p:cNvSpPr>
            <a:spLocks noGrp="1"/>
          </p:cNvSpPr>
          <p:nvPr>
            <p:ph idx="1"/>
          </p:nvPr>
        </p:nvSpPr>
        <p:spPr>
          <a:xfrm>
            <a:off x="457200" y="2011679"/>
            <a:ext cx="11471564" cy="4638503"/>
          </a:xfrm>
        </p:spPr>
        <p:txBody>
          <a:bodyPr>
            <a:normAutofit fontScale="92500" lnSpcReduction="10000"/>
          </a:bodyPr>
          <a:lstStyle/>
          <a:p>
            <a:pPr marL="0" indent="0">
              <a:buNone/>
            </a:pPr>
            <a:r>
              <a:rPr lang="en-US" dirty="0"/>
              <a:t>6. Why did the people of Puerto Rico probably dislike the Foraker Act?</a:t>
            </a:r>
          </a:p>
          <a:p>
            <a:pPr marL="457200" indent="-457200">
              <a:buAutoNum type="alphaUcPeriod"/>
            </a:pPr>
            <a:r>
              <a:rPr lang="en-US" dirty="0"/>
              <a:t>It forbade Puerto Ricans from traveling outside their country. </a:t>
            </a:r>
          </a:p>
          <a:p>
            <a:pPr marL="457200" indent="-457200">
              <a:buAutoNum type="alphaUcPeriod"/>
            </a:pPr>
            <a:r>
              <a:rPr lang="en-US" dirty="0"/>
              <a:t>It allowed the U.S. Supreme Court to try Puerto Rican citizens </a:t>
            </a:r>
          </a:p>
          <a:p>
            <a:pPr marL="457200" indent="-457200">
              <a:buAutoNum type="alphaUcPeriod"/>
            </a:pPr>
            <a:r>
              <a:rPr lang="en-US" dirty="0"/>
              <a:t>It required that Puerto Ricans buy goods only from American merchants. </a:t>
            </a:r>
          </a:p>
          <a:p>
            <a:pPr marL="457200" indent="-457200">
              <a:buAutoNum type="alphaUcPeriod"/>
            </a:pPr>
            <a:r>
              <a:rPr lang="en-US" dirty="0"/>
              <a:t>It let the president of the United States to choose the top Puerto Rican leaders. </a:t>
            </a:r>
          </a:p>
          <a:p>
            <a:pPr marL="0" indent="0">
              <a:buNone/>
            </a:pPr>
            <a:r>
              <a:rPr lang="en-US" dirty="0"/>
              <a:t>7. What are </a:t>
            </a:r>
            <a:r>
              <a:rPr lang="en-US" b="1" dirty="0"/>
              <a:t>two </a:t>
            </a:r>
            <a:r>
              <a:rPr lang="en-US" dirty="0"/>
              <a:t>reasons the U.S. </a:t>
            </a:r>
            <a:r>
              <a:rPr lang="en-US" dirty="0" err="1"/>
              <a:t>imperalists</a:t>
            </a:r>
            <a:r>
              <a:rPr lang="en-US" dirty="0"/>
              <a:t> were interested in China?</a:t>
            </a:r>
          </a:p>
          <a:p>
            <a:pPr marL="457200" indent="-457200">
              <a:buAutoNum type="alphaUcPeriod"/>
            </a:pPr>
            <a:r>
              <a:rPr lang="en-US" dirty="0"/>
              <a:t>China was open to new religious points of view. </a:t>
            </a:r>
          </a:p>
          <a:p>
            <a:pPr marL="457200" indent="-457200">
              <a:buAutoNum type="alphaUcPeriod"/>
            </a:pPr>
            <a:r>
              <a:rPr lang="en-US" dirty="0"/>
              <a:t>China was seen as a vast market for foreign products. </a:t>
            </a:r>
          </a:p>
          <a:p>
            <a:pPr marL="457200" indent="-457200">
              <a:buAutoNum type="alphaUcPeriod"/>
            </a:pPr>
            <a:r>
              <a:rPr lang="en-US" dirty="0"/>
              <a:t>China had a struggling government that was about to collapse.</a:t>
            </a:r>
          </a:p>
          <a:p>
            <a:pPr marL="457200" indent="-457200">
              <a:buAutoNum type="alphaUcPeriod"/>
            </a:pPr>
            <a:r>
              <a:rPr lang="en-US" dirty="0"/>
              <a:t>China had forbidden the formation of </a:t>
            </a:r>
            <a:r>
              <a:rPr lang="en-US" dirty="0" err="1"/>
              <a:t>uniosn</a:t>
            </a:r>
            <a:r>
              <a:rPr lang="en-US" dirty="0"/>
              <a:t> and secret societies. </a:t>
            </a:r>
          </a:p>
          <a:p>
            <a:pPr marL="457200" indent="-457200">
              <a:buAutoNum type="alphaUcPeriod"/>
            </a:pPr>
            <a:r>
              <a:rPr lang="en-US" dirty="0"/>
              <a:t>China had large geographic areas that would eventually need railroad construction</a:t>
            </a:r>
          </a:p>
        </p:txBody>
      </p:sp>
    </p:spTree>
    <p:extLst>
      <p:ext uri="{BB962C8B-B14F-4D97-AF65-F5344CB8AC3E}">
        <p14:creationId xmlns:p14="http://schemas.microsoft.com/office/powerpoint/2010/main" val="2897798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B6423-0B09-4655-BECF-7EC230783123}"/>
              </a:ext>
            </a:extLst>
          </p:cNvPr>
          <p:cNvSpPr>
            <a:spLocks noGrp="1"/>
          </p:cNvSpPr>
          <p:nvPr>
            <p:ph type="title"/>
          </p:nvPr>
        </p:nvSpPr>
        <p:spPr/>
        <p:txBody>
          <a:bodyPr/>
          <a:lstStyle/>
          <a:p>
            <a:pPr algn="ctr"/>
            <a:r>
              <a:rPr lang="en-US" dirty="0">
                <a:solidFill>
                  <a:srgbClr val="FF0000"/>
                </a:solidFill>
              </a:rPr>
              <a:t>Teddy Roosevelt &amp; The World</a:t>
            </a:r>
          </a:p>
        </p:txBody>
      </p:sp>
      <p:sp>
        <p:nvSpPr>
          <p:cNvPr id="3" name="Content Placeholder 2">
            <a:extLst>
              <a:ext uri="{FF2B5EF4-FFF2-40B4-BE49-F238E27FC236}">
                <a16:creationId xmlns:a16="http://schemas.microsoft.com/office/drawing/2014/main" id="{01952144-C84D-4975-9C03-6EEF3105AE15}"/>
              </a:ext>
            </a:extLst>
          </p:cNvPr>
          <p:cNvSpPr>
            <a:spLocks noGrp="1"/>
          </p:cNvSpPr>
          <p:nvPr>
            <p:ph idx="1"/>
          </p:nvPr>
        </p:nvSpPr>
        <p:spPr>
          <a:xfrm>
            <a:off x="457200" y="2011679"/>
            <a:ext cx="11263745" cy="4534594"/>
          </a:xfrm>
        </p:spPr>
        <p:txBody>
          <a:bodyPr>
            <a:normAutofit/>
          </a:bodyPr>
          <a:lstStyle/>
          <a:p>
            <a:pPr lvl="0"/>
            <a:r>
              <a:rPr lang="en-US" dirty="0"/>
              <a:t>The Russo-Japanese War, the </a:t>
            </a:r>
            <a:r>
              <a:rPr lang="en-US" u="sng" dirty="0"/>
              <a:t>Panama Canal</a:t>
            </a:r>
            <a:r>
              <a:rPr lang="en-US" dirty="0"/>
              <a:t>, and the Mexican Revolution add to America’s </a:t>
            </a:r>
            <a:r>
              <a:rPr lang="en-US" u="sng" dirty="0"/>
              <a:t>military</a:t>
            </a:r>
            <a:r>
              <a:rPr lang="en-US" dirty="0"/>
              <a:t> and economic power. </a:t>
            </a:r>
          </a:p>
          <a:p>
            <a:pPr lvl="0"/>
            <a:r>
              <a:rPr lang="en-US" dirty="0"/>
              <a:t>Russia and Japan were fighting for control of territories in </a:t>
            </a:r>
            <a:r>
              <a:rPr lang="en-US" u="sng" dirty="0"/>
              <a:t>East Asia</a:t>
            </a:r>
            <a:r>
              <a:rPr lang="en-US" dirty="0"/>
              <a:t>. Roosevelt negotiates the </a:t>
            </a:r>
            <a:r>
              <a:rPr lang="en-US" u="sng" dirty="0"/>
              <a:t>Treaty</a:t>
            </a:r>
            <a:r>
              <a:rPr lang="en-US" dirty="0"/>
              <a:t> of </a:t>
            </a:r>
            <a:r>
              <a:rPr lang="en-US" u="sng" dirty="0"/>
              <a:t>Portsmouth</a:t>
            </a:r>
            <a:r>
              <a:rPr lang="en-US" dirty="0"/>
              <a:t> to avoid country control the world.</a:t>
            </a:r>
          </a:p>
          <a:p>
            <a:pPr lvl="1"/>
            <a:r>
              <a:rPr lang="en-US" sz="2200" dirty="0"/>
              <a:t>Japan gets Manchuria and Korea</a:t>
            </a:r>
          </a:p>
          <a:p>
            <a:pPr lvl="1"/>
            <a:r>
              <a:rPr lang="en-US" sz="2200" dirty="0"/>
              <a:t>Roosevelt won </a:t>
            </a:r>
            <a:r>
              <a:rPr lang="en-US" sz="2200" u="sng" dirty="0"/>
              <a:t>Nobel Peace</a:t>
            </a:r>
            <a:r>
              <a:rPr lang="en-US" sz="2200" dirty="0"/>
              <a:t> Prize </a:t>
            </a:r>
          </a:p>
          <a:p>
            <a:pPr lvl="0"/>
            <a:r>
              <a:rPr lang="en-US" dirty="0"/>
              <a:t>U.S. builds the </a:t>
            </a:r>
            <a:r>
              <a:rPr lang="en-US" u="sng" dirty="0"/>
              <a:t>Panama Canal</a:t>
            </a:r>
            <a:r>
              <a:rPr lang="en-US" dirty="0"/>
              <a:t> to cut travel time of commercial and military ships. </a:t>
            </a:r>
          </a:p>
          <a:p>
            <a:pPr lvl="1"/>
            <a:r>
              <a:rPr lang="en-US" sz="2200" dirty="0"/>
              <a:t>Buys French company’s route through Panama</a:t>
            </a:r>
          </a:p>
          <a:p>
            <a:pPr lvl="1"/>
            <a:r>
              <a:rPr lang="en-US" sz="2200" dirty="0"/>
              <a:t>U.S. signs treaty; U.S. pays $10 million for Canal Zone </a:t>
            </a:r>
          </a:p>
          <a:p>
            <a:pPr lvl="1"/>
            <a:r>
              <a:rPr lang="en-US" sz="2200" dirty="0"/>
              <a:t>Connects </a:t>
            </a:r>
            <a:r>
              <a:rPr lang="en-US" sz="2200" u="sng" dirty="0"/>
              <a:t>Atlantic</a:t>
            </a:r>
            <a:r>
              <a:rPr lang="en-US" sz="2200" dirty="0"/>
              <a:t> to </a:t>
            </a:r>
            <a:r>
              <a:rPr lang="en-US" sz="2200" u="sng" dirty="0"/>
              <a:t>Pacific</a:t>
            </a:r>
            <a:r>
              <a:rPr lang="en-US" sz="2200" dirty="0"/>
              <a:t> </a:t>
            </a:r>
          </a:p>
          <a:p>
            <a:endParaRPr lang="en-US" dirty="0"/>
          </a:p>
        </p:txBody>
      </p:sp>
    </p:spTree>
    <p:extLst>
      <p:ext uri="{BB962C8B-B14F-4D97-AF65-F5344CB8AC3E}">
        <p14:creationId xmlns:p14="http://schemas.microsoft.com/office/powerpoint/2010/main" val="4156119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677</TotalTime>
  <Words>1207</Words>
  <Application>Microsoft Office PowerPoint</Application>
  <PresentationFormat>Widescreen</PresentationFormat>
  <Paragraphs>78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Corbel</vt:lpstr>
      <vt:lpstr>Mangal</vt:lpstr>
      <vt:lpstr>Wingdings</vt:lpstr>
      <vt:lpstr>Banded</vt:lpstr>
      <vt:lpstr>Treaty of Paris</vt:lpstr>
      <vt:lpstr>Unit 3 Note Questions </vt:lpstr>
      <vt:lpstr>U.S. as a World Power</vt:lpstr>
      <vt:lpstr>Post Spanish-American War</vt:lpstr>
      <vt:lpstr>Aftermath in the Philippines</vt:lpstr>
      <vt:lpstr>Foreign Influence in China</vt:lpstr>
      <vt:lpstr>Imperialist vs. Anti-Imperialists</vt:lpstr>
      <vt:lpstr>Unit 4 Notes Questions</vt:lpstr>
      <vt:lpstr>Teddy Roosevelt &amp; The World</vt:lpstr>
      <vt:lpstr>Teddy Roosevelt and the World </vt:lpstr>
      <vt:lpstr>“The World’s Constable”</vt:lpstr>
      <vt:lpstr>Woodrow Wilson Missionary Diplomacy </vt:lpstr>
      <vt:lpstr>Woodrow Wilson Missionary Diplomacy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Imperialism</dc:title>
  <dc:creator>Shannon Edwards</dc:creator>
  <cp:lastModifiedBy>Shannon Edwards</cp:lastModifiedBy>
  <cp:revision>30</cp:revision>
  <dcterms:created xsi:type="dcterms:W3CDTF">2017-10-30T00:05:21Z</dcterms:created>
  <dcterms:modified xsi:type="dcterms:W3CDTF">2017-11-03T14:05:59Z</dcterms:modified>
</cp:coreProperties>
</file>