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6" autoAdjust="0"/>
    <p:restoredTop sz="94684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98744-45C2-4075-9072-9990C1442DD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FFEC1-6E74-4B4C-8034-E46D8BF84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1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6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5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8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51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5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7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1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9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EC27CEA-41D4-4A16-8112-12621A14DC9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E98B968-9DD8-4ABB-AEE5-AB4F7B6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39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575A-67BB-4FEC-8AB5-DAFA291AE7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Allied Victory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FC887-A826-490E-87D4-4BC4202ED5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Complete your battle chart.</a:t>
            </a:r>
          </a:p>
          <a:p>
            <a:r>
              <a:rPr lang="en-US" sz="3200" dirty="0"/>
              <a:t>Notes at 8:10</a:t>
            </a:r>
          </a:p>
        </p:txBody>
      </p:sp>
    </p:spTree>
    <p:extLst>
      <p:ext uri="{BB962C8B-B14F-4D97-AF65-F5344CB8AC3E}">
        <p14:creationId xmlns:p14="http://schemas.microsoft.com/office/powerpoint/2010/main" val="326919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2FF11-9868-480E-8B9B-9B5C2F594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Liberation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33FB-3215-4749-880D-CE424E8BD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07" y="1955408"/>
            <a:ext cx="6590582" cy="4902591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The Battle of the </a:t>
            </a:r>
            <a:r>
              <a:rPr lang="en-US" sz="2000" u="sng" dirty="0"/>
              <a:t>Bulge</a:t>
            </a:r>
            <a:r>
              <a:rPr lang="en-US" sz="2000" dirty="0"/>
              <a:t> left Germany severely weakened – Allied troops pressed into their </a:t>
            </a:r>
            <a:r>
              <a:rPr lang="en-US" sz="2000" u="sng" dirty="0"/>
              <a:t>heartland</a:t>
            </a:r>
            <a:r>
              <a:rPr lang="en-US" sz="2000" dirty="0"/>
              <a:t>. </a:t>
            </a:r>
          </a:p>
          <a:p>
            <a:pPr lvl="0"/>
            <a:r>
              <a:rPr lang="en-US" sz="2000" u="sng" dirty="0"/>
              <a:t>Soviet</a:t>
            </a:r>
            <a:r>
              <a:rPr lang="en-US" sz="2000" dirty="0"/>
              <a:t> troops were the first to come upon the Nazi </a:t>
            </a:r>
            <a:r>
              <a:rPr lang="en-US" sz="2000" u="sng" dirty="0"/>
              <a:t>death camps</a:t>
            </a:r>
            <a:r>
              <a:rPr lang="en-US" sz="2000" dirty="0"/>
              <a:t>. </a:t>
            </a:r>
          </a:p>
          <a:p>
            <a:pPr lvl="1"/>
            <a:r>
              <a:rPr lang="en-US" dirty="0"/>
              <a:t>SS guards scrambled to bury and </a:t>
            </a:r>
            <a:r>
              <a:rPr lang="en-US" u="sng" dirty="0"/>
              <a:t>burn</a:t>
            </a:r>
            <a:r>
              <a:rPr lang="en-US" dirty="0"/>
              <a:t> all evidence of their hideous crime, but time was not their friend. </a:t>
            </a:r>
          </a:p>
          <a:p>
            <a:pPr lvl="1"/>
            <a:r>
              <a:rPr lang="en-US" dirty="0"/>
              <a:t>When the Soviets entered </a:t>
            </a:r>
            <a:r>
              <a:rPr lang="en-US" u="sng" dirty="0" err="1"/>
              <a:t>Majdanek</a:t>
            </a:r>
            <a:r>
              <a:rPr lang="en-US" dirty="0"/>
              <a:t>, they found a thousand starving prisoners barely alive and the world’s </a:t>
            </a:r>
            <a:r>
              <a:rPr lang="en-US" u="sng" dirty="0"/>
              <a:t>largest</a:t>
            </a:r>
            <a:r>
              <a:rPr lang="en-US" dirty="0"/>
              <a:t> crematorium. </a:t>
            </a:r>
            <a:r>
              <a:rPr lang="en-US" i="1" dirty="0"/>
              <a:t>Soviet Soldier “This is not a concentration camp. It is a gigantic murder plant.” Pg. 556</a:t>
            </a:r>
            <a:endParaRPr lang="en-US" dirty="0"/>
          </a:p>
          <a:p>
            <a:r>
              <a:rPr lang="en-US" sz="2000" dirty="0"/>
              <a:t>Germany tried to </a:t>
            </a:r>
            <a:r>
              <a:rPr lang="en-US" sz="2000" u="sng" dirty="0"/>
              <a:t>escape</a:t>
            </a:r>
            <a:r>
              <a:rPr lang="en-US" sz="2000" dirty="0"/>
              <a:t> the Allied forced by stationing in </a:t>
            </a:r>
            <a:r>
              <a:rPr lang="en-US" sz="2000" u="sng" dirty="0"/>
              <a:t>The Rhine</a:t>
            </a:r>
            <a:r>
              <a:rPr lang="en-US" sz="2000" dirty="0"/>
              <a:t> and burning all bridges to it, but the </a:t>
            </a:r>
            <a:r>
              <a:rPr lang="en-US" sz="2000" u="sng" dirty="0"/>
              <a:t>Americans</a:t>
            </a:r>
            <a:r>
              <a:rPr lang="en-US" sz="2000" dirty="0"/>
              <a:t> reached the railroad bridge before they could.</a:t>
            </a:r>
          </a:p>
        </p:txBody>
      </p:sp>
    </p:spTree>
    <p:extLst>
      <p:ext uri="{BB962C8B-B14F-4D97-AF65-F5344CB8AC3E}">
        <p14:creationId xmlns:p14="http://schemas.microsoft.com/office/powerpoint/2010/main" val="79232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23AF-652F-4CA8-9588-15DFF2417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Yalta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6BD18-51C6-43F5-8F05-C576CEFF9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097" y="2011680"/>
            <a:ext cx="6862545" cy="456214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In February 1945, </a:t>
            </a:r>
            <a:r>
              <a:rPr lang="en-US" u="sng" dirty="0"/>
              <a:t>Churchill</a:t>
            </a:r>
            <a:r>
              <a:rPr lang="en-US" dirty="0"/>
              <a:t> and FDR traveled to Yalta to meet with </a:t>
            </a:r>
            <a:r>
              <a:rPr lang="en-US" u="sng" dirty="0"/>
              <a:t>Stalin</a:t>
            </a:r>
            <a:r>
              <a:rPr lang="en-US" dirty="0"/>
              <a:t> to discuss the expected </a:t>
            </a:r>
            <a:r>
              <a:rPr lang="en-US" u="sng" dirty="0"/>
              <a:t>defeat</a:t>
            </a:r>
            <a:r>
              <a:rPr lang="en-US" dirty="0"/>
              <a:t> of Germany.</a:t>
            </a:r>
          </a:p>
          <a:p>
            <a:pPr lvl="1"/>
            <a:r>
              <a:rPr lang="en-US" sz="2200" dirty="0"/>
              <a:t>Germany would be divided into four </a:t>
            </a:r>
            <a:r>
              <a:rPr lang="en-US" sz="2200" u="sng" dirty="0"/>
              <a:t>occupation</a:t>
            </a:r>
            <a:r>
              <a:rPr lang="en-US" sz="2200" dirty="0"/>
              <a:t> zones controlled by the Americans, British, Soviets, and the </a:t>
            </a:r>
            <a:r>
              <a:rPr lang="en-US" sz="2200" u="sng" dirty="0"/>
              <a:t>French</a:t>
            </a:r>
            <a:r>
              <a:rPr lang="en-US" sz="2200" dirty="0"/>
              <a:t>. </a:t>
            </a:r>
          </a:p>
          <a:p>
            <a:r>
              <a:rPr lang="en-US" dirty="0"/>
              <a:t>Stalin agreed to join the war against </a:t>
            </a:r>
            <a:r>
              <a:rPr lang="en-US" u="sng" dirty="0"/>
              <a:t>Japan</a:t>
            </a:r>
            <a:r>
              <a:rPr lang="en-US" dirty="0"/>
              <a:t>, which was struggle that was expected to continue for another year.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C7A29F-DF4A-4FBB-B885-686FA2CDE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57" y="2011680"/>
            <a:ext cx="4460197" cy="456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71E66-33FC-487A-82D9-35DFBDD77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V-E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4AA13-1EDF-447B-93CC-AB5B2425F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14" y="2011680"/>
            <a:ext cx="7077051" cy="456214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By April 25</a:t>
            </a:r>
            <a:r>
              <a:rPr lang="en-US" baseline="30000" dirty="0"/>
              <a:t>th</a:t>
            </a:r>
            <a:r>
              <a:rPr lang="en-US" dirty="0"/>
              <a:t> of 1945, the </a:t>
            </a:r>
            <a:r>
              <a:rPr lang="en-US" u="sng" dirty="0"/>
              <a:t>Soviet</a:t>
            </a:r>
            <a:r>
              <a:rPr lang="en-US" dirty="0"/>
              <a:t> army had stormed </a:t>
            </a:r>
            <a:r>
              <a:rPr lang="en-US" u="sng" dirty="0"/>
              <a:t>Berlin</a:t>
            </a:r>
            <a:r>
              <a:rPr lang="en-US" dirty="0"/>
              <a:t>. </a:t>
            </a:r>
            <a:r>
              <a:rPr lang="en-US" i="1" dirty="0"/>
              <a:t>Hordes of soldiers stationed in berlin deserted and were shot on the spot or hung from the nearest tree with cards on their chests reading ‘we betrayed the </a:t>
            </a:r>
            <a:r>
              <a:rPr lang="en-US" i="1" dirty="0" err="1"/>
              <a:t>fuhrer</a:t>
            </a:r>
            <a:r>
              <a:rPr lang="en-US" i="1" dirty="0"/>
              <a:t>’</a:t>
            </a:r>
            <a:endParaRPr lang="en-US" dirty="0"/>
          </a:p>
          <a:p>
            <a:pPr lvl="1"/>
            <a:r>
              <a:rPr lang="en-US" sz="2200" dirty="0"/>
              <a:t>On April 29</a:t>
            </a:r>
            <a:r>
              <a:rPr lang="en-US" sz="2200" baseline="30000" dirty="0"/>
              <a:t>th</a:t>
            </a:r>
            <a:r>
              <a:rPr lang="en-US" sz="2200" dirty="0"/>
              <a:t>, Hitler </a:t>
            </a:r>
            <a:r>
              <a:rPr lang="en-US" sz="2200" u="sng" dirty="0"/>
              <a:t>married</a:t>
            </a:r>
            <a:r>
              <a:rPr lang="en-US" sz="2200" dirty="0"/>
              <a:t> his longtime companion, Eva Braun. The same day he wrote out his </a:t>
            </a:r>
            <a:r>
              <a:rPr lang="en-US" sz="2200" u="sng" dirty="0"/>
              <a:t>last address</a:t>
            </a:r>
            <a:r>
              <a:rPr lang="en-US" sz="2200" dirty="0"/>
              <a:t> to the German people. He blamed the </a:t>
            </a:r>
            <a:r>
              <a:rPr lang="en-US" sz="2200" u="sng" dirty="0"/>
              <a:t>Jews</a:t>
            </a:r>
            <a:r>
              <a:rPr lang="en-US" sz="2200" dirty="0"/>
              <a:t> for starting the war and his </a:t>
            </a:r>
            <a:r>
              <a:rPr lang="en-US" sz="2200" u="sng" dirty="0"/>
              <a:t>generals</a:t>
            </a:r>
            <a:r>
              <a:rPr lang="en-US" sz="2200" dirty="0"/>
              <a:t> for losing it. The next day, Hitler </a:t>
            </a:r>
            <a:r>
              <a:rPr lang="en-US" sz="2200" u="sng" dirty="0"/>
              <a:t>shot</a:t>
            </a:r>
            <a:r>
              <a:rPr lang="en-US" sz="2200" dirty="0"/>
              <a:t> himself while his new wife swallowed poison. </a:t>
            </a:r>
          </a:p>
          <a:p>
            <a:pPr lvl="0"/>
            <a:r>
              <a:rPr lang="en-US" sz="2400" dirty="0"/>
              <a:t>A week later, General </a:t>
            </a:r>
            <a:r>
              <a:rPr lang="en-US" sz="2400" u="sng" dirty="0"/>
              <a:t>Eisenhower</a:t>
            </a:r>
            <a:r>
              <a:rPr lang="en-US" sz="2400" dirty="0"/>
              <a:t> accepted the unconditional surrender of the Third Reich and on May 8</a:t>
            </a:r>
            <a:r>
              <a:rPr lang="en-US" sz="2400" baseline="30000" dirty="0"/>
              <a:t>th</a:t>
            </a:r>
            <a:r>
              <a:rPr lang="en-US" sz="2400" dirty="0"/>
              <a:t>, 1945, the Allies proclaimed V-E Day – Victory in </a:t>
            </a:r>
            <a:r>
              <a:rPr lang="en-US" sz="2400" u="sng" dirty="0"/>
              <a:t>Europe</a:t>
            </a:r>
            <a:r>
              <a:rPr lang="en-US" sz="2400" dirty="0"/>
              <a:t> Day. 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611C17-250A-40AF-A911-F5B73834B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6" y="2208628"/>
            <a:ext cx="4515848" cy="26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43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A1F70-15E9-4126-9EB8-E8D6A95A0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FDR -&gt; Truman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391CE-D454-456F-9929-2657FBFF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Sadly, President Roosevelt did not </a:t>
            </a:r>
            <a:r>
              <a:rPr lang="en-US" u="sng" dirty="0"/>
              <a:t>live</a:t>
            </a:r>
            <a:r>
              <a:rPr lang="en-US" dirty="0"/>
              <a:t> to see V-E Day. On April 12</a:t>
            </a:r>
            <a:r>
              <a:rPr lang="en-US" baseline="30000" dirty="0"/>
              <a:t>th</a:t>
            </a:r>
            <a:r>
              <a:rPr lang="en-US" dirty="0"/>
              <a:t>, 1945, while posing for a portrait in Warm Springs, Georgia, the present had a </a:t>
            </a:r>
            <a:r>
              <a:rPr lang="en-US" u="sng" dirty="0"/>
              <a:t>stroke</a:t>
            </a:r>
            <a:r>
              <a:rPr lang="en-US" dirty="0"/>
              <a:t> and died. </a:t>
            </a:r>
            <a:r>
              <a:rPr lang="en-US" i="1" dirty="0"/>
              <a:t>Served as president for 13 years!</a:t>
            </a:r>
            <a:endParaRPr lang="en-US" dirty="0"/>
          </a:p>
          <a:p>
            <a:pPr lvl="1"/>
            <a:r>
              <a:rPr lang="en-US" sz="2200" dirty="0"/>
              <a:t>Vice President </a:t>
            </a:r>
            <a:r>
              <a:rPr lang="en-US" sz="2200" u="sng" dirty="0"/>
              <a:t>Harry S. Truman</a:t>
            </a:r>
            <a:r>
              <a:rPr lang="en-US" sz="2200" dirty="0"/>
              <a:t> became the nation’s </a:t>
            </a:r>
            <a:r>
              <a:rPr lang="en-US" sz="2200" u="sng" dirty="0"/>
              <a:t>33</a:t>
            </a:r>
            <a:r>
              <a:rPr lang="en-US" sz="2200" u="sng" baseline="30000" dirty="0"/>
              <a:t>r</a:t>
            </a:r>
            <a:r>
              <a:rPr lang="en-US" sz="2200" baseline="30000" dirty="0"/>
              <a:t>d</a:t>
            </a:r>
            <a:r>
              <a:rPr lang="en-US" sz="2200" dirty="0"/>
              <a:t> president that same night.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DB287F-9B41-40A9-AF46-6A0E305F4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228" y="3550796"/>
            <a:ext cx="3694311" cy="303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3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326F-29CA-422B-B12C-4E96E522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Two down, one more to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9B518-D585-4EB6-A0FA-88E93F6E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With the fall of </a:t>
            </a:r>
            <a:r>
              <a:rPr lang="en-US" u="sng" dirty="0"/>
              <a:t>Italy</a:t>
            </a:r>
            <a:r>
              <a:rPr lang="en-US" dirty="0"/>
              <a:t> and the surrender from </a:t>
            </a:r>
            <a:r>
              <a:rPr lang="en-US" u="sng" dirty="0"/>
              <a:t>Germany</a:t>
            </a:r>
            <a:r>
              <a:rPr lang="en-US" dirty="0"/>
              <a:t>, all focus turned to </a:t>
            </a:r>
            <a:r>
              <a:rPr lang="en-US" u="sng" dirty="0"/>
              <a:t>Japan</a:t>
            </a:r>
            <a:r>
              <a:rPr lang="en-US" dirty="0"/>
              <a:t>. </a:t>
            </a:r>
          </a:p>
          <a:p>
            <a:pPr lvl="1"/>
            <a:r>
              <a:rPr lang="en-US" sz="2200" dirty="0"/>
              <a:t>The taking of Iwo Jima and Okinawa open the way for an </a:t>
            </a:r>
            <a:r>
              <a:rPr lang="en-US" sz="2200" u="sng" dirty="0"/>
              <a:t>invasion</a:t>
            </a:r>
            <a:r>
              <a:rPr lang="en-US" sz="2200" dirty="0"/>
              <a:t> of the Japanese homeland, but they still had a huge, destructive army that the Allies knew would be </a:t>
            </a:r>
            <a:r>
              <a:rPr lang="en-US" sz="2200" u="sng" dirty="0"/>
              <a:t>tough</a:t>
            </a:r>
            <a:r>
              <a:rPr lang="en-US" sz="2200" dirty="0"/>
              <a:t> to defeat.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96E8C9-164D-4C0E-8643-283C81910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456" y="3429000"/>
            <a:ext cx="4064000" cy="3251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B97DAC-3ACF-4FA9-A9CF-54EA3E39FC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12" y="3429000"/>
            <a:ext cx="381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08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881B5-E888-452C-A7E8-FB4DCC31A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Pros &amp; Cons of Atomic Bomb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AEE87-5036-4D5A-B859-180AF22B1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9956" y="1913206"/>
            <a:ext cx="6218051" cy="4825219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President Truman saw the only way to avoid an invasion and achieve </a:t>
            </a:r>
            <a:r>
              <a:rPr lang="en-US" u="sng" dirty="0"/>
              <a:t>victory</a:t>
            </a:r>
            <a:r>
              <a:rPr lang="en-US" dirty="0"/>
              <a:t> was to use the </a:t>
            </a:r>
            <a:r>
              <a:rPr lang="en-US" u="sng" dirty="0"/>
              <a:t>atomic bomb</a:t>
            </a:r>
            <a:r>
              <a:rPr lang="en-US" dirty="0"/>
              <a:t>. </a:t>
            </a:r>
          </a:p>
          <a:p>
            <a:pPr lvl="1"/>
            <a:r>
              <a:rPr lang="en-US" sz="2200" dirty="0"/>
              <a:t>The </a:t>
            </a:r>
            <a:r>
              <a:rPr lang="en-US" sz="2200" u="sng" dirty="0"/>
              <a:t>Manhattan Project</a:t>
            </a:r>
            <a:r>
              <a:rPr lang="en-US" sz="2200" dirty="0"/>
              <a:t> had been in progress for years. It cost more than </a:t>
            </a:r>
            <a:r>
              <a:rPr lang="en-US" sz="2200" u="sng" dirty="0"/>
              <a:t>$2 billion</a:t>
            </a:r>
            <a:r>
              <a:rPr lang="en-US" sz="2200" dirty="0"/>
              <a:t> and involved over </a:t>
            </a:r>
            <a:r>
              <a:rPr lang="en-US" sz="2200" u="sng" dirty="0"/>
              <a:t>600,000</a:t>
            </a:r>
            <a:r>
              <a:rPr lang="en-US" sz="2200" dirty="0"/>
              <a:t> Americans. </a:t>
            </a:r>
          </a:p>
          <a:p>
            <a:pPr lvl="1"/>
            <a:r>
              <a:rPr lang="en-US" sz="2200" dirty="0"/>
              <a:t>Many </a:t>
            </a:r>
            <a:r>
              <a:rPr lang="en-US" sz="2200" u="sng" dirty="0"/>
              <a:t>scientists</a:t>
            </a:r>
            <a:r>
              <a:rPr lang="en-US" sz="2200" dirty="0"/>
              <a:t> believed the bomb should be used to end the war and save American lives. </a:t>
            </a:r>
          </a:p>
          <a:p>
            <a:pPr lvl="1"/>
            <a:r>
              <a:rPr lang="en-US" sz="2200" dirty="0"/>
              <a:t>Many political </a:t>
            </a:r>
            <a:r>
              <a:rPr lang="en-US" sz="2200" u="sng" dirty="0"/>
              <a:t>advisors</a:t>
            </a:r>
            <a:r>
              <a:rPr lang="en-US" sz="2200" dirty="0"/>
              <a:t> believed the bomb should be used to prevent </a:t>
            </a:r>
            <a:r>
              <a:rPr lang="en-US" sz="2200" u="sng" dirty="0"/>
              <a:t>Soviets</a:t>
            </a:r>
            <a:r>
              <a:rPr lang="en-US" sz="2200" dirty="0"/>
              <a:t> from entering the Pacific war and give the U.S. an advantage. </a:t>
            </a:r>
          </a:p>
          <a:p>
            <a:pPr lvl="1"/>
            <a:r>
              <a:rPr lang="en-US" sz="2200" dirty="0"/>
              <a:t>Many scientists and advisors </a:t>
            </a:r>
            <a:r>
              <a:rPr lang="en-US" sz="2200" u="sng" dirty="0"/>
              <a:t>argued</a:t>
            </a:r>
            <a:r>
              <a:rPr lang="en-US" sz="2200" dirty="0"/>
              <a:t> however that the bomb was </a:t>
            </a:r>
            <a:r>
              <a:rPr lang="en-US" sz="2200" u="sng" dirty="0"/>
              <a:t>immoral</a:t>
            </a:r>
            <a:r>
              <a:rPr lang="en-US" sz="2200" dirty="0"/>
              <a:t> and </a:t>
            </a:r>
            <a:r>
              <a:rPr lang="en-US" sz="2200" u="sng" dirty="0"/>
              <a:t>unnecessary</a:t>
            </a:r>
            <a:r>
              <a:rPr lang="en-US" sz="2200" dirty="0"/>
              <a:t> because Japan must be on the verge of </a:t>
            </a:r>
            <a:r>
              <a:rPr lang="en-US" sz="2200" u="sng" dirty="0"/>
              <a:t>surrender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202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214D2-287A-4AB6-87CF-03DECC194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war is 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35E25-FCDE-4F62-8446-510718D6F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43" y="2011679"/>
            <a:ext cx="11306628" cy="469392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/>
              <a:t>Ultimately, Truman decided that the bomb was the way to </a:t>
            </a:r>
            <a:r>
              <a:rPr lang="en-US" sz="2400" u="sng" dirty="0"/>
              <a:t>achieve</a:t>
            </a:r>
            <a:r>
              <a:rPr lang="en-US" sz="2400" dirty="0"/>
              <a:t> the goal of total victory with the </a:t>
            </a:r>
            <a:r>
              <a:rPr lang="en-US" sz="2400" u="sng" dirty="0"/>
              <a:t>lowest</a:t>
            </a:r>
            <a:r>
              <a:rPr lang="en-US" sz="2400" dirty="0"/>
              <a:t> cost of American lives. </a:t>
            </a:r>
          </a:p>
          <a:p>
            <a:pPr lvl="1"/>
            <a:r>
              <a:rPr lang="en-US" sz="2400" dirty="0"/>
              <a:t>A day after Truman’s order to the military, the U.S. and the other Allies </a:t>
            </a:r>
            <a:r>
              <a:rPr lang="en-US" sz="2400" u="sng" dirty="0"/>
              <a:t>warned</a:t>
            </a:r>
            <a:r>
              <a:rPr lang="en-US" sz="2400" dirty="0"/>
              <a:t> Japan that it faced “prompt and </a:t>
            </a:r>
            <a:r>
              <a:rPr lang="en-US" sz="2400" u="sng" dirty="0"/>
              <a:t>utter</a:t>
            </a:r>
            <a:r>
              <a:rPr lang="en-US" sz="2400" dirty="0"/>
              <a:t> destruction” unless it surrendered </a:t>
            </a:r>
            <a:r>
              <a:rPr lang="en-US" sz="2400" u="sng" dirty="0"/>
              <a:t>at once</a:t>
            </a:r>
            <a:r>
              <a:rPr lang="en-US" sz="2400" dirty="0"/>
              <a:t>. Japan </a:t>
            </a:r>
            <a:r>
              <a:rPr lang="en-US" sz="2400" u="sng" dirty="0"/>
              <a:t>refused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On August 6</a:t>
            </a:r>
            <a:r>
              <a:rPr lang="en-US" sz="2400" baseline="30000" dirty="0"/>
              <a:t>th</a:t>
            </a:r>
            <a:r>
              <a:rPr lang="en-US" sz="2400" dirty="0"/>
              <a:t>, 1945, at atomic bomb, code-named </a:t>
            </a:r>
            <a:r>
              <a:rPr lang="en-US" sz="2400" u="sng" dirty="0"/>
              <a:t>Little Boy</a:t>
            </a:r>
            <a:r>
              <a:rPr lang="en-US" sz="2400" dirty="0"/>
              <a:t> was released over </a:t>
            </a:r>
            <a:r>
              <a:rPr lang="en-US" sz="2400" u="sng" dirty="0"/>
              <a:t>Hiroshima</a:t>
            </a:r>
            <a:r>
              <a:rPr lang="en-US" sz="2400" dirty="0"/>
              <a:t>, an important Japanese military center. 43 </a:t>
            </a:r>
            <a:r>
              <a:rPr lang="en-US" sz="2400" u="sng" dirty="0"/>
              <a:t>seconds</a:t>
            </a:r>
            <a:r>
              <a:rPr lang="en-US" sz="2400" dirty="0"/>
              <a:t> later, almost every building in the city collapsed into </a:t>
            </a:r>
            <a:r>
              <a:rPr lang="en-US" sz="2400" u="sng" dirty="0"/>
              <a:t>dust</a:t>
            </a:r>
            <a:r>
              <a:rPr lang="en-US" sz="2400" dirty="0"/>
              <a:t> from the force of the blast. </a:t>
            </a:r>
          </a:p>
          <a:p>
            <a:pPr lvl="1"/>
            <a:r>
              <a:rPr lang="en-US" sz="2400" u="sng" dirty="0"/>
              <a:t>STILL</a:t>
            </a:r>
            <a:r>
              <a:rPr lang="en-US" sz="2400" dirty="0"/>
              <a:t>, Japanese leaders hesitated to surrender. </a:t>
            </a:r>
          </a:p>
          <a:p>
            <a:pPr lvl="1"/>
            <a:r>
              <a:rPr lang="en-US" sz="2400" dirty="0"/>
              <a:t>Three days later, a second bomb, code-named </a:t>
            </a:r>
            <a:r>
              <a:rPr lang="en-US" sz="2400" u="sng" dirty="0"/>
              <a:t>Fat Man</a:t>
            </a:r>
            <a:r>
              <a:rPr lang="en-US" sz="2400" dirty="0"/>
              <a:t> was dropped on </a:t>
            </a:r>
            <a:r>
              <a:rPr lang="en-US" sz="2400" u="sng" dirty="0"/>
              <a:t>Nagasaki</a:t>
            </a:r>
            <a:r>
              <a:rPr lang="en-US" sz="2400" dirty="0"/>
              <a:t>, a major Japanese military port and shipping base. </a:t>
            </a:r>
          </a:p>
          <a:p>
            <a:pPr lvl="1"/>
            <a:r>
              <a:rPr lang="en-US" sz="2400" dirty="0"/>
              <a:t>By the end of the year, an estimated </a:t>
            </a:r>
            <a:r>
              <a:rPr lang="en-US" sz="2400" u="sng" dirty="0"/>
              <a:t>200,000</a:t>
            </a:r>
            <a:r>
              <a:rPr lang="en-US" sz="2400" dirty="0"/>
              <a:t> people had died due to injuries and </a:t>
            </a:r>
            <a:r>
              <a:rPr lang="en-US" sz="2400" u="sng" dirty="0"/>
              <a:t>radiation</a:t>
            </a:r>
            <a:r>
              <a:rPr lang="en-US" sz="2400" dirty="0"/>
              <a:t> poisoning caused by the atomic blasts. </a:t>
            </a:r>
          </a:p>
          <a:p>
            <a:pPr lvl="1"/>
            <a:r>
              <a:rPr lang="en-US" sz="2400" dirty="0"/>
              <a:t>Finally, </a:t>
            </a:r>
            <a:r>
              <a:rPr lang="en-US" sz="2400" u="sng" dirty="0"/>
              <a:t>Hirohito</a:t>
            </a:r>
            <a:r>
              <a:rPr lang="en-US" sz="2400" dirty="0"/>
              <a:t> expressed he could not watch the </a:t>
            </a:r>
            <a:r>
              <a:rPr lang="en-US" sz="2400" u="sng" dirty="0"/>
              <a:t>innocent</a:t>
            </a:r>
            <a:r>
              <a:rPr lang="en-US" sz="2400" dirty="0"/>
              <a:t> people of his empire suffer any longer and drew up papers for a formal surrender. </a:t>
            </a:r>
          </a:p>
          <a:p>
            <a:pPr lvl="0"/>
            <a:r>
              <a:rPr lang="en-US" sz="2400" dirty="0"/>
              <a:t>Now the Allies are tasked with </a:t>
            </a:r>
            <a:r>
              <a:rPr lang="en-US" sz="2400" u="sng" dirty="0"/>
              <a:t>rebuilding</a:t>
            </a:r>
            <a:r>
              <a:rPr lang="en-US" sz="2400" dirty="0"/>
              <a:t> war-torn nations in a changed world.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87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472</TotalTime>
  <Words>780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</vt:lpstr>
      <vt:lpstr>Banded</vt:lpstr>
      <vt:lpstr>Allied Victory</vt:lpstr>
      <vt:lpstr>Liberation</vt:lpstr>
      <vt:lpstr>Yalta Conference</vt:lpstr>
      <vt:lpstr>V-E Day</vt:lpstr>
      <vt:lpstr>FDR -&gt; Truman</vt:lpstr>
      <vt:lpstr>Two down, one more to go</vt:lpstr>
      <vt:lpstr>Pros &amp; Cons of Atomic Bomb</vt:lpstr>
      <vt:lpstr>The war is over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WWII</dc:title>
  <dc:creator>Shannon Edwards</dc:creator>
  <cp:lastModifiedBy>Shannon Edwards</cp:lastModifiedBy>
  <cp:revision>12</cp:revision>
  <dcterms:created xsi:type="dcterms:W3CDTF">2018-01-24T19:24:04Z</dcterms:created>
  <dcterms:modified xsi:type="dcterms:W3CDTF">2018-04-25T18:50:25Z</dcterms:modified>
</cp:coreProperties>
</file>