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4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8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4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2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D12F85-FC31-4495-AED2-DECFEAE52048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36EA49-9C92-4ACD-8115-479C986B46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082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- Take out your packets</a:t>
            </a:r>
            <a:br>
              <a:rPr lang="en-US" b="1" dirty="0"/>
            </a:br>
            <a:r>
              <a:rPr lang="en-US" b="1" dirty="0"/>
              <a:t>- Do your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4124-4B82-4425-B04C-929ADFA1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Nonaggression Pact (not cool Stalin)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03C9-6F63-4BC7-B892-77534339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30024" cy="4011727"/>
          </a:xfrm>
        </p:spPr>
        <p:txBody>
          <a:bodyPr/>
          <a:lstStyle/>
          <a:p>
            <a:r>
              <a:rPr lang="en-US" sz="2200" dirty="0"/>
              <a:t>As tensions rose over Poland, </a:t>
            </a:r>
            <a:r>
              <a:rPr lang="en-US" sz="2200" u="sng" dirty="0"/>
              <a:t>Stalin</a:t>
            </a:r>
            <a:r>
              <a:rPr lang="en-US" sz="2200" dirty="0"/>
              <a:t> surprised everyone when he signed a nonaggression pact with Hitler. On August 23, 1939, fascist Germany and </a:t>
            </a:r>
            <a:r>
              <a:rPr lang="en-US" sz="2200" u="sng" dirty="0"/>
              <a:t>Communist</a:t>
            </a:r>
            <a:r>
              <a:rPr lang="en-US" sz="2200" dirty="0"/>
              <a:t> Russia now committed never to </a:t>
            </a:r>
            <a:r>
              <a:rPr lang="en-US" sz="2200" u="sng" dirty="0"/>
              <a:t>attack</a:t>
            </a:r>
            <a:r>
              <a:rPr lang="en-US" sz="2200" dirty="0"/>
              <a:t> each other. Germany and the Soviet Union also signed a second, </a:t>
            </a:r>
            <a:r>
              <a:rPr lang="en-US" sz="2200" u="sng" dirty="0"/>
              <a:t>secret</a:t>
            </a:r>
            <a:r>
              <a:rPr lang="en-US" sz="2200" dirty="0"/>
              <a:t> pact, agreeing to divide Poland between them.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80242-4F67-4F80-8B48-ECD6E5882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4" y="1845733"/>
            <a:ext cx="4667416" cy="4347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3F3347-8856-4228-AAE3-7A984C4DA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04" y="4040604"/>
            <a:ext cx="1782765" cy="21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7554-2DDC-47B9-894E-EB165EAD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Bye Poland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18675-57E4-4E62-9436-73991E2E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930" y="1888236"/>
            <a:ext cx="7007750" cy="3980858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September 1, 1939, Germany issued its newest military strategy, blitzkrieg, or </a:t>
            </a:r>
            <a:r>
              <a:rPr lang="en-US" sz="2200" u="sng" dirty="0"/>
              <a:t>lightning</a:t>
            </a:r>
            <a:r>
              <a:rPr lang="en-US" sz="2200" dirty="0"/>
              <a:t> war – To take the enemy by </a:t>
            </a:r>
            <a:r>
              <a:rPr lang="en-US" sz="2200" u="sng" dirty="0"/>
              <a:t>surprise</a:t>
            </a:r>
            <a:r>
              <a:rPr lang="en-US" sz="2200" dirty="0"/>
              <a:t> and then quickly crush all </a:t>
            </a:r>
            <a:r>
              <a:rPr lang="en-US" sz="2200" u="sng" dirty="0"/>
              <a:t>opposition</a:t>
            </a:r>
            <a:r>
              <a:rPr lang="en-US" sz="2200" dirty="0"/>
              <a:t> with overwhelming force. </a:t>
            </a:r>
          </a:p>
          <a:p>
            <a:pPr lvl="0"/>
            <a:r>
              <a:rPr lang="en-US" sz="2200" dirty="0"/>
              <a:t>The main element of blitzkrieg was </a:t>
            </a:r>
            <a:r>
              <a:rPr lang="en-US" sz="2200" u="sng" dirty="0"/>
              <a:t>surprise</a:t>
            </a:r>
            <a:r>
              <a:rPr lang="en-US" sz="2200" dirty="0"/>
              <a:t>, and it worked perfectly. With the Soviet Union taking parts of Poland in the east, </a:t>
            </a:r>
            <a:r>
              <a:rPr lang="en-US" sz="2200" u="sng" dirty="0"/>
              <a:t>Poland</a:t>
            </a:r>
            <a:r>
              <a:rPr lang="en-US" sz="2200" dirty="0"/>
              <a:t> ceased to exist just like Czechoslovakia and Austria.     </a:t>
            </a:r>
          </a:p>
          <a:p>
            <a:pPr lvl="1"/>
            <a:r>
              <a:rPr lang="en-US" sz="2200" dirty="0"/>
              <a:t>On September 3, two days following the terror in Poland, </a:t>
            </a:r>
            <a:r>
              <a:rPr lang="en-US" sz="2200" u="sng" dirty="0"/>
              <a:t>Britain</a:t>
            </a:r>
            <a:r>
              <a:rPr lang="en-US" sz="2200" dirty="0"/>
              <a:t> and </a:t>
            </a:r>
            <a:r>
              <a:rPr lang="en-US" sz="2200" u="sng" dirty="0"/>
              <a:t>France</a:t>
            </a:r>
            <a:r>
              <a:rPr lang="en-US" sz="2200" dirty="0"/>
              <a:t> declared war on Germany and WWII had </a:t>
            </a:r>
            <a:r>
              <a:rPr lang="en-US" sz="2200" u="sng" dirty="0"/>
              <a:t>officially</a:t>
            </a:r>
            <a:r>
              <a:rPr lang="en-US" sz="2200" dirty="0"/>
              <a:t> begun.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261E0-F342-43AB-BCBF-7C70B1C02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4" y="1888236"/>
            <a:ext cx="2743200" cy="3081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892D92-F9E7-414A-A0FB-3DC3745D9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7" y="137690"/>
            <a:ext cx="2398643" cy="1727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31468E-E131-464F-A738-5D9460050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26" y="4307154"/>
            <a:ext cx="2872896" cy="1953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4CE77C-024A-4032-9B74-47FB7C033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2" y="307871"/>
            <a:ext cx="1873923" cy="15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3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C4E-E551-4E46-98CB-10AD5DA6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move, boss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34DF9-BD28-48FC-95A1-1A1BAAF1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For several months after the fall of Poland, the war was at a </a:t>
            </a:r>
            <a:r>
              <a:rPr lang="en-US" sz="2200" u="sng" dirty="0"/>
              <a:t>stand-still</a:t>
            </a:r>
            <a:r>
              <a:rPr lang="en-US" sz="2200" dirty="0"/>
              <a:t>. Germans called it “</a:t>
            </a:r>
            <a:r>
              <a:rPr lang="en-US" sz="2200" dirty="0" err="1"/>
              <a:t>sitzkrieg</a:t>
            </a:r>
            <a:r>
              <a:rPr lang="en-US" sz="2200" dirty="0"/>
              <a:t>” (</a:t>
            </a:r>
            <a:r>
              <a:rPr lang="en-US" sz="2200" u="sng" dirty="0"/>
              <a:t>sitting</a:t>
            </a:r>
            <a:r>
              <a:rPr lang="en-US" sz="2200" dirty="0"/>
              <a:t> war). It is known as the </a:t>
            </a:r>
            <a:r>
              <a:rPr lang="en-US" sz="2200" u="sng" dirty="0"/>
              <a:t>Phony</a:t>
            </a:r>
            <a:r>
              <a:rPr lang="en-US" sz="2200" dirty="0"/>
              <a:t> War. </a:t>
            </a:r>
            <a:r>
              <a:rPr lang="en-US" sz="2200" i="1" dirty="0"/>
              <a:t>Hitler and Stalin danced around Europe unmatched </a:t>
            </a:r>
            <a:endParaRPr lang="en-US" sz="2200" dirty="0"/>
          </a:p>
          <a:p>
            <a:pPr lvl="1"/>
            <a:r>
              <a:rPr lang="en-US" sz="2200" dirty="0"/>
              <a:t>French and British troops on the </a:t>
            </a:r>
            <a:r>
              <a:rPr lang="en-US" sz="2200" u="sng" dirty="0"/>
              <a:t>Maginot</a:t>
            </a:r>
            <a:r>
              <a:rPr lang="en-US" sz="2200" dirty="0"/>
              <a:t> Line waiting and German troops on the </a:t>
            </a:r>
            <a:r>
              <a:rPr lang="en-US" sz="2200" u="sng" dirty="0"/>
              <a:t>Siegfried</a:t>
            </a:r>
            <a:r>
              <a:rPr lang="en-US" sz="2200" dirty="0"/>
              <a:t> Line.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CE06A-35D9-49A9-9FBB-9D8A8ED2E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82" y="3220937"/>
            <a:ext cx="4707835" cy="26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7D18-8D86-48C8-B9A7-50B7B4EB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snooze, you 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9ACF-C6D2-4052-BC0A-49D8058A9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344" y="1810372"/>
            <a:ext cx="5745343" cy="4508327"/>
          </a:xfrm>
        </p:spPr>
        <p:txBody>
          <a:bodyPr/>
          <a:lstStyle/>
          <a:p>
            <a:pPr lvl="0"/>
            <a:r>
              <a:rPr lang="en-US" sz="2200" dirty="0"/>
              <a:t>After occupying eastern Poland, </a:t>
            </a:r>
            <a:r>
              <a:rPr lang="en-US" sz="2200" u="sng" dirty="0"/>
              <a:t>Stalin</a:t>
            </a:r>
            <a:r>
              <a:rPr lang="en-US" sz="2200" dirty="0"/>
              <a:t> began annexing Baltic states (Estonia, Latvia, and Lithuania) and Finland. </a:t>
            </a:r>
          </a:p>
          <a:p>
            <a:pPr lvl="0"/>
            <a:r>
              <a:rPr lang="en-US" sz="2200" dirty="0"/>
              <a:t>Suddenly, Hitler launched an invasion on </a:t>
            </a:r>
            <a:r>
              <a:rPr lang="en-US" sz="2200" u="sng" dirty="0"/>
              <a:t>Denmark</a:t>
            </a:r>
            <a:r>
              <a:rPr lang="en-US" sz="2200" dirty="0"/>
              <a:t> and </a:t>
            </a:r>
            <a:r>
              <a:rPr lang="en-US" sz="2200" u="sng" dirty="0"/>
              <a:t>Norway</a:t>
            </a:r>
            <a:r>
              <a:rPr lang="en-US" sz="2200" dirty="0"/>
              <a:t>. He wanted to build bases along the </a:t>
            </a:r>
            <a:r>
              <a:rPr lang="en-US" sz="2200" u="sng" dirty="0"/>
              <a:t>coasts</a:t>
            </a:r>
            <a:r>
              <a:rPr lang="en-US" sz="2200" dirty="0"/>
              <a:t> to strike at </a:t>
            </a:r>
            <a:r>
              <a:rPr lang="en-US" sz="2200" u="sng" dirty="0"/>
              <a:t>Great Britain</a:t>
            </a:r>
            <a:r>
              <a:rPr lang="en-US" sz="2200" dirty="0"/>
              <a:t>. Then he attacked the Netherlands, Belgium, and Luxembourg. This </a:t>
            </a:r>
            <a:r>
              <a:rPr lang="en-US" sz="2200" u="sng" dirty="0"/>
              <a:t>ended</a:t>
            </a:r>
            <a:r>
              <a:rPr lang="en-US" sz="2200" dirty="0"/>
              <a:t> the Phony War. </a:t>
            </a:r>
          </a:p>
          <a:p>
            <a:pPr lvl="0"/>
            <a:r>
              <a:rPr lang="en-US" sz="2200" dirty="0"/>
              <a:t>The Maginot Line proved to be </a:t>
            </a:r>
            <a:r>
              <a:rPr lang="en-US" sz="2200" u="sng" dirty="0"/>
              <a:t>ineffective</a:t>
            </a:r>
            <a:r>
              <a:rPr lang="en-US" sz="2200" dirty="0"/>
              <a:t> and could have easily been bypassed, but Hitler sent tanks through the </a:t>
            </a:r>
            <a:r>
              <a:rPr lang="en-US" sz="2200" u="sng" dirty="0"/>
              <a:t>Ardennes</a:t>
            </a:r>
            <a:r>
              <a:rPr lang="en-US" sz="2200" dirty="0"/>
              <a:t> instead trapped almost 400,000 British and French soldiers and troops fled.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43131-77AA-4DB4-A942-04199031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7" y="1812960"/>
            <a:ext cx="2792647" cy="3455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9E87B4-4647-40FF-BEEE-128E4669D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13" y="1810371"/>
            <a:ext cx="3420637" cy="2244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F3CCD-E91A-422F-9AAE-7E95B6BE0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17" y="4278334"/>
            <a:ext cx="2034163" cy="19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3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3D4A5-37C6-487E-828F-EC917C669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2" y="57149"/>
            <a:ext cx="2461956" cy="2905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212A1-DE4B-49D9-A64D-21FE83F1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90" y="102633"/>
            <a:ext cx="2541634" cy="3185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FEB445-CB53-49E7-929B-1E337BDD6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4" y="3287719"/>
            <a:ext cx="4525091" cy="2905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38901-261D-449F-9982-8DD6DA35F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06" y="1855810"/>
            <a:ext cx="6361472" cy="39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3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6A22-676F-41AA-A9ED-E1810B20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one bites the dust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1C632-1A3E-4F02-A125-1E846E71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74" y="1737360"/>
            <a:ext cx="7657106" cy="4131734"/>
          </a:xfrm>
        </p:spPr>
        <p:txBody>
          <a:bodyPr/>
          <a:lstStyle/>
          <a:p>
            <a:pPr lvl="0"/>
            <a:r>
              <a:rPr lang="en-US" sz="2200" dirty="0"/>
              <a:t>A few days later, </a:t>
            </a:r>
            <a:r>
              <a:rPr lang="en-US" sz="2200" u="sng" dirty="0"/>
              <a:t>Italy</a:t>
            </a:r>
            <a:r>
              <a:rPr lang="en-US" sz="2200" dirty="0"/>
              <a:t> joined the war as Germany’s </a:t>
            </a:r>
            <a:r>
              <a:rPr lang="en-US" sz="2200" u="sng" dirty="0"/>
              <a:t>ally</a:t>
            </a:r>
            <a:r>
              <a:rPr lang="en-US" sz="2200" dirty="0"/>
              <a:t> and invaded France from the South as Germany closed on Paris from the north. </a:t>
            </a:r>
          </a:p>
          <a:p>
            <a:pPr lvl="1"/>
            <a:r>
              <a:rPr lang="en-US" sz="2200" dirty="0"/>
              <a:t>On June 22</a:t>
            </a:r>
            <a:r>
              <a:rPr lang="en-US" sz="2200" baseline="30000" dirty="0"/>
              <a:t>nd</a:t>
            </a:r>
            <a:r>
              <a:rPr lang="en-US" sz="2200" dirty="0"/>
              <a:t>, 1940, France was forced to </a:t>
            </a:r>
            <a:r>
              <a:rPr lang="en-US" sz="2200" u="sng" dirty="0"/>
              <a:t>surrender</a:t>
            </a:r>
            <a:r>
              <a:rPr lang="en-US" sz="2200" dirty="0"/>
              <a:t>. Germany would occupy France and set up a </a:t>
            </a:r>
            <a:r>
              <a:rPr lang="en-US" sz="2200" u="sng" dirty="0"/>
              <a:t>Nazi</a:t>
            </a:r>
            <a:r>
              <a:rPr lang="en-US" sz="2200" dirty="0"/>
              <a:t>-controlled puppet government. </a:t>
            </a:r>
          </a:p>
          <a:p>
            <a:pPr lvl="1"/>
            <a:r>
              <a:rPr lang="en-US" sz="2200" dirty="0"/>
              <a:t>Charles de Gaulle fled to </a:t>
            </a:r>
            <a:r>
              <a:rPr lang="en-US" sz="2200" u="sng" dirty="0"/>
              <a:t>England</a:t>
            </a:r>
            <a:r>
              <a:rPr lang="en-US" sz="2200" dirty="0"/>
              <a:t> and set up a government-in-exile. </a:t>
            </a:r>
            <a:r>
              <a:rPr lang="en-US" sz="2200" i="1" dirty="0"/>
              <a:t>“France has lost a battle, but France has not lost the war.”</a:t>
            </a:r>
            <a:endParaRPr lang="en-US" sz="2200" dirty="0"/>
          </a:p>
          <a:p>
            <a:pPr lvl="0"/>
            <a:r>
              <a:rPr lang="en-US" sz="2200" dirty="0"/>
              <a:t>Over the next five years (1939-1944) the nations of Europe would be </a:t>
            </a:r>
            <a:r>
              <a:rPr lang="en-US" sz="2200" u="sng" dirty="0"/>
              <a:t>fighting</a:t>
            </a:r>
            <a:r>
              <a:rPr lang="en-US" sz="2200" dirty="0"/>
              <a:t> for their right to </a:t>
            </a:r>
            <a:r>
              <a:rPr lang="en-US" sz="2200" u="sng" dirty="0"/>
              <a:t>exist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9FC35-63C7-419E-8DC6-9CEA27F59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9" y="1737360"/>
            <a:ext cx="3011053" cy="233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1EF0E9-9F01-4F31-B7E4-8F949FD37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9" y="4182211"/>
            <a:ext cx="3011053" cy="19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2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E04F-24AA-48A0-8C6E-810517FB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DAC9-00BA-41AE-9880-68CE9E726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In 1931 the militarists in control of </a:t>
            </a:r>
            <a:r>
              <a:rPr lang="en-US" sz="2200" u="sng" dirty="0"/>
              <a:t>Japan’s</a:t>
            </a:r>
            <a:r>
              <a:rPr lang="en-US" sz="2200" dirty="0"/>
              <a:t> government launched a surprise attack and seized control of the Chinese province of </a:t>
            </a:r>
            <a:r>
              <a:rPr lang="en-US" sz="2200" u="sng" dirty="0"/>
              <a:t>Manchuria</a:t>
            </a:r>
            <a:r>
              <a:rPr lang="en-US" sz="2200" dirty="0"/>
              <a:t>. This action was a significant </a:t>
            </a:r>
            <a:r>
              <a:rPr lang="en-US" sz="2200" u="sng" dirty="0"/>
              <a:t>test</a:t>
            </a:r>
            <a:r>
              <a:rPr lang="en-US" sz="2200" dirty="0"/>
              <a:t> of the power of the </a:t>
            </a:r>
            <a:r>
              <a:rPr lang="en-US" sz="2200" u="sng" dirty="0"/>
              <a:t>League of Nations</a:t>
            </a:r>
            <a:r>
              <a:rPr lang="en-US" sz="2200" dirty="0"/>
              <a:t>. The League condemned Japan, who in turn simply </a:t>
            </a:r>
            <a:r>
              <a:rPr lang="en-US" sz="2200" u="sng" dirty="0"/>
              <a:t>quit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D0BCE-9AF1-4F75-A6BB-94F62F29F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43" y="2875821"/>
            <a:ext cx="5065643" cy="3386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7E210-9828-4E53-B87B-5F8A4B1C8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92" y="2829559"/>
            <a:ext cx="4124988" cy="34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6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Ruhr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594" y="1876642"/>
            <a:ext cx="6749086" cy="3992451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1933 Hitler pulled </a:t>
            </a:r>
            <a:r>
              <a:rPr lang="en-US" sz="2200" u="sng" dirty="0"/>
              <a:t>Germany</a:t>
            </a:r>
            <a:r>
              <a:rPr lang="en-US" sz="2200" dirty="0"/>
              <a:t> out of the League of Nations and began a military buildup in </a:t>
            </a:r>
            <a:r>
              <a:rPr lang="en-US" sz="2200" u="sng" dirty="0"/>
              <a:t>violation</a:t>
            </a:r>
            <a:r>
              <a:rPr lang="en-US" sz="2200" dirty="0"/>
              <a:t> of the Treaty of </a:t>
            </a:r>
            <a:r>
              <a:rPr lang="en-US" sz="2200" u="sng" dirty="0"/>
              <a:t>Versailles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A year later he sent troops into the </a:t>
            </a:r>
            <a:r>
              <a:rPr lang="en-US" sz="2200" u="sng" dirty="0"/>
              <a:t>Rhineland</a:t>
            </a:r>
            <a:r>
              <a:rPr lang="en-US" sz="2200" dirty="0"/>
              <a:t>, a German region bordering </a:t>
            </a:r>
            <a:r>
              <a:rPr lang="en-US" sz="2200" u="sng" dirty="0"/>
              <a:t>France</a:t>
            </a:r>
            <a:r>
              <a:rPr lang="en-US" sz="2200" dirty="0"/>
              <a:t> and </a:t>
            </a:r>
            <a:r>
              <a:rPr lang="en-US" sz="2200" u="sng" dirty="0"/>
              <a:t>Belgium</a:t>
            </a:r>
            <a:r>
              <a:rPr lang="en-US" sz="2200" dirty="0"/>
              <a:t> that was demilitarized. The League did nothing to stop Hitler.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19" y="3992981"/>
            <a:ext cx="3123607" cy="222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2" y="4285637"/>
            <a:ext cx="2237907" cy="1845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93" y="1876641"/>
            <a:ext cx="2883973" cy="39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1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Rise of the Nazi Party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417" y="1967966"/>
            <a:ext cx="3413461" cy="2092021"/>
          </a:xfrm>
        </p:spPr>
        <p:txBody>
          <a:bodyPr/>
          <a:lstStyle/>
          <a:p>
            <a:pPr lvl="0"/>
            <a:r>
              <a:rPr lang="en-US" sz="2400" dirty="0"/>
              <a:t>Pursing the Nazi idea of </a:t>
            </a:r>
            <a:r>
              <a:rPr lang="en-US" sz="2400" u="sng" dirty="0"/>
              <a:t>lebensraum</a:t>
            </a:r>
            <a:r>
              <a:rPr lang="en-US" sz="2400" dirty="0"/>
              <a:t>, Hitler advocated for absorbing </a:t>
            </a:r>
            <a:r>
              <a:rPr lang="en-US" sz="2400" u="sng" dirty="0"/>
              <a:t>Austria</a:t>
            </a:r>
            <a:r>
              <a:rPr lang="en-US" sz="2400" dirty="0"/>
              <a:t> and </a:t>
            </a:r>
            <a:r>
              <a:rPr lang="en-US" sz="2400" u="sng" dirty="0"/>
              <a:t>Czechoslovakia</a:t>
            </a:r>
            <a:r>
              <a:rPr lang="en-US" sz="2400" dirty="0"/>
              <a:t> into the Third Reich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" y="1977703"/>
            <a:ext cx="2563142" cy="2092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3583"/>
          <a:stretch/>
        </p:blipFill>
        <p:spPr>
          <a:xfrm>
            <a:off x="720547" y="4310067"/>
            <a:ext cx="10287000" cy="1893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48A07-A4CD-4473-A8F1-A729FDB18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40" y="1802240"/>
            <a:ext cx="4569317" cy="23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152A-B746-472D-B8A0-0B8E8E07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Anschluss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DA0C-B8F8-4991-93DD-74EC4EE59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006" y="1845734"/>
            <a:ext cx="4203673" cy="40233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/>
              <a:t>Austria was Hitler’s </a:t>
            </a:r>
            <a:r>
              <a:rPr lang="en-US" sz="2200" u="sng" dirty="0"/>
              <a:t>first</a:t>
            </a:r>
            <a:r>
              <a:rPr lang="en-US" sz="2200" dirty="0"/>
              <a:t> target. The Paris Peace Conference following WWI had created the nation of Austria out of what was left of the </a:t>
            </a:r>
            <a:r>
              <a:rPr lang="en-US" sz="2200" u="sng" dirty="0"/>
              <a:t>Austria-Hungary</a:t>
            </a:r>
            <a:r>
              <a:rPr lang="en-US" sz="2200" dirty="0"/>
              <a:t> Empire. The majority of Austria’s 6 million people were German descent who favored unification with Germany. </a:t>
            </a:r>
          </a:p>
          <a:p>
            <a:pPr lvl="1"/>
            <a:r>
              <a:rPr lang="en-US" sz="2200" dirty="0"/>
              <a:t>On March 12, 1938, German troops marched into Austria </a:t>
            </a:r>
            <a:r>
              <a:rPr lang="en-US" sz="2200" u="sng" dirty="0"/>
              <a:t>unopposed</a:t>
            </a:r>
            <a:r>
              <a:rPr lang="en-US" sz="2200" dirty="0"/>
              <a:t>. A day later Germany announced that its Anschluss, or “union,” with Austria was complete.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C72BA-1CB9-4659-BB7F-E4C68E058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7" y="1845734"/>
            <a:ext cx="6191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0041-A32F-4A55-8FA0-BAAFDF3F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Munich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C9BB9-6866-4C32-B7D9-FABA5DEC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787" y="1845734"/>
            <a:ext cx="6929891" cy="454181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/>
              <a:t>Hitler then turned to Czechoslovakia. About </a:t>
            </a:r>
            <a:r>
              <a:rPr lang="en-US" sz="2200" u="sng" dirty="0"/>
              <a:t>3 million</a:t>
            </a:r>
            <a:r>
              <a:rPr lang="en-US" sz="2200" dirty="0"/>
              <a:t> German-speaking people lived in the western border regions of Czechoslovakia which were called the </a:t>
            </a:r>
            <a:r>
              <a:rPr lang="en-US" sz="2200" u="sng" dirty="0"/>
              <a:t>Sudetenland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The Czechs were not as easy to convince and were promised to be protected by </a:t>
            </a:r>
            <a:r>
              <a:rPr lang="en-US" sz="2200" u="sng" dirty="0"/>
              <a:t>France</a:t>
            </a:r>
            <a:r>
              <a:rPr lang="en-US" sz="2200" dirty="0"/>
              <a:t> and </a:t>
            </a:r>
            <a:r>
              <a:rPr lang="en-US" sz="2200" u="sng" dirty="0"/>
              <a:t>Great Britain</a:t>
            </a:r>
            <a:r>
              <a:rPr lang="en-US" sz="2200" dirty="0"/>
              <a:t>. Since war seemed inevitable, Hitler invited the French and British leaders to meet with him in </a:t>
            </a:r>
            <a:r>
              <a:rPr lang="en-US" sz="2200" u="sng" dirty="0"/>
              <a:t>Munich</a:t>
            </a:r>
            <a:r>
              <a:rPr lang="en-US" sz="2200" dirty="0"/>
              <a:t>. When they arrived, he declared that the annexation of the Sudetenland would be his “last territorial demand.” </a:t>
            </a:r>
          </a:p>
          <a:p>
            <a:pPr lvl="1"/>
            <a:r>
              <a:rPr lang="en-US" sz="2200" dirty="0"/>
              <a:t>In their eagerness to avoid war, Daladier and Chamberlain chose to believe him. On September 30, 1938, they signed the </a:t>
            </a:r>
            <a:r>
              <a:rPr lang="en-US" sz="2200" u="sng" dirty="0"/>
              <a:t>Munich Agreement</a:t>
            </a:r>
            <a:r>
              <a:rPr lang="en-US" sz="2200" dirty="0"/>
              <a:t>, which turned the Sudetenland over to Germany without a single shot being fired.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43331-7485-4F24-8C27-AF8F36227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2" y="1803291"/>
            <a:ext cx="2676939" cy="1784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EB6E7A-8594-4DB0-A0C0-A2A1066E5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6860" r="11305" b="28115"/>
          <a:stretch/>
        </p:blipFill>
        <p:spPr>
          <a:xfrm>
            <a:off x="225287" y="3696291"/>
            <a:ext cx="4161183" cy="25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7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8683-FC29-432F-ACA9-779A530C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Appeasement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A72B-4D50-4A95-9977-461504979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720506" cy="4391024"/>
          </a:xfrm>
        </p:spPr>
        <p:txBody>
          <a:bodyPr/>
          <a:lstStyle/>
          <a:p>
            <a:pPr lvl="0"/>
            <a:r>
              <a:rPr lang="en-US" sz="2200" dirty="0"/>
              <a:t>Chamberlain’s </a:t>
            </a:r>
            <a:r>
              <a:rPr lang="en-US" sz="2200" u="sng" dirty="0"/>
              <a:t>satisfaction</a:t>
            </a:r>
            <a:r>
              <a:rPr lang="en-US" sz="2200" dirty="0"/>
              <a:t> was not shared by Winston </a:t>
            </a:r>
            <a:r>
              <a:rPr lang="en-US" sz="2200" u="sng" dirty="0"/>
              <a:t>Churchill</a:t>
            </a:r>
            <a:r>
              <a:rPr lang="en-US" sz="2200" dirty="0"/>
              <a:t>, his political rival in Great Britain. </a:t>
            </a:r>
          </a:p>
          <a:p>
            <a:pPr lvl="1"/>
            <a:r>
              <a:rPr lang="en-US" sz="2200" dirty="0"/>
              <a:t>Churchill’s view, by signing the Munich Agreement, Daladier and Chamberlain had adopted a </a:t>
            </a:r>
            <a:r>
              <a:rPr lang="en-US" sz="2200" u="sng" dirty="0"/>
              <a:t>shameful</a:t>
            </a:r>
            <a:r>
              <a:rPr lang="en-US" sz="2200" dirty="0"/>
              <a:t> policy of </a:t>
            </a:r>
            <a:r>
              <a:rPr lang="en-US" sz="2200" u="sng" dirty="0"/>
              <a:t>appeasement</a:t>
            </a:r>
            <a:r>
              <a:rPr lang="en-US" sz="2200" dirty="0"/>
              <a:t>—or giving up principles to pacify an aggressor.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008FDE-0AFC-4C48-8FDD-F8741EAF7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86" y="1845734"/>
            <a:ext cx="65055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9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C0F2-9DA9-4907-821E-B1A1124E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space!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86C69-947C-43E9-A1A7-A960E86F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As Churchill had </a:t>
            </a:r>
            <a:r>
              <a:rPr lang="en-US" sz="2200" u="sng" dirty="0"/>
              <a:t>warned</a:t>
            </a:r>
            <a:r>
              <a:rPr lang="en-US" sz="2200" dirty="0"/>
              <a:t>, Hitler was not finished expanding the Third Reich. As dawn broke on March 15, 1939, </a:t>
            </a:r>
            <a:r>
              <a:rPr lang="en-US" sz="2200" u="sng" dirty="0"/>
              <a:t>THREE</a:t>
            </a:r>
            <a:r>
              <a:rPr lang="en-US" sz="2200" dirty="0"/>
              <a:t> DAYS LATER German troops poured into what remained of Czechoslovakia. The German dictator turned his land-hungry gaze toward Germany’s eastern neighbor, </a:t>
            </a:r>
            <a:r>
              <a:rPr lang="en-US" sz="2200" u="sng" dirty="0"/>
              <a:t>Poland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D5D1A-785D-466B-B646-8B095B58F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193774"/>
            <a:ext cx="5330322" cy="3054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27B49-DDA1-4106-A83F-CE16DEB0D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51" y="2809461"/>
            <a:ext cx="4655079" cy="34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7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8349-754D-464F-BC49-8538958D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this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5556-9E5D-4102-8E5F-5281A8F22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878" y="1737360"/>
            <a:ext cx="3447470" cy="444904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/>
              <a:t>Most believed that Hitler was </a:t>
            </a:r>
            <a:r>
              <a:rPr lang="en-US" sz="2200" u="sng" dirty="0"/>
              <a:t>bluffing</a:t>
            </a:r>
            <a:r>
              <a:rPr lang="en-US" sz="2200" dirty="0"/>
              <a:t> and would not go through attacking Poland.</a:t>
            </a:r>
          </a:p>
          <a:p>
            <a:pPr lvl="1"/>
            <a:r>
              <a:rPr lang="en-US" sz="2200" dirty="0"/>
              <a:t>This attack would lead to a conflict with the </a:t>
            </a:r>
            <a:r>
              <a:rPr lang="en-US" sz="2200" u="sng" dirty="0"/>
              <a:t>Soviet Union</a:t>
            </a:r>
            <a:r>
              <a:rPr lang="en-US" sz="2200" dirty="0"/>
              <a:t>, Poland’s eastern neighbor and would provoke a declaration of war from France and Britain</a:t>
            </a:r>
          </a:p>
          <a:p>
            <a:r>
              <a:rPr lang="en-US" sz="2200" dirty="0"/>
              <a:t>Fighting on </a:t>
            </a:r>
            <a:r>
              <a:rPr lang="en-US" sz="2200" u="sng" dirty="0"/>
              <a:t>two fronts</a:t>
            </a:r>
            <a:r>
              <a:rPr lang="en-US" sz="2200" dirty="0"/>
              <a:t> had exhausted Germany in WWI, Hitler would not be foolish enough to repeat the mistake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BC92F-F8C5-4CD1-B5D2-15974E60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4"/>
            <a:ext cx="6719598" cy="44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722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501</TotalTime>
  <Words>923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- Take out your packets - Do your vocabulary</vt:lpstr>
      <vt:lpstr>Japan</vt:lpstr>
      <vt:lpstr>Ruhr Valley</vt:lpstr>
      <vt:lpstr>Rise of the Nazi Party </vt:lpstr>
      <vt:lpstr>Anschluss</vt:lpstr>
      <vt:lpstr>Munich Agreement</vt:lpstr>
      <vt:lpstr>Appeasement</vt:lpstr>
      <vt:lpstr>More space!</vt:lpstr>
      <vt:lpstr>Not this again</vt:lpstr>
      <vt:lpstr>Nonaggression Pact (not cool Stalin)</vt:lpstr>
      <vt:lpstr>Bye Poland</vt:lpstr>
      <vt:lpstr>Your move, boss</vt:lpstr>
      <vt:lpstr>You snooze, you lose</vt:lpstr>
      <vt:lpstr>PowerPoint Presentation</vt:lpstr>
      <vt:lpstr>Another one bites the dust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 Germany</dc:title>
  <dc:creator>Shannon Edwards</dc:creator>
  <cp:lastModifiedBy>Shannon Edwards</cp:lastModifiedBy>
  <cp:revision>11</cp:revision>
  <dcterms:created xsi:type="dcterms:W3CDTF">2017-04-25T16:21:06Z</dcterms:created>
  <dcterms:modified xsi:type="dcterms:W3CDTF">2018-04-02T18:17:56Z</dcterms:modified>
</cp:coreProperties>
</file>