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1" r:id="rId3"/>
    <p:sldId id="262" r:id="rId4"/>
    <p:sldId id="263" r:id="rId5"/>
    <p:sldId id="264" r:id="rId6"/>
    <p:sldId id="265" r:id="rId7"/>
    <p:sldId id="266"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5A50D0-5F8C-47B1-9DCA-82105A87EF6E}" type="datetimeFigureOut">
              <a:rPr lang="en-US" smtClean="0"/>
              <a:t>4/4/2018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A2AF0A-6F11-43E2-B876-06015369F551}" type="slidenum">
              <a:rPr lang="en-US" smtClean="0"/>
              <a:t>‹#›</a:t>
            </a:fld>
            <a:endParaRPr lang="en-US"/>
          </a:p>
        </p:txBody>
      </p:sp>
    </p:spTree>
    <p:extLst>
      <p:ext uri="{BB962C8B-B14F-4D97-AF65-F5344CB8AC3E}">
        <p14:creationId xmlns:p14="http://schemas.microsoft.com/office/powerpoint/2010/main" val="2926855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them wanted to take control of their respective nations. They generally wanted to make their nations more powerful or gain more territory or resources to benefit their nations but at the expense of others.</a:t>
            </a:r>
          </a:p>
        </p:txBody>
      </p:sp>
      <p:sp>
        <p:nvSpPr>
          <p:cNvPr id="4" name="Slide Number Placeholder 3"/>
          <p:cNvSpPr>
            <a:spLocks noGrp="1"/>
          </p:cNvSpPr>
          <p:nvPr>
            <p:ph type="sldNum" sz="quarter" idx="10"/>
          </p:nvPr>
        </p:nvSpPr>
        <p:spPr/>
        <p:txBody>
          <a:bodyPr/>
          <a:lstStyle/>
          <a:p>
            <a:fld id="{90A2AF0A-6F11-43E2-B876-06015369F551}" type="slidenum">
              <a:rPr lang="en-US" smtClean="0"/>
              <a:t>1</a:t>
            </a:fld>
            <a:endParaRPr lang="en-US"/>
          </a:p>
        </p:txBody>
      </p:sp>
    </p:spTree>
    <p:extLst>
      <p:ext uri="{BB962C8B-B14F-4D97-AF65-F5344CB8AC3E}">
        <p14:creationId xmlns:p14="http://schemas.microsoft.com/office/powerpoint/2010/main" val="136039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CA4E35-B4C4-4849-8CBF-A417785C5152}"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933370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CA4E35-B4C4-4849-8CBF-A417785C5152}"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480683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4CCA4E35-B4C4-4849-8CBF-A417785C5152}" type="datetimeFigureOut">
              <a:rPr lang="en-US" smtClean="0"/>
              <a:t>4/4/2018</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73877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CA4E35-B4C4-4849-8CBF-A417785C5152}" type="datetimeFigureOut">
              <a:rPr lang="en-US" smtClean="0"/>
              <a:t>4/4/2018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418090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4CCA4E35-B4C4-4849-8CBF-A417785C5152}" type="datetimeFigureOut">
              <a:rPr lang="en-US" smtClean="0"/>
              <a:t>4/4/2018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F6FB002-B817-45CB-BE0E-92BE98423CDF}" type="slidenum">
              <a:rPr lang="en-US" smtClean="0"/>
              <a:t>‹#›</a:t>
            </a:fld>
            <a:endParaRPr lang="en-US"/>
          </a:p>
        </p:txBody>
      </p:sp>
    </p:spTree>
    <p:extLst>
      <p:ext uri="{BB962C8B-B14F-4D97-AF65-F5344CB8AC3E}">
        <p14:creationId xmlns:p14="http://schemas.microsoft.com/office/powerpoint/2010/main" val="227045126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CA4E35-B4C4-4849-8CBF-A417785C5152}"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3354165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CA4E35-B4C4-4849-8CBF-A417785C5152}" type="datetimeFigureOut">
              <a:rPr lang="en-US" smtClean="0"/>
              <a:t>4/4/2018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2219528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CA4E35-B4C4-4849-8CBF-A417785C5152}" type="datetimeFigureOut">
              <a:rPr lang="en-US" smtClean="0"/>
              <a:t>4/4/2018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3534503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A4E35-B4C4-4849-8CBF-A417785C5152}" type="datetimeFigureOut">
              <a:rPr lang="en-US" smtClean="0"/>
              <a:t>4/4/2018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80612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CCA4E35-B4C4-4849-8CBF-A417785C5152}"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1243848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CCA4E35-B4C4-4849-8CBF-A417785C5152}" type="datetimeFigureOut">
              <a:rPr lang="en-US" smtClean="0"/>
              <a:t>4/4/2018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FB002-B817-45CB-BE0E-92BE98423CDF}" type="slidenum">
              <a:rPr lang="en-US" smtClean="0"/>
              <a:t>‹#›</a:t>
            </a:fld>
            <a:endParaRPr lang="en-US"/>
          </a:p>
        </p:txBody>
      </p:sp>
    </p:spTree>
    <p:extLst>
      <p:ext uri="{BB962C8B-B14F-4D97-AF65-F5344CB8AC3E}">
        <p14:creationId xmlns:p14="http://schemas.microsoft.com/office/powerpoint/2010/main" val="290481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CCA4E35-B4C4-4849-8CBF-A417785C5152}" type="datetimeFigureOut">
              <a:rPr lang="en-US" smtClean="0"/>
              <a:t>4/4/2018</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F6FB002-B817-45CB-BE0E-92BE98423CDF}" type="slidenum">
              <a:rPr lang="en-US" smtClean="0"/>
              <a:t>‹#›</a:t>
            </a:fld>
            <a:endParaRPr lang="en-US"/>
          </a:p>
        </p:txBody>
      </p:sp>
    </p:spTree>
    <p:extLst>
      <p:ext uri="{BB962C8B-B14F-4D97-AF65-F5344CB8AC3E}">
        <p14:creationId xmlns:p14="http://schemas.microsoft.com/office/powerpoint/2010/main" val="108069418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6E486-76BB-418A-BA98-CCF3F77BAA1B}"/>
              </a:ext>
            </a:extLst>
          </p:cNvPr>
          <p:cNvSpPr>
            <a:spLocks noGrp="1"/>
          </p:cNvSpPr>
          <p:nvPr>
            <p:ph type="ctrTitle"/>
          </p:nvPr>
        </p:nvSpPr>
        <p:spPr/>
        <p:txBody>
          <a:bodyPr/>
          <a:lstStyle/>
          <a:p>
            <a:r>
              <a:rPr lang="en-US" dirty="0">
                <a:solidFill>
                  <a:srgbClr val="FF0000"/>
                </a:solidFill>
              </a:rPr>
              <a:t>Holocaust</a:t>
            </a:r>
          </a:p>
        </p:txBody>
      </p:sp>
      <p:sp>
        <p:nvSpPr>
          <p:cNvPr id="3" name="Subtitle 2">
            <a:extLst>
              <a:ext uri="{FF2B5EF4-FFF2-40B4-BE49-F238E27FC236}">
                <a16:creationId xmlns:a16="http://schemas.microsoft.com/office/drawing/2014/main" id="{0FF2B4A0-01D3-4565-9C12-6BED5A76B293}"/>
              </a:ext>
            </a:extLst>
          </p:cNvPr>
          <p:cNvSpPr>
            <a:spLocks noGrp="1"/>
          </p:cNvSpPr>
          <p:nvPr>
            <p:ph type="subTitle" idx="1"/>
          </p:nvPr>
        </p:nvSpPr>
        <p:spPr/>
        <p:txBody>
          <a:bodyPr>
            <a:normAutofit/>
          </a:bodyPr>
          <a:lstStyle/>
          <a:p>
            <a:endParaRPr lang="en-US" sz="3600" dirty="0"/>
          </a:p>
        </p:txBody>
      </p:sp>
    </p:spTree>
    <p:extLst>
      <p:ext uri="{BB962C8B-B14F-4D97-AF65-F5344CB8AC3E}">
        <p14:creationId xmlns:p14="http://schemas.microsoft.com/office/powerpoint/2010/main" val="43525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55F39-239E-402C-BDB6-2101D606B1A5}"/>
              </a:ext>
            </a:extLst>
          </p:cNvPr>
          <p:cNvSpPr>
            <a:spLocks noGrp="1"/>
          </p:cNvSpPr>
          <p:nvPr>
            <p:ph type="title"/>
          </p:nvPr>
        </p:nvSpPr>
        <p:spPr/>
        <p:txBody>
          <a:bodyPr/>
          <a:lstStyle/>
          <a:p>
            <a:pPr algn="ctr"/>
            <a:r>
              <a:rPr lang="en-US" dirty="0">
                <a:solidFill>
                  <a:srgbClr val="FF0000"/>
                </a:solidFill>
              </a:rPr>
              <a:t>Racial Purification</a:t>
            </a:r>
          </a:p>
        </p:txBody>
      </p:sp>
      <p:sp>
        <p:nvSpPr>
          <p:cNvPr id="3" name="Content Placeholder 2">
            <a:extLst>
              <a:ext uri="{FF2B5EF4-FFF2-40B4-BE49-F238E27FC236}">
                <a16:creationId xmlns:a16="http://schemas.microsoft.com/office/drawing/2014/main" id="{136DCA2D-5032-48BD-805F-25EBFEA5990E}"/>
              </a:ext>
            </a:extLst>
          </p:cNvPr>
          <p:cNvSpPr>
            <a:spLocks noGrp="1"/>
          </p:cNvSpPr>
          <p:nvPr>
            <p:ph idx="1"/>
          </p:nvPr>
        </p:nvSpPr>
        <p:spPr>
          <a:xfrm>
            <a:off x="204113" y="2011680"/>
            <a:ext cx="6196687" cy="4846320"/>
          </a:xfrm>
        </p:spPr>
        <p:txBody>
          <a:bodyPr>
            <a:normAutofit/>
          </a:bodyPr>
          <a:lstStyle/>
          <a:p>
            <a:pPr lvl="0"/>
            <a:r>
              <a:rPr lang="en-US" dirty="0"/>
              <a:t>As Hitler rose to power, he found that the </a:t>
            </a:r>
            <a:r>
              <a:rPr lang="en-US" u="sng" dirty="0"/>
              <a:t>majority</a:t>
            </a:r>
            <a:r>
              <a:rPr lang="en-US" dirty="0"/>
              <a:t> of Germans were willing to support his belief that </a:t>
            </a:r>
            <a:r>
              <a:rPr lang="en-US" u="sng" dirty="0"/>
              <a:t>Jews</a:t>
            </a:r>
            <a:r>
              <a:rPr lang="en-US" dirty="0"/>
              <a:t> were responsible for Germany’s economic problems and defeat in WWI. </a:t>
            </a:r>
          </a:p>
          <a:p>
            <a:pPr lvl="0"/>
            <a:r>
              <a:rPr lang="en-US" dirty="0"/>
              <a:t>On April 7, 1933 ordered all “non-Aryans” to be </a:t>
            </a:r>
            <a:r>
              <a:rPr lang="en-US" u="sng" dirty="0"/>
              <a:t>removed</a:t>
            </a:r>
            <a:r>
              <a:rPr lang="en-US" dirty="0"/>
              <a:t> from Government jobs. </a:t>
            </a:r>
          </a:p>
          <a:p>
            <a:pPr lvl="0"/>
            <a:r>
              <a:rPr lang="en-US" dirty="0"/>
              <a:t>In 1935 </a:t>
            </a:r>
            <a:r>
              <a:rPr lang="en-US" u="sng" dirty="0"/>
              <a:t>Nuremberg</a:t>
            </a:r>
            <a:r>
              <a:rPr lang="en-US" dirty="0"/>
              <a:t> laws stripped Jews of their Germany citizenship, jobs, and property and Jews had to wear a bright yellow </a:t>
            </a:r>
            <a:r>
              <a:rPr lang="en-US" u="sng" dirty="0"/>
              <a:t>Star of David</a:t>
            </a:r>
            <a:r>
              <a:rPr lang="en-US" dirty="0"/>
              <a:t> attached to their clothing. </a:t>
            </a:r>
          </a:p>
        </p:txBody>
      </p:sp>
      <p:pic>
        <p:nvPicPr>
          <p:cNvPr id="5" name="Picture 4">
            <a:extLst>
              <a:ext uri="{FF2B5EF4-FFF2-40B4-BE49-F238E27FC236}">
                <a16:creationId xmlns:a16="http://schemas.microsoft.com/office/drawing/2014/main" id="{4C67DA12-9504-473B-A91B-9982EFD809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8472" y="2430194"/>
            <a:ext cx="5189415" cy="2919046"/>
          </a:xfrm>
          <a:prstGeom prst="rect">
            <a:avLst/>
          </a:prstGeom>
        </p:spPr>
      </p:pic>
    </p:spTree>
    <p:extLst>
      <p:ext uri="{BB962C8B-B14F-4D97-AF65-F5344CB8AC3E}">
        <p14:creationId xmlns:p14="http://schemas.microsoft.com/office/powerpoint/2010/main" val="150822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2B40F-679F-42B8-AB3E-44183973005B}"/>
              </a:ext>
            </a:extLst>
          </p:cNvPr>
          <p:cNvSpPr>
            <a:spLocks noGrp="1"/>
          </p:cNvSpPr>
          <p:nvPr>
            <p:ph type="title"/>
          </p:nvPr>
        </p:nvSpPr>
        <p:spPr/>
        <p:txBody>
          <a:bodyPr/>
          <a:lstStyle/>
          <a:p>
            <a:pPr algn="ctr"/>
            <a:r>
              <a:rPr lang="en-US" dirty="0">
                <a:solidFill>
                  <a:srgbClr val="FF0000"/>
                </a:solidFill>
              </a:rPr>
              <a:t>Night of Broken Glass</a:t>
            </a:r>
          </a:p>
        </p:txBody>
      </p:sp>
      <p:sp>
        <p:nvSpPr>
          <p:cNvPr id="3" name="Content Placeholder 2">
            <a:extLst>
              <a:ext uri="{FF2B5EF4-FFF2-40B4-BE49-F238E27FC236}">
                <a16:creationId xmlns:a16="http://schemas.microsoft.com/office/drawing/2014/main" id="{6843CD00-7A0F-47C6-BDFA-CAE62C5A701F}"/>
              </a:ext>
            </a:extLst>
          </p:cNvPr>
          <p:cNvSpPr>
            <a:spLocks noGrp="1"/>
          </p:cNvSpPr>
          <p:nvPr>
            <p:ph idx="1"/>
          </p:nvPr>
        </p:nvSpPr>
        <p:spPr>
          <a:xfrm>
            <a:off x="154744" y="2011680"/>
            <a:ext cx="12037255" cy="5050302"/>
          </a:xfrm>
        </p:spPr>
        <p:txBody>
          <a:bodyPr>
            <a:normAutofit/>
          </a:bodyPr>
          <a:lstStyle/>
          <a:p>
            <a:pPr lvl="0"/>
            <a:r>
              <a:rPr lang="en-US" dirty="0"/>
              <a:t>November 9 – 10, 1938 became known as Kristallnacht or “Night of </a:t>
            </a:r>
            <a:r>
              <a:rPr lang="en-US" u="sng" dirty="0"/>
              <a:t>Broken Glass</a:t>
            </a:r>
            <a:r>
              <a:rPr lang="en-US" dirty="0"/>
              <a:t>.” Nazi storm troopers attacked Jewish homes, businesses, and synagogues across all Germany, Austria, and Sudetenland. Nazi’s claimed the attacks was a response to the </a:t>
            </a:r>
            <a:r>
              <a:rPr lang="en-US" u="sng" dirty="0"/>
              <a:t>assassination</a:t>
            </a:r>
            <a:r>
              <a:rPr lang="en-US" dirty="0"/>
              <a:t> of a Nazi official by a Jewish teenager. </a:t>
            </a:r>
          </a:p>
          <a:p>
            <a:pPr lvl="1"/>
            <a:r>
              <a:rPr lang="en-US" sz="2200" dirty="0"/>
              <a:t>Around 100 Jews were killed, more injured, and 30,000 arrested – then they were </a:t>
            </a:r>
            <a:r>
              <a:rPr lang="en-US" sz="2200" u="sng" dirty="0"/>
              <a:t>blamed</a:t>
            </a:r>
            <a:r>
              <a:rPr lang="en-US" sz="2200" dirty="0"/>
              <a:t> and </a:t>
            </a:r>
            <a:r>
              <a:rPr lang="en-US" sz="2200" u="sng" dirty="0"/>
              <a:t>fined</a:t>
            </a:r>
            <a:r>
              <a:rPr lang="en-US" sz="2200" dirty="0"/>
              <a:t>. </a:t>
            </a:r>
          </a:p>
          <a:p>
            <a:pPr lvl="0"/>
            <a:r>
              <a:rPr lang="en-US" dirty="0"/>
              <a:t>Kristallnacht was a clear message for Jews to </a:t>
            </a:r>
            <a:r>
              <a:rPr lang="en-US" u="sng" dirty="0"/>
              <a:t>flee</a:t>
            </a:r>
            <a:r>
              <a:rPr lang="en-US" dirty="0"/>
              <a:t>. Over 100,000 manage to leave, but they had </a:t>
            </a:r>
            <a:r>
              <a:rPr lang="en-US" u="sng" dirty="0"/>
              <a:t>nowhere to go</a:t>
            </a:r>
            <a:r>
              <a:rPr lang="en-US" dirty="0"/>
              <a:t>. Nazi laws left many Jews without </a:t>
            </a:r>
            <a:r>
              <a:rPr lang="en-US" u="sng" dirty="0"/>
              <a:t>money</a:t>
            </a:r>
            <a:r>
              <a:rPr lang="en-US" dirty="0"/>
              <a:t> or </a:t>
            </a:r>
            <a:r>
              <a:rPr lang="en-US" u="sng" dirty="0"/>
              <a:t>property</a:t>
            </a:r>
            <a:r>
              <a:rPr lang="en-US" dirty="0"/>
              <a:t> and most countries were unwilling to take in </a:t>
            </a:r>
            <a:r>
              <a:rPr lang="en-US" u="sng" dirty="0"/>
              <a:t>poor</a:t>
            </a:r>
            <a:r>
              <a:rPr lang="en-US" dirty="0"/>
              <a:t> immigrants. </a:t>
            </a:r>
          </a:p>
          <a:p>
            <a:pPr lvl="1"/>
            <a:r>
              <a:rPr lang="en-US" sz="2200" dirty="0"/>
              <a:t>Countries worried about </a:t>
            </a:r>
            <a:r>
              <a:rPr lang="en-US" sz="2200" u="sng" dirty="0"/>
              <a:t>fueling</a:t>
            </a:r>
            <a:r>
              <a:rPr lang="en-US" sz="2200" dirty="0"/>
              <a:t> anti-Semitism, but France had already taken in 40,000 and Britain 80,000 plus allowed 30,000 to settle in </a:t>
            </a:r>
            <a:r>
              <a:rPr lang="en-US" sz="2200" u="sng" dirty="0"/>
              <a:t>Palestine</a:t>
            </a:r>
            <a:r>
              <a:rPr lang="en-US" sz="2200" dirty="0"/>
              <a:t> Mandate U.S. only accepted “persons of exceptional merit” i.e. Albert Einstein</a:t>
            </a:r>
          </a:p>
        </p:txBody>
      </p:sp>
    </p:spTree>
    <p:extLst>
      <p:ext uri="{BB962C8B-B14F-4D97-AF65-F5344CB8AC3E}">
        <p14:creationId xmlns:p14="http://schemas.microsoft.com/office/powerpoint/2010/main" val="274045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EED70-7D74-4D8F-8274-7A48BD253135}"/>
              </a:ext>
            </a:extLst>
          </p:cNvPr>
          <p:cNvSpPr>
            <a:spLocks noGrp="1"/>
          </p:cNvSpPr>
          <p:nvPr>
            <p:ph type="title"/>
          </p:nvPr>
        </p:nvSpPr>
        <p:spPr/>
        <p:txBody>
          <a:bodyPr/>
          <a:lstStyle/>
          <a:p>
            <a:pPr algn="ctr"/>
            <a:r>
              <a:rPr lang="en-US" dirty="0">
                <a:solidFill>
                  <a:srgbClr val="FF0000"/>
                </a:solidFill>
              </a:rPr>
              <a:t>St. Louis</a:t>
            </a:r>
          </a:p>
        </p:txBody>
      </p:sp>
      <p:sp>
        <p:nvSpPr>
          <p:cNvPr id="3" name="Content Placeholder 2">
            <a:extLst>
              <a:ext uri="{FF2B5EF4-FFF2-40B4-BE49-F238E27FC236}">
                <a16:creationId xmlns:a16="http://schemas.microsoft.com/office/drawing/2014/main" id="{FEECF8BF-6CCB-4CA2-A547-1709B5054877}"/>
              </a:ext>
            </a:extLst>
          </p:cNvPr>
          <p:cNvSpPr>
            <a:spLocks noGrp="1"/>
          </p:cNvSpPr>
          <p:nvPr>
            <p:ph idx="1"/>
          </p:nvPr>
        </p:nvSpPr>
        <p:spPr>
          <a:xfrm>
            <a:off x="586154" y="1913206"/>
            <a:ext cx="10400845" cy="4304714"/>
          </a:xfrm>
        </p:spPr>
        <p:txBody>
          <a:bodyPr/>
          <a:lstStyle/>
          <a:p>
            <a:pPr lvl="0"/>
            <a:r>
              <a:rPr lang="en-US" dirty="0"/>
              <a:t>Indifference to the situation of Germany’s Jews was clear in the case of the ship </a:t>
            </a:r>
            <a:r>
              <a:rPr lang="en-US" u="sng" dirty="0"/>
              <a:t>St. Louis</a:t>
            </a:r>
            <a:r>
              <a:rPr lang="en-US" dirty="0"/>
              <a:t>. This German ship had over 740 passengers with U.S. immigration papers, but the </a:t>
            </a:r>
            <a:r>
              <a:rPr lang="en-US" u="sng" dirty="0"/>
              <a:t>Coast Guard</a:t>
            </a:r>
            <a:r>
              <a:rPr lang="en-US" dirty="0"/>
              <a:t> followed the ship to prevent anyone from getting off in America forcing it to turn back. </a:t>
            </a:r>
            <a:r>
              <a:rPr lang="en-US" i="1" dirty="0"/>
              <a:t>New York Times “cries of high heaven of man’s inhumanity to man” </a:t>
            </a:r>
            <a:r>
              <a:rPr lang="en-US" dirty="0"/>
              <a:t>More than </a:t>
            </a:r>
            <a:r>
              <a:rPr lang="en-US" u="sng" dirty="0"/>
              <a:t>half</a:t>
            </a:r>
            <a:r>
              <a:rPr lang="en-US" dirty="0"/>
              <a:t> of the passengers were later killed in the </a:t>
            </a:r>
            <a:r>
              <a:rPr lang="en-US" u="sng" dirty="0"/>
              <a:t>Holocaust</a:t>
            </a:r>
            <a:r>
              <a:rPr lang="en-US" dirty="0"/>
              <a:t>. </a:t>
            </a:r>
          </a:p>
        </p:txBody>
      </p:sp>
      <p:pic>
        <p:nvPicPr>
          <p:cNvPr id="6" name="Picture 5">
            <a:extLst>
              <a:ext uri="{FF2B5EF4-FFF2-40B4-BE49-F238E27FC236}">
                <a16:creationId xmlns:a16="http://schemas.microsoft.com/office/drawing/2014/main" id="{2BBC06BD-7523-43C8-ABE9-29A505E689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3704" y="3325738"/>
            <a:ext cx="5222142" cy="3423909"/>
          </a:xfrm>
          <a:prstGeom prst="rect">
            <a:avLst/>
          </a:prstGeom>
        </p:spPr>
      </p:pic>
      <p:pic>
        <p:nvPicPr>
          <p:cNvPr id="8" name="Picture 7">
            <a:extLst>
              <a:ext uri="{FF2B5EF4-FFF2-40B4-BE49-F238E27FC236}">
                <a16:creationId xmlns:a16="http://schemas.microsoft.com/office/drawing/2014/main" id="{45A52BD4-40EC-4A98-BD4A-DEA1820393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74" y="3696517"/>
            <a:ext cx="5406683" cy="3041259"/>
          </a:xfrm>
          <a:prstGeom prst="rect">
            <a:avLst/>
          </a:prstGeom>
        </p:spPr>
      </p:pic>
    </p:spTree>
    <p:extLst>
      <p:ext uri="{BB962C8B-B14F-4D97-AF65-F5344CB8AC3E}">
        <p14:creationId xmlns:p14="http://schemas.microsoft.com/office/powerpoint/2010/main" val="316399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95ABF-D06F-49D0-ACAE-464A65E6D6E7}"/>
              </a:ext>
            </a:extLst>
          </p:cNvPr>
          <p:cNvSpPr>
            <a:spLocks noGrp="1"/>
          </p:cNvSpPr>
          <p:nvPr>
            <p:ph type="title"/>
          </p:nvPr>
        </p:nvSpPr>
        <p:spPr/>
        <p:txBody>
          <a:bodyPr/>
          <a:lstStyle/>
          <a:p>
            <a:pPr algn="ctr"/>
            <a:r>
              <a:rPr lang="en-US" dirty="0">
                <a:solidFill>
                  <a:srgbClr val="FF0000"/>
                </a:solidFill>
              </a:rPr>
              <a:t>“Final Solution</a:t>
            </a:r>
          </a:p>
        </p:txBody>
      </p:sp>
      <p:sp>
        <p:nvSpPr>
          <p:cNvPr id="3" name="Content Placeholder 2">
            <a:extLst>
              <a:ext uri="{FF2B5EF4-FFF2-40B4-BE49-F238E27FC236}">
                <a16:creationId xmlns:a16="http://schemas.microsoft.com/office/drawing/2014/main" id="{BF11E50F-E7DC-4865-9A4A-D335084B32D3}"/>
              </a:ext>
            </a:extLst>
          </p:cNvPr>
          <p:cNvSpPr>
            <a:spLocks noGrp="1"/>
          </p:cNvSpPr>
          <p:nvPr>
            <p:ph idx="1"/>
          </p:nvPr>
        </p:nvSpPr>
        <p:spPr>
          <a:xfrm>
            <a:off x="708008" y="2011680"/>
            <a:ext cx="10775984" cy="4562144"/>
          </a:xfrm>
        </p:spPr>
        <p:txBody>
          <a:bodyPr>
            <a:noAutofit/>
          </a:bodyPr>
          <a:lstStyle/>
          <a:p>
            <a:pPr lvl="0"/>
            <a:r>
              <a:rPr lang="en-US" dirty="0"/>
              <a:t>By 1939 only about a quarter million Jews </a:t>
            </a:r>
            <a:r>
              <a:rPr lang="en-US" u="sng" dirty="0"/>
              <a:t>remained</a:t>
            </a:r>
            <a:r>
              <a:rPr lang="en-US" dirty="0"/>
              <a:t> in Germany, but other nations that Hitler </a:t>
            </a:r>
            <a:r>
              <a:rPr lang="en-US" u="sng" dirty="0"/>
              <a:t>occupied</a:t>
            </a:r>
            <a:r>
              <a:rPr lang="en-US" dirty="0"/>
              <a:t> had millions more. Obsessed with a desire to rid Europe of Jews, Hitler imposed the “</a:t>
            </a:r>
            <a:r>
              <a:rPr lang="en-US" u="sng" dirty="0"/>
              <a:t>Final Solution</a:t>
            </a:r>
            <a:r>
              <a:rPr lang="en-US" dirty="0"/>
              <a:t>” a policy of genocide, the deliberate and systematic </a:t>
            </a:r>
            <a:r>
              <a:rPr lang="en-US" u="sng" dirty="0"/>
              <a:t>killing</a:t>
            </a:r>
            <a:r>
              <a:rPr lang="en-US" dirty="0"/>
              <a:t> of an entire population.</a:t>
            </a:r>
          </a:p>
          <a:p>
            <a:pPr lvl="0"/>
            <a:r>
              <a:rPr lang="en-US" dirty="0"/>
              <a:t>To accomplish this, the Nazis </a:t>
            </a:r>
            <a:r>
              <a:rPr lang="en-US" u="sng" dirty="0"/>
              <a:t>condemned</a:t>
            </a:r>
            <a:r>
              <a:rPr lang="en-US" dirty="0"/>
              <a:t> the Jews, </a:t>
            </a:r>
            <a:r>
              <a:rPr lang="en-US" u="sng" dirty="0"/>
              <a:t>communists</a:t>
            </a:r>
            <a:r>
              <a:rPr lang="en-US" dirty="0"/>
              <a:t>, socialists, liberals, </a:t>
            </a:r>
            <a:r>
              <a:rPr lang="en-US" u="sng" dirty="0"/>
              <a:t>gypsies</a:t>
            </a:r>
            <a:r>
              <a:rPr lang="en-US" dirty="0"/>
              <a:t> (wanders), </a:t>
            </a:r>
            <a:r>
              <a:rPr lang="en-US" u="sng" dirty="0"/>
              <a:t>freemasons</a:t>
            </a:r>
            <a:r>
              <a:rPr lang="en-US" dirty="0"/>
              <a:t> (supporters of the “Jewish conspiracy”) and Jehovah’s Witnesses (refused to join the army or salute Hitler) to slavery or death. </a:t>
            </a:r>
          </a:p>
          <a:p>
            <a:pPr lvl="1"/>
            <a:r>
              <a:rPr lang="en-US" sz="2200" dirty="0"/>
              <a:t>Nazi’s even targeted other Germans </a:t>
            </a:r>
            <a:r>
              <a:rPr lang="en-US" sz="2200" u="sng" dirty="0"/>
              <a:t>unfit</a:t>
            </a:r>
            <a:r>
              <a:rPr lang="en-US" sz="2200" dirty="0"/>
              <a:t> to be part of the “master race” such as: </a:t>
            </a:r>
            <a:r>
              <a:rPr lang="en-US" sz="2200" u="sng" dirty="0"/>
              <a:t>homosexuals</a:t>
            </a:r>
            <a:r>
              <a:rPr lang="en-US" sz="2200" dirty="0"/>
              <a:t>, mentally deficient, mentally ill, physically disable, and incurably ill. </a:t>
            </a:r>
          </a:p>
          <a:p>
            <a:r>
              <a:rPr lang="en-US" dirty="0"/>
              <a:t>He began implementing his Final Solution with elite Nazi “security squadrons” (</a:t>
            </a:r>
            <a:r>
              <a:rPr lang="en-US" u="sng" dirty="0"/>
              <a:t>SS)</a:t>
            </a:r>
            <a:r>
              <a:rPr lang="en-US" dirty="0"/>
              <a:t> who rounded up Jewish men, women, children, and </a:t>
            </a:r>
            <a:r>
              <a:rPr lang="en-US" u="sng" dirty="0"/>
              <a:t>babies</a:t>
            </a:r>
            <a:r>
              <a:rPr lang="en-US" dirty="0"/>
              <a:t>, and shot them on the spot</a:t>
            </a:r>
          </a:p>
        </p:txBody>
      </p:sp>
    </p:spTree>
    <p:extLst>
      <p:ext uri="{BB962C8B-B14F-4D97-AF65-F5344CB8AC3E}">
        <p14:creationId xmlns:p14="http://schemas.microsoft.com/office/powerpoint/2010/main" val="3579719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A4102-21A7-486D-B3D6-108E4791E496}"/>
              </a:ext>
            </a:extLst>
          </p:cNvPr>
          <p:cNvSpPr>
            <a:spLocks noGrp="1"/>
          </p:cNvSpPr>
          <p:nvPr>
            <p:ph type="title"/>
          </p:nvPr>
        </p:nvSpPr>
        <p:spPr/>
        <p:txBody>
          <a:bodyPr/>
          <a:lstStyle/>
          <a:p>
            <a:pPr algn="ctr"/>
            <a:r>
              <a:rPr lang="en-US" dirty="0">
                <a:solidFill>
                  <a:srgbClr val="FF0000"/>
                </a:solidFill>
              </a:rPr>
              <a:t>Jewish Ghettos</a:t>
            </a:r>
          </a:p>
        </p:txBody>
      </p:sp>
      <p:sp>
        <p:nvSpPr>
          <p:cNvPr id="3" name="Content Placeholder 2">
            <a:extLst>
              <a:ext uri="{FF2B5EF4-FFF2-40B4-BE49-F238E27FC236}">
                <a16:creationId xmlns:a16="http://schemas.microsoft.com/office/drawing/2014/main" id="{3E99C606-91A9-4EF0-BDD2-786A223CBA6E}"/>
              </a:ext>
            </a:extLst>
          </p:cNvPr>
          <p:cNvSpPr>
            <a:spLocks noGrp="1"/>
          </p:cNvSpPr>
          <p:nvPr>
            <p:ph idx="1"/>
          </p:nvPr>
        </p:nvSpPr>
        <p:spPr>
          <a:xfrm>
            <a:off x="6963508" y="2011680"/>
            <a:ext cx="5067754" cy="4846320"/>
          </a:xfrm>
        </p:spPr>
        <p:txBody>
          <a:bodyPr>
            <a:normAutofit lnSpcReduction="10000"/>
          </a:bodyPr>
          <a:lstStyle/>
          <a:p>
            <a:pPr lvl="0"/>
            <a:r>
              <a:rPr lang="en-US" dirty="0"/>
              <a:t>Jews were also ordered into </a:t>
            </a:r>
            <a:r>
              <a:rPr lang="en-US" u="sng" dirty="0"/>
              <a:t>ghettos</a:t>
            </a:r>
            <a:r>
              <a:rPr lang="en-US" dirty="0"/>
              <a:t>, segregated Jewish areas. They were sealed off with </a:t>
            </a:r>
            <a:r>
              <a:rPr lang="en-US" u="sng" dirty="0"/>
              <a:t>barbed wire</a:t>
            </a:r>
            <a:r>
              <a:rPr lang="en-US" dirty="0"/>
              <a:t> and stone walls. Jews who tried to </a:t>
            </a:r>
            <a:r>
              <a:rPr lang="en-US" u="sng" dirty="0"/>
              <a:t>leave,</a:t>
            </a:r>
            <a:r>
              <a:rPr lang="en-US" dirty="0"/>
              <a:t> were shot. </a:t>
            </a:r>
            <a:endParaRPr lang="en-US" i="1" dirty="0"/>
          </a:p>
          <a:p>
            <a:pPr lvl="0"/>
            <a:r>
              <a:rPr lang="en-US" dirty="0"/>
              <a:t>Jews who were not </a:t>
            </a:r>
            <a:r>
              <a:rPr lang="en-US" u="sng" dirty="0"/>
              <a:t>reached</a:t>
            </a:r>
            <a:r>
              <a:rPr lang="en-US" dirty="0"/>
              <a:t> by the SS were dragged from their homes and herded onto trains or trucks for </a:t>
            </a:r>
            <a:r>
              <a:rPr lang="en-US" u="sng" dirty="0"/>
              <a:t>shipment</a:t>
            </a:r>
            <a:r>
              <a:rPr lang="en-US" dirty="0"/>
              <a:t> to concentration camps. </a:t>
            </a:r>
          </a:p>
          <a:p>
            <a:pPr lvl="1"/>
            <a:r>
              <a:rPr lang="en-US" sz="2200" dirty="0"/>
              <a:t>Nazi concentration camps were </a:t>
            </a:r>
            <a:r>
              <a:rPr lang="en-US" sz="2200" u="sng" dirty="0"/>
              <a:t>originally</a:t>
            </a:r>
            <a:r>
              <a:rPr lang="en-US" sz="2200" dirty="0"/>
              <a:t> set up to imprison political opponents and protesters. </a:t>
            </a:r>
          </a:p>
          <a:p>
            <a:pPr lvl="1"/>
            <a:r>
              <a:rPr lang="en-US" sz="2200" dirty="0"/>
              <a:t>Camps were turned over to the SS and used as a warehouse for “</a:t>
            </a:r>
            <a:r>
              <a:rPr lang="en-US" sz="2200" u="sng" dirty="0"/>
              <a:t>undesirables</a:t>
            </a:r>
            <a:r>
              <a:rPr lang="en-US" sz="2200" dirty="0"/>
              <a:t>” </a:t>
            </a:r>
          </a:p>
          <a:p>
            <a:endParaRPr lang="en-US" dirty="0"/>
          </a:p>
        </p:txBody>
      </p:sp>
      <p:pic>
        <p:nvPicPr>
          <p:cNvPr id="6" name="Picture 5">
            <a:extLst>
              <a:ext uri="{FF2B5EF4-FFF2-40B4-BE49-F238E27FC236}">
                <a16:creationId xmlns:a16="http://schemas.microsoft.com/office/drawing/2014/main" id="{7FC767D6-114B-42F0-8B23-8FD0CFF667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907" y="2152358"/>
            <a:ext cx="6555601" cy="4121834"/>
          </a:xfrm>
          <a:prstGeom prst="rect">
            <a:avLst/>
          </a:prstGeom>
        </p:spPr>
      </p:pic>
    </p:spTree>
    <p:extLst>
      <p:ext uri="{BB962C8B-B14F-4D97-AF65-F5344CB8AC3E}">
        <p14:creationId xmlns:p14="http://schemas.microsoft.com/office/powerpoint/2010/main" val="216111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53ECE-62C6-4DA9-9D4A-0A1B7960E95F}"/>
              </a:ext>
            </a:extLst>
          </p:cNvPr>
          <p:cNvSpPr>
            <a:spLocks noGrp="1"/>
          </p:cNvSpPr>
          <p:nvPr>
            <p:ph type="title"/>
          </p:nvPr>
        </p:nvSpPr>
        <p:spPr/>
        <p:txBody>
          <a:bodyPr/>
          <a:lstStyle/>
          <a:p>
            <a:pPr algn="ctr"/>
            <a:r>
              <a:rPr lang="en-US" dirty="0">
                <a:solidFill>
                  <a:srgbClr val="FF0000"/>
                </a:solidFill>
              </a:rPr>
              <a:t>Concentration Camps</a:t>
            </a:r>
          </a:p>
        </p:txBody>
      </p:sp>
      <p:sp>
        <p:nvSpPr>
          <p:cNvPr id="3" name="Content Placeholder 2">
            <a:extLst>
              <a:ext uri="{FF2B5EF4-FFF2-40B4-BE49-F238E27FC236}">
                <a16:creationId xmlns:a16="http://schemas.microsoft.com/office/drawing/2014/main" id="{45EE15F8-EA39-4842-BB9D-7C306775879D}"/>
              </a:ext>
            </a:extLst>
          </p:cNvPr>
          <p:cNvSpPr>
            <a:spLocks noGrp="1"/>
          </p:cNvSpPr>
          <p:nvPr>
            <p:ph idx="1"/>
          </p:nvPr>
        </p:nvSpPr>
        <p:spPr>
          <a:xfrm>
            <a:off x="379828" y="2025748"/>
            <a:ext cx="11587577" cy="4832252"/>
          </a:xfrm>
        </p:spPr>
        <p:txBody>
          <a:bodyPr>
            <a:normAutofit/>
          </a:bodyPr>
          <a:lstStyle/>
          <a:p>
            <a:pPr lvl="0"/>
            <a:r>
              <a:rPr lang="en-US" sz="2000" dirty="0"/>
              <a:t>The Final Solution reached its final stage in early 1942. Hitler called his officials to a meeting and they agreed a new phase of mass </a:t>
            </a:r>
            <a:r>
              <a:rPr lang="en-US" sz="2000" u="sng" dirty="0"/>
              <a:t>murder</a:t>
            </a:r>
            <a:r>
              <a:rPr lang="en-US" sz="2000" dirty="0"/>
              <a:t> of Jews. Nazis already were using slaughter and starvation, and now they would add </a:t>
            </a:r>
            <a:r>
              <a:rPr lang="en-US" sz="2000" u="sng" dirty="0"/>
              <a:t>poison gas.</a:t>
            </a:r>
            <a:r>
              <a:rPr lang="en-US" sz="2000" dirty="0"/>
              <a:t> </a:t>
            </a:r>
          </a:p>
          <a:p>
            <a:pPr lvl="0"/>
            <a:r>
              <a:rPr lang="en-US" sz="2000" dirty="0"/>
              <a:t>The Germans built </a:t>
            </a:r>
            <a:r>
              <a:rPr lang="en-US" sz="2000" u="sng" dirty="0"/>
              <a:t>six</a:t>
            </a:r>
            <a:r>
              <a:rPr lang="en-US" sz="2000" dirty="0"/>
              <a:t> concentration camps. Each had several huge </a:t>
            </a:r>
            <a:r>
              <a:rPr lang="en-US" sz="2000" u="sng" dirty="0"/>
              <a:t>gas chambers</a:t>
            </a:r>
            <a:r>
              <a:rPr lang="en-US" sz="2000" dirty="0"/>
              <a:t> that could kill as many as 12,000 a day. When prisoners arrived, they had to walk past </a:t>
            </a:r>
            <a:r>
              <a:rPr lang="en-US" sz="2000" u="sng" dirty="0"/>
              <a:t>SS doctors</a:t>
            </a:r>
            <a:r>
              <a:rPr lang="en-US" sz="2000" dirty="0"/>
              <a:t> and be separated by those strong enough to </a:t>
            </a:r>
            <a:r>
              <a:rPr lang="en-US" sz="2000" u="sng" dirty="0"/>
              <a:t>work</a:t>
            </a:r>
            <a:r>
              <a:rPr lang="en-US" sz="2000" dirty="0"/>
              <a:t> and those would die that day. </a:t>
            </a:r>
          </a:p>
          <a:p>
            <a:pPr lvl="1"/>
            <a:r>
              <a:rPr lang="en-US" dirty="0"/>
              <a:t>The first, </a:t>
            </a:r>
            <a:r>
              <a:rPr lang="en-US" u="sng" dirty="0" err="1"/>
              <a:t>Chelmno</a:t>
            </a:r>
            <a:r>
              <a:rPr lang="en-US" dirty="0"/>
              <a:t>, began operating in 1941. </a:t>
            </a:r>
          </a:p>
          <a:p>
            <a:pPr lvl="1"/>
            <a:r>
              <a:rPr lang="en-US" dirty="0"/>
              <a:t>The largest, </a:t>
            </a:r>
            <a:r>
              <a:rPr lang="en-US" u="sng" dirty="0"/>
              <a:t>Auschwitz</a:t>
            </a:r>
            <a:r>
              <a:rPr lang="en-US" dirty="0"/>
              <a:t>.</a:t>
            </a:r>
          </a:p>
          <a:p>
            <a:endParaRPr lang="en-US" dirty="0"/>
          </a:p>
        </p:txBody>
      </p:sp>
    </p:spTree>
    <p:extLst>
      <p:ext uri="{BB962C8B-B14F-4D97-AF65-F5344CB8AC3E}">
        <p14:creationId xmlns:p14="http://schemas.microsoft.com/office/powerpoint/2010/main" val="3627919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F992E-E2D6-4150-B619-3748BD7715D6}"/>
              </a:ext>
            </a:extLst>
          </p:cNvPr>
          <p:cNvSpPr>
            <a:spLocks noGrp="1"/>
          </p:cNvSpPr>
          <p:nvPr>
            <p:ph type="title"/>
          </p:nvPr>
        </p:nvSpPr>
        <p:spPr/>
        <p:txBody>
          <a:bodyPr/>
          <a:lstStyle/>
          <a:p>
            <a:pPr algn="ctr"/>
            <a:r>
              <a:rPr lang="en-US">
                <a:solidFill>
                  <a:srgbClr val="FF0000"/>
                </a:solidFill>
              </a:rPr>
              <a:t>The Holocaust</a:t>
            </a:r>
            <a:endParaRPr lang="en-US" dirty="0">
              <a:solidFill>
                <a:srgbClr val="FF0000"/>
              </a:solidFill>
            </a:endParaRPr>
          </a:p>
        </p:txBody>
      </p:sp>
      <p:sp>
        <p:nvSpPr>
          <p:cNvPr id="3" name="Content Placeholder 2">
            <a:extLst>
              <a:ext uri="{FF2B5EF4-FFF2-40B4-BE49-F238E27FC236}">
                <a16:creationId xmlns:a16="http://schemas.microsoft.com/office/drawing/2014/main" id="{F65E2C16-9F25-4CE3-9D10-9D3CFE2AF3BA}"/>
              </a:ext>
            </a:extLst>
          </p:cNvPr>
          <p:cNvSpPr>
            <a:spLocks noGrp="1"/>
          </p:cNvSpPr>
          <p:nvPr>
            <p:ph idx="1"/>
          </p:nvPr>
        </p:nvSpPr>
        <p:spPr>
          <a:xfrm>
            <a:off x="267286" y="2011679"/>
            <a:ext cx="11746523" cy="4846321"/>
          </a:xfrm>
        </p:spPr>
        <p:txBody>
          <a:bodyPr>
            <a:normAutofit/>
          </a:bodyPr>
          <a:lstStyle/>
          <a:p>
            <a:pPr lvl="0"/>
            <a:r>
              <a:rPr lang="en-US" dirty="0"/>
              <a:t>An estimated </a:t>
            </a:r>
            <a:r>
              <a:rPr lang="en-US" u="sng" dirty="0"/>
              <a:t>six million</a:t>
            </a:r>
            <a:r>
              <a:rPr lang="en-US" dirty="0"/>
              <a:t> Jews died in death camps and in the Nazi massacres. </a:t>
            </a:r>
          </a:p>
          <a:p>
            <a:pPr lvl="1"/>
            <a:r>
              <a:rPr lang="en-US" sz="2200" dirty="0"/>
              <a:t>But some miraculously escape, many of whom received help just from </a:t>
            </a:r>
            <a:r>
              <a:rPr lang="en-US" sz="2200" u="sng" dirty="0"/>
              <a:t>ordinary</a:t>
            </a:r>
            <a:r>
              <a:rPr lang="en-US" sz="2200" dirty="0"/>
              <a:t> people who were appalled by the Nazis’ treatment of Jews. </a:t>
            </a:r>
          </a:p>
        </p:txBody>
      </p:sp>
    </p:spTree>
    <p:extLst>
      <p:ext uri="{BB962C8B-B14F-4D97-AF65-F5344CB8AC3E}">
        <p14:creationId xmlns:p14="http://schemas.microsoft.com/office/powerpoint/2010/main" val="99144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63</TotalTime>
  <Words>787</Words>
  <Application>Microsoft Office PowerPoint</Application>
  <PresentationFormat>Widescreen</PresentationFormat>
  <Paragraphs>32</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Wingdings</vt:lpstr>
      <vt:lpstr>Banded</vt:lpstr>
      <vt:lpstr>Holocaust</vt:lpstr>
      <vt:lpstr>Racial Purification</vt:lpstr>
      <vt:lpstr>Night of Broken Glass</vt:lpstr>
      <vt:lpstr>St. Louis</vt:lpstr>
      <vt:lpstr>“Final Solution</vt:lpstr>
      <vt:lpstr>Jewish Ghettos</vt:lpstr>
      <vt:lpstr>Concentration Camps</vt:lpstr>
      <vt:lpstr>The Holocaust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War Breaks Out</dc:title>
  <dc:creator>Shannon Edwards</dc:creator>
  <cp:lastModifiedBy>Shannon Edwards</cp:lastModifiedBy>
  <cp:revision>7</cp:revision>
  <dcterms:created xsi:type="dcterms:W3CDTF">2018-01-22T00:01:35Z</dcterms:created>
  <dcterms:modified xsi:type="dcterms:W3CDTF">2018-04-04T12:07:59Z</dcterms:modified>
</cp:coreProperties>
</file>