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6" autoAdjust="0"/>
    <p:restoredTop sz="94684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C01E9-921C-49D1-85C5-6E6B5DA81A14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7C67B-368C-4E0F-B4E7-147510D27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76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7C67B-368C-4E0F-B4E7-147510D27F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52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Neutral Countries – Ireland, Spain, Portugal, Saudi Arabia, Turkey, Sweden, Switzerland;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7C67B-368C-4E0F-B4E7-147510D27FA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35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C924-4CFF-4FDD-B96C-CFEADFB152D5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00AC-C6CA-4FFA-8C01-6A43B7A96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18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C924-4CFF-4FDD-B96C-CFEADFB152D5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00AC-C6CA-4FFA-8C01-6A43B7A96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1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1B11C924-4CFF-4FDD-B96C-CFEADFB152D5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EB800AC-C6CA-4FFA-8C01-6A43B7A96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6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C924-4CFF-4FDD-B96C-CFEADFB152D5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00AC-C6CA-4FFA-8C01-6A43B7A96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95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11C924-4CFF-4FDD-B96C-CFEADFB152D5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B800AC-C6CA-4FFA-8C01-6A43B7A96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51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C924-4CFF-4FDD-B96C-CFEADFB152D5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00AC-C6CA-4FFA-8C01-6A43B7A96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6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C924-4CFF-4FDD-B96C-CFEADFB152D5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00AC-C6CA-4FFA-8C01-6A43B7A96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65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C924-4CFF-4FDD-B96C-CFEADFB152D5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00AC-C6CA-4FFA-8C01-6A43B7A96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8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C924-4CFF-4FDD-B96C-CFEADFB152D5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00AC-C6CA-4FFA-8C01-6A43B7A96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8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C924-4CFF-4FDD-B96C-CFEADFB152D5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00AC-C6CA-4FFA-8C01-6A43B7A96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4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C924-4CFF-4FDD-B96C-CFEADFB152D5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00AC-C6CA-4FFA-8C01-6A43B7A96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3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1B11C924-4CFF-4FDD-B96C-CFEADFB152D5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EB800AC-C6CA-4FFA-8C01-6A43B7A96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031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C89A-4078-43B6-9287-A92F0B6768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War Abroad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F8611B-736D-4947-B9D7-D7E2202A7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9822" y="3996250"/>
            <a:ext cx="9458178" cy="2320144"/>
          </a:xfrm>
        </p:spPr>
        <p:txBody>
          <a:bodyPr>
            <a:normAutofit/>
          </a:bodyPr>
          <a:lstStyle/>
          <a:p>
            <a:r>
              <a:rPr lang="en-US" sz="4000" dirty="0"/>
              <a:t>Work on your vocab!</a:t>
            </a:r>
          </a:p>
          <a:p>
            <a:r>
              <a:rPr lang="en-US" sz="4000" dirty="0"/>
              <a:t>Take out your notes</a:t>
            </a:r>
          </a:p>
        </p:txBody>
      </p:sp>
    </p:spTree>
    <p:extLst>
      <p:ext uri="{BB962C8B-B14F-4D97-AF65-F5344CB8AC3E}">
        <p14:creationId xmlns:p14="http://schemas.microsoft.com/office/powerpoint/2010/main" val="3221191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C7FF7-EFFF-45DE-8E2A-EF559794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North-African Front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42E26-E9C1-4148-8DC1-05FC78E38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9945" y="1927275"/>
            <a:ext cx="4557932" cy="4646549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The summer of 1943, the Allied troops ventured to capture </a:t>
            </a:r>
            <a:r>
              <a:rPr lang="en-US" u="sng" dirty="0"/>
              <a:t>Sicily</a:t>
            </a:r>
            <a:r>
              <a:rPr lang="en-US" dirty="0"/>
              <a:t>. The Italian army quickly </a:t>
            </a:r>
            <a:r>
              <a:rPr lang="en-US" u="sng" dirty="0"/>
              <a:t>collapsed</a:t>
            </a:r>
            <a:r>
              <a:rPr lang="en-US" dirty="0"/>
              <a:t>. Stunned, King Emmanuel III and the government forced </a:t>
            </a:r>
            <a:r>
              <a:rPr lang="en-US" u="sng" dirty="0"/>
              <a:t>dictator</a:t>
            </a:r>
            <a:r>
              <a:rPr lang="en-US" dirty="0"/>
              <a:t> Benito Mussolini to </a:t>
            </a:r>
            <a:r>
              <a:rPr lang="en-US" u="sng" dirty="0"/>
              <a:t>resign</a:t>
            </a:r>
            <a:r>
              <a:rPr lang="en-US" dirty="0"/>
              <a:t> and had him </a:t>
            </a:r>
            <a:r>
              <a:rPr lang="en-US" u="sng" dirty="0"/>
              <a:t>arrested</a:t>
            </a:r>
            <a:r>
              <a:rPr lang="en-US" dirty="0"/>
              <a:t>. </a:t>
            </a:r>
            <a:r>
              <a:rPr lang="en-US" i="1" dirty="0"/>
              <a:t>The king told Mussolini “At this moment, you are the most hated man in Italy.”</a:t>
            </a:r>
            <a:endParaRPr lang="en-US" dirty="0"/>
          </a:p>
          <a:p>
            <a:pPr lvl="1"/>
            <a:r>
              <a:rPr lang="en-US" sz="2200" dirty="0"/>
              <a:t>Sadly, this battle did not </a:t>
            </a:r>
            <a:r>
              <a:rPr lang="en-US" sz="2200" u="sng" dirty="0"/>
              <a:t>free</a:t>
            </a:r>
            <a:r>
              <a:rPr lang="en-US" sz="2200" dirty="0"/>
              <a:t> Italy. Hitler was determined to stop the lies in Italy rather than fight on German soil. Italy was not freed until Germany itself was close to </a:t>
            </a:r>
            <a:r>
              <a:rPr lang="en-US" sz="2200" u="sng" dirty="0"/>
              <a:t>collapse in 1945.</a:t>
            </a:r>
            <a:endParaRPr lang="en-US" sz="2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B15568-BC5C-4B2C-A8EA-7A5308BAB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3179"/>
            <a:ext cx="7364510" cy="544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763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A24A3-3148-4346-9EFC-D7EC58DA9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D-Day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06A11-F0CE-4532-9021-92876110B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0709" y="284176"/>
            <a:ext cx="4009209" cy="6573824"/>
          </a:xfrm>
        </p:spPr>
        <p:txBody>
          <a:bodyPr>
            <a:noAutofit/>
          </a:bodyPr>
          <a:lstStyle/>
          <a:p>
            <a:pPr lvl="0"/>
            <a:r>
              <a:rPr lang="en-US" sz="1800" dirty="0">
                <a:solidFill>
                  <a:schemeClr val="tx2">
                    <a:lumMod val="25000"/>
                  </a:schemeClr>
                </a:solidFill>
              </a:rPr>
              <a:t>Early in 1944, The Allies gathered forced nearly 3 million British, American, and </a:t>
            </a:r>
            <a:r>
              <a:rPr lang="en-US" sz="1800" u="sng" dirty="0">
                <a:solidFill>
                  <a:schemeClr val="tx2">
                    <a:lumMod val="25000"/>
                  </a:schemeClr>
                </a:solidFill>
              </a:rPr>
              <a:t>Canadian</a:t>
            </a:r>
            <a:r>
              <a:rPr lang="en-US" sz="1800" dirty="0">
                <a:solidFill>
                  <a:schemeClr val="tx2">
                    <a:lumMod val="25000"/>
                  </a:schemeClr>
                </a:solidFill>
              </a:rPr>
              <a:t> troops. It was time to execute D-Day, code name Operation </a:t>
            </a:r>
            <a:r>
              <a:rPr lang="en-US" sz="1800" u="sng" dirty="0">
                <a:solidFill>
                  <a:schemeClr val="tx2">
                    <a:lumMod val="25000"/>
                  </a:schemeClr>
                </a:solidFill>
              </a:rPr>
              <a:t>Overlord</a:t>
            </a:r>
            <a:r>
              <a:rPr lang="en-US" sz="1800" dirty="0">
                <a:solidFill>
                  <a:schemeClr val="tx2">
                    <a:lumMod val="25000"/>
                  </a:schemeClr>
                </a:solidFill>
              </a:rPr>
              <a:t>. </a:t>
            </a:r>
          </a:p>
          <a:p>
            <a:pPr lvl="1"/>
            <a:r>
              <a:rPr lang="en-US" sz="1800" dirty="0">
                <a:solidFill>
                  <a:schemeClr val="tx2">
                    <a:lumMod val="25000"/>
                  </a:schemeClr>
                </a:solidFill>
              </a:rPr>
              <a:t>To keep it a </a:t>
            </a:r>
            <a:r>
              <a:rPr lang="en-US" sz="1800" u="sng" dirty="0">
                <a:solidFill>
                  <a:schemeClr val="tx2">
                    <a:lumMod val="25000"/>
                  </a:schemeClr>
                </a:solidFill>
              </a:rPr>
              <a:t>secret</a:t>
            </a:r>
            <a:r>
              <a:rPr lang="en-US" sz="1800" dirty="0">
                <a:solidFill>
                  <a:schemeClr val="tx2">
                    <a:lumMod val="25000"/>
                  </a:schemeClr>
                </a:solidFill>
              </a:rPr>
              <a:t>, the Allies set up </a:t>
            </a:r>
            <a:r>
              <a:rPr lang="en-US" sz="1800" dirty="0"/>
              <a:t>a huge </a:t>
            </a:r>
            <a:r>
              <a:rPr lang="en-US" sz="1800" u="sng" dirty="0"/>
              <a:t>phantom</a:t>
            </a:r>
            <a:r>
              <a:rPr lang="en-US" sz="1800" dirty="0"/>
              <a:t> army. They sent out radio messages they knew the Germans </a:t>
            </a:r>
            <a:r>
              <a:rPr lang="en-US" sz="1800" u="sng" dirty="0"/>
              <a:t>could</a:t>
            </a:r>
            <a:r>
              <a:rPr lang="en-US" sz="1800" dirty="0"/>
              <a:t> read with commands to send orders to attack the French port of Calais. </a:t>
            </a:r>
          </a:p>
          <a:p>
            <a:pPr lvl="1"/>
            <a:r>
              <a:rPr lang="en-US" sz="1800" dirty="0"/>
              <a:t>It worked, and </a:t>
            </a:r>
            <a:r>
              <a:rPr lang="en-US" sz="1800" u="sng" dirty="0"/>
              <a:t>Hitler</a:t>
            </a:r>
            <a:r>
              <a:rPr lang="en-US" sz="1800" dirty="0"/>
              <a:t> ordered his generals to this </a:t>
            </a:r>
            <a:r>
              <a:rPr lang="en-US" sz="1800" u="sng" dirty="0"/>
              <a:t>make-believe</a:t>
            </a:r>
            <a:r>
              <a:rPr lang="en-US" sz="1800" dirty="0"/>
              <a:t> invasion. </a:t>
            </a:r>
          </a:p>
          <a:p>
            <a:pPr lvl="1"/>
            <a:r>
              <a:rPr lang="en-US" sz="1800" dirty="0"/>
              <a:t>On June 6</a:t>
            </a:r>
            <a:r>
              <a:rPr lang="en-US" sz="1800" baseline="30000" dirty="0"/>
              <a:t>th</a:t>
            </a:r>
            <a:r>
              <a:rPr lang="en-US" sz="1800" dirty="0"/>
              <a:t>, 1944, shortly after midnight, two </a:t>
            </a:r>
            <a:r>
              <a:rPr lang="en-US" sz="1800" u="sng" dirty="0"/>
              <a:t>airborne</a:t>
            </a:r>
            <a:r>
              <a:rPr lang="en-US" sz="1800" dirty="0"/>
              <a:t> divisions attacked Normandy beach and a few hours later they were followed by thousands upon thousands of seaborne soldiers. This was the </a:t>
            </a:r>
            <a:r>
              <a:rPr lang="en-US" sz="1800" u="sng" dirty="0"/>
              <a:t>largest</a:t>
            </a:r>
            <a:r>
              <a:rPr lang="en-US" sz="1800" dirty="0"/>
              <a:t> land-sea-air operation in </a:t>
            </a:r>
            <a:r>
              <a:rPr lang="en-US" sz="1800" u="sng" dirty="0"/>
              <a:t>army </a:t>
            </a:r>
            <a:r>
              <a:rPr lang="en-US" sz="1800" dirty="0"/>
              <a:t>history. </a:t>
            </a:r>
            <a:r>
              <a:rPr lang="en-US" sz="1800" i="1" dirty="0"/>
              <a:t>Land fighting, tanks, tons of soldiers</a:t>
            </a:r>
            <a:endParaRPr lang="en-US" sz="1800" dirty="0"/>
          </a:p>
          <a:p>
            <a:pPr lvl="1"/>
            <a:r>
              <a:rPr lang="en-US" sz="1800" dirty="0"/>
              <a:t>By Aug. 23</a:t>
            </a:r>
            <a:r>
              <a:rPr lang="en-US" sz="1800" baseline="30000" dirty="0"/>
              <a:t>rd</a:t>
            </a:r>
            <a:r>
              <a:rPr lang="en-US" sz="1800" dirty="0"/>
              <a:t> the American troops </a:t>
            </a:r>
            <a:r>
              <a:rPr lang="en-US" sz="1800" u="sng" dirty="0"/>
              <a:t>liberated</a:t>
            </a:r>
            <a:r>
              <a:rPr lang="en-US" sz="1800" dirty="0"/>
              <a:t> the French Capital.</a:t>
            </a:r>
          </a:p>
        </p:txBody>
      </p:sp>
    </p:spTree>
    <p:extLst>
      <p:ext uri="{BB962C8B-B14F-4D97-AF65-F5344CB8AC3E}">
        <p14:creationId xmlns:p14="http://schemas.microsoft.com/office/powerpoint/2010/main" val="2189203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8E517-53AC-4D73-965C-E2BDEEB31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Battle of the Bulge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D93AF-7E78-422E-908C-534E65C07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639" y="2017204"/>
            <a:ext cx="6336890" cy="455662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Hitler responded to the Allies with a </a:t>
            </a:r>
            <a:r>
              <a:rPr lang="en-US" u="sng" dirty="0"/>
              <a:t>desperate</a:t>
            </a:r>
            <a:r>
              <a:rPr lang="en-US" dirty="0"/>
              <a:t> last-gasp offensive. His objective was to split the Allied armies by means of </a:t>
            </a:r>
            <a:r>
              <a:rPr lang="en-US" u="sng" dirty="0"/>
              <a:t>blitzkrieg</a:t>
            </a:r>
            <a:r>
              <a:rPr lang="en-US" dirty="0"/>
              <a:t>. </a:t>
            </a:r>
          </a:p>
          <a:p>
            <a:pPr lvl="1"/>
            <a:r>
              <a:rPr lang="en-US" sz="2200" dirty="0"/>
              <a:t>On Dec. 16</a:t>
            </a:r>
            <a:r>
              <a:rPr lang="en-US" sz="2200" baseline="30000" dirty="0"/>
              <a:t>th</a:t>
            </a:r>
            <a:r>
              <a:rPr lang="en-US" sz="2200" dirty="0"/>
              <a:t> the German army launched the </a:t>
            </a:r>
            <a:r>
              <a:rPr lang="en-US" sz="2200" u="sng" dirty="0"/>
              <a:t>deadliest</a:t>
            </a:r>
            <a:r>
              <a:rPr lang="en-US" sz="2200" dirty="0"/>
              <a:t> battle. As the German armies drove deeper into the </a:t>
            </a:r>
            <a:r>
              <a:rPr lang="en-US" sz="2200" u="sng" dirty="0"/>
              <a:t>Ardennes</a:t>
            </a:r>
            <a:r>
              <a:rPr lang="en-US" sz="2200" dirty="0"/>
              <a:t>, the line defining the Allied front took on the appearance of large protrusion or </a:t>
            </a:r>
            <a:r>
              <a:rPr lang="en-US" sz="2200" u="sng" dirty="0"/>
              <a:t>bulge</a:t>
            </a:r>
            <a:r>
              <a:rPr lang="en-US" sz="2200" dirty="0"/>
              <a:t>. </a:t>
            </a:r>
          </a:p>
          <a:p>
            <a:pPr lvl="1"/>
            <a:r>
              <a:rPr lang="en-US" sz="2200" dirty="0"/>
              <a:t>The frozen forests of the Ardennes proved </a:t>
            </a:r>
            <a:r>
              <a:rPr lang="en-US" sz="2200" u="sng" dirty="0"/>
              <a:t>fatal</a:t>
            </a:r>
            <a:r>
              <a:rPr lang="en-US" sz="2200" dirty="0"/>
              <a:t> to Hitler’s ambition causing a </a:t>
            </a:r>
            <a:r>
              <a:rPr lang="en-US" sz="2200" u="sng" dirty="0"/>
              <a:t>draw</a:t>
            </a:r>
            <a:r>
              <a:rPr lang="en-US" sz="2200" dirty="0"/>
              <a:t>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DC135D-8AE5-43EC-973D-36B60F91D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761" y="1996744"/>
            <a:ext cx="5181600" cy="457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997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809C0-B32A-4B6C-8116-AC409C609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 Slow Start for the Allies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43D05-A92E-4F86-BFF6-16933237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Only six months after </a:t>
            </a:r>
            <a:r>
              <a:rPr lang="en-US" u="sng" dirty="0"/>
              <a:t>Pearl Harbor</a:t>
            </a:r>
            <a:r>
              <a:rPr lang="en-US" dirty="0"/>
              <a:t>, the Japanese had a devastating lead over the </a:t>
            </a:r>
            <a:r>
              <a:rPr lang="en-US" u="sng" dirty="0"/>
              <a:t>Allies</a:t>
            </a:r>
            <a:r>
              <a:rPr lang="en-US" dirty="0"/>
              <a:t>. Their fighter </a:t>
            </a:r>
            <a:r>
              <a:rPr lang="en-US" u="sng" dirty="0"/>
              <a:t>aircrafts</a:t>
            </a:r>
            <a:r>
              <a:rPr lang="en-US" dirty="0"/>
              <a:t> were better, and their ships and torpedoes were high quality. </a:t>
            </a:r>
          </a:p>
          <a:p>
            <a:r>
              <a:rPr lang="en-US" dirty="0"/>
              <a:t>These factors led to the overtake of many nations including the </a:t>
            </a:r>
            <a:r>
              <a:rPr lang="en-US" u="sng" dirty="0"/>
              <a:t>Philippines</a:t>
            </a:r>
            <a:r>
              <a:rPr lang="en-US" dirty="0"/>
              <a:t>. The worst part was not the battle, but the Bataan </a:t>
            </a:r>
            <a:r>
              <a:rPr lang="en-US" u="sng" dirty="0"/>
              <a:t>Death March</a:t>
            </a:r>
            <a:r>
              <a:rPr lang="en-US" dirty="0"/>
              <a:t> that followed. For five days and nights, the Japanese forced the </a:t>
            </a:r>
            <a:r>
              <a:rPr lang="en-US" u="sng" dirty="0"/>
              <a:t>captured soldiers</a:t>
            </a:r>
            <a:r>
              <a:rPr lang="en-US" dirty="0"/>
              <a:t> to march to the death camps. The prisoners were given little food or water, and those who dropped out of line were </a:t>
            </a:r>
            <a:r>
              <a:rPr lang="en-US" u="sng" dirty="0"/>
              <a:t>beaten</a:t>
            </a:r>
            <a:r>
              <a:rPr lang="en-US" dirty="0"/>
              <a:t> or </a:t>
            </a:r>
            <a:r>
              <a:rPr lang="en-US" u="sng" dirty="0"/>
              <a:t>shot</a:t>
            </a:r>
            <a:r>
              <a:rPr lang="en-US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0BA9FC-07DB-4B27-81AA-F832669B6A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763" y="4344337"/>
            <a:ext cx="3318217" cy="238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101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08EE2-A9F9-4C40-A081-309588024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Fortunes Shift in the Pacific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553D0-354A-4616-A0FB-5CA4814B6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3895" y="2152357"/>
            <a:ext cx="9130064" cy="420624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A few months after the </a:t>
            </a:r>
            <a:r>
              <a:rPr lang="en-US" u="sng" dirty="0"/>
              <a:t>surrender</a:t>
            </a:r>
            <a:r>
              <a:rPr lang="en-US" dirty="0"/>
              <a:t> in Bataan, things started to turn around for the Allies. </a:t>
            </a:r>
          </a:p>
          <a:p>
            <a:pPr lvl="0"/>
            <a:r>
              <a:rPr lang="en-US" dirty="0"/>
              <a:t>On April 18</a:t>
            </a:r>
            <a:r>
              <a:rPr lang="en-US" baseline="30000" dirty="0"/>
              <a:t>th</a:t>
            </a:r>
            <a:r>
              <a:rPr lang="en-US" dirty="0"/>
              <a:t>, 1942 American Army Lieutenant Colonel James Doolittle led </a:t>
            </a:r>
            <a:r>
              <a:rPr lang="en-US" u="sng" dirty="0"/>
              <a:t>16 bombers</a:t>
            </a:r>
            <a:r>
              <a:rPr lang="en-US" dirty="0"/>
              <a:t> in a daring raid on Tokyo. Headlines read “Tokyo Bombed! Doolittle </a:t>
            </a:r>
            <a:r>
              <a:rPr lang="en-US" dirty="0" err="1"/>
              <a:t>Do’od</a:t>
            </a:r>
            <a:r>
              <a:rPr lang="en-US" dirty="0"/>
              <a:t> It!” </a:t>
            </a:r>
          </a:p>
          <a:p>
            <a:pPr lvl="0"/>
            <a:r>
              <a:rPr lang="en-US" dirty="0"/>
              <a:t>More morale enhancement came from the Battle of the </a:t>
            </a:r>
            <a:r>
              <a:rPr lang="en-US" u="sng" dirty="0"/>
              <a:t>Coral Sea</a:t>
            </a:r>
            <a:r>
              <a:rPr lang="en-US" dirty="0"/>
              <a:t>. The fighting was done by aircraft carriers </a:t>
            </a:r>
            <a:r>
              <a:rPr lang="en-US" u="sng" dirty="0"/>
              <a:t>only</a:t>
            </a:r>
            <a:r>
              <a:rPr lang="en-US" dirty="0"/>
              <a:t>. Both sides suffered </a:t>
            </a:r>
            <a:r>
              <a:rPr lang="en-US" u="sng" dirty="0"/>
              <a:t>losses,</a:t>
            </a:r>
            <a:r>
              <a:rPr lang="en-US" dirty="0"/>
              <a:t> and both claimed </a:t>
            </a:r>
            <a:r>
              <a:rPr lang="en-US" u="sng" dirty="0"/>
              <a:t>victory</a:t>
            </a:r>
            <a:r>
              <a:rPr lang="en-US" dirty="0"/>
              <a:t>. The U.S. considered a positive battle because a Japanese invasion had been </a:t>
            </a:r>
            <a:r>
              <a:rPr lang="en-US" u="sng" dirty="0"/>
              <a:t>prevented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Upset with these “victories”, the </a:t>
            </a:r>
            <a:r>
              <a:rPr lang="en-US" u="sng" dirty="0"/>
              <a:t>Japanese </a:t>
            </a:r>
            <a:r>
              <a:rPr lang="en-US" dirty="0"/>
              <a:t>devised a plan to destroy the U.S. naval force at </a:t>
            </a:r>
            <a:r>
              <a:rPr lang="en-US" u="sng" dirty="0"/>
              <a:t>Midway</a:t>
            </a:r>
            <a:r>
              <a:rPr lang="en-US" dirty="0"/>
              <a:t> Island. But the U.S. was able to break the Japanese </a:t>
            </a:r>
            <a:r>
              <a:rPr lang="en-US" u="sng" dirty="0"/>
              <a:t>code</a:t>
            </a:r>
            <a:r>
              <a:rPr lang="en-US" dirty="0"/>
              <a:t> and surprise attack the Japanese ships before they arrived. The Battle of Midway “</a:t>
            </a:r>
            <a:r>
              <a:rPr lang="en-US" u="sng" dirty="0"/>
              <a:t>avenged</a:t>
            </a:r>
            <a:r>
              <a:rPr lang="en-US" dirty="0"/>
              <a:t> Pearl Harbor.”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FA7F1B-74E7-431B-BBE6-9393F0549A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20" y="3079029"/>
            <a:ext cx="2619375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847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FFC0A-A11D-4BF1-AC90-0086045EA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Island Hopping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962E9-FB37-4334-A940-4385326EF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3181" y="2011680"/>
            <a:ext cx="6794695" cy="4562144"/>
          </a:xfrm>
        </p:spPr>
        <p:txBody>
          <a:bodyPr/>
          <a:lstStyle/>
          <a:p>
            <a:pPr lvl="0"/>
            <a:r>
              <a:rPr lang="en-US" sz="2400" dirty="0"/>
              <a:t>The Allies developed the strategy of “</a:t>
            </a:r>
            <a:r>
              <a:rPr lang="en-US" sz="2400" u="sng" dirty="0"/>
              <a:t>island hopping</a:t>
            </a:r>
            <a:r>
              <a:rPr lang="en-US" sz="2400" dirty="0"/>
              <a:t>.” It was a combination of land, sea, and air forces </a:t>
            </a:r>
            <a:r>
              <a:rPr lang="en-US" sz="2400" u="sng" dirty="0"/>
              <a:t>capturing</a:t>
            </a:r>
            <a:r>
              <a:rPr lang="en-US" sz="2400" dirty="0"/>
              <a:t> and securing islands while avoiding the heaviest concentrations of </a:t>
            </a:r>
            <a:r>
              <a:rPr lang="en-US" sz="2400" u="sng" dirty="0"/>
              <a:t>enemy</a:t>
            </a:r>
            <a:r>
              <a:rPr lang="en-US" sz="2400" dirty="0"/>
              <a:t> forces. </a:t>
            </a:r>
            <a:r>
              <a:rPr lang="en-US" sz="2400" i="1" dirty="0"/>
              <a:t>AKA took over little islands at a time, building up to take on larger forces</a:t>
            </a:r>
            <a:r>
              <a:rPr lang="en-US" sz="2400" dirty="0"/>
              <a:t>. </a:t>
            </a:r>
          </a:p>
          <a:p>
            <a:pPr lvl="1"/>
            <a:r>
              <a:rPr lang="en-US" dirty="0"/>
              <a:t>The first </a:t>
            </a:r>
            <a:r>
              <a:rPr lang="en-US" u="sng" dirty="0"/>
              <a:t>land</a:t>
            </a:r>
            <a:r>
              <a:rPr lang="en-US" dirty="0"/>
              <a:t> win for the Allies was Guadalcanal. </a:t>
            </a:r>
          </a:p>
          <a:p>
            <a:pPr lvl="1"/>
            <a:r>
              <a:rPr lang="en-US" dirty="0"/>
              <a:t>Battle of Leyte Gulf – </a:t>
            </a:r>
            <a:r>
              <a:rPr lang="en-US" u="sng" dirty="0"/>
              <a:t>reduced</a:t>
            </a:r>
            <a:r>
              <a:rPr lang="en-US" dirty="0"/>
              <a:t> Japanese navy to minor role. </a:t>
            </a:r>
          </a:p>
          <a:p>
            <a:pPr lvl="1"/>
            <a:r>
              <a:rPr lang="en-US" dirty="0"/>
              <a:t>Iwo Jima: Capturing this </a:t>
            </a:r>
            <a:r>
              <a:rPr lang="en-US" u="sng" dirty="0"/>
              <a:t>critical </a:t>
            </a:r>
            <a:r>
              <a:rPr lang="en-US" dirty="0"/>
              <a:t>base for heavy bombers put the Allies a step closer to reaching </a:t>
            </a:r>
            <a:r>
              <a:rPr lang="en-US" u="sng" dirty="0"/>
              <a:t>Japan</a:t>
            </a:r>
            <a:endParaRPr lang="en-US" dirty="0"/>
          </a:p>
          <a:p>
            <a:pPr lvl="1"/>
            <a:r>
              <a:rPr lang="en-US"/>
              <a:t>Okinawa: An attack on Japan </a:t>
            </a:r>
            <a:r>
              <a:rPr lang="en-US" u="sng"/>
              <a:t>itself</a:t>
            </a:r>
            <a:r>
              <a:rPr lang="en-US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202E8F-BE8A-49CE-94E2-ED979A0410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4" y="2658794"/>
            <a:ext cx="4843975" cy="291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581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Battle of Britain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Battle of </a:t>
            </a:r>
            <a:r>
              <a:rPr lang="en-US" u="sng" dirty="0"/>
              <a:t>Britain</a:t>
            </a:r>
            <a:r>
              <a:rPr lang="en-US" dirty="0"/>
              <a:t> – The Luftwaffe (German </a:t>
            </a:r>
            <a:r>
              <a:rPr lang="en-US" u="sng" dirty="0"/>
              <a:t>aerial</a:t>
            </a:r>
            <a:r>
              <a:rPr lang="en-US" dirty="0"/>
              <a:t> warfare) began bombing over Britain every night for two solid </a:t>
            </a:r>
            <a:r>
              <a:rPr lang="en-US" u="sng" dirty="0"/>
              <a:t>months</a:t>
            </a:r>
            <a:r>
              <a:rPr lang="en-US" dirty="0"/>
              <a:t>. Its goal was to gain total control of the </a:t>
            </a:r>
            <a:r>
              <a:rPr lang="en-US" u="sng" dirty="0"/>
              <a:t>skies</a:t>
            </a:r>
            <a:r>
              <a:rPr lang="en-US" dirty="0"/>
              <a:t> by destroying Britain’s Royal Air Force (RAF). </a:t>
            </a:r>
            <a:r>
              <a:rPr lang="en-US" i="1" dirty="0"/>
              <a:t> </a:t>
            </a:r>
            <a:endParaRPr lang="en-US" dirty="0"/>
          </a:p>
          <a:p>
            <a:pPr lvl="1"/>
            <a:r>
              <a:rPr lang="en-US" sz="2200" dirty="0"/>
              <a:t>RAF began to use </a:t>
            </a:r>
            <a:r>
              <a:rPr lang="en-US" sz="2200" u="sng" dirty="0"/>
              <a:t>radar</a:t>
            </a:r>
            <a:r>
              <a:rPr lang="en-US" sz="2200" dirty="0"/>
              <a:t> and could plot the flight paths of German places </a:t>
            </a:r>
            <a:r>
              <a:rPr lang="en-US" sz="2200" i="1" dirty="0"/>
              <a:t>even in darkness</a:t>
            </a:r>
            <a:r>
              <a:rPr lang="en-US" sz="2200" dirty="0"/>
              <a:t> and on Sept. 15</a:t>
            </a:r>
            <a:r>
              <a:rPr lang="en-US" sz="2200" baseline="30000" dirty="0"/>
              <a:t>th</a:t>
            </a:r>
            <a:r>
              <a:rPr lang="en-US" sz="2200" dirty="0"/>
              <a:t> RAF shot down 185 German planes, while only losing 26. </a:t>
            </a:r>
          </a:p>
          <a:p>
            <a:pPr lvl="1"/>
            <a:r>
              <a:rPr lang="en-US" sz="2200" dirty="0"/>
              <a:t>Hitler finally called off the invasion. 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E3B9D5-A58E-4709-824D-9A6E17638D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47946" y="4417084"/>
            <a:ext cx="2770841" cy="23393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CC613E7-A3CB-4E5F-8E8E-7345FEEE5C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959" y="3793254"/>
            <a:ext cx="4321156" cy="278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432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Rape of Nanking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FDR found it impossible to remain </a:t>
            </a:r>
            <a:r>
              <a:rPr lang="en-US" u="sng" dirty="0"/>
              <a:t>neutral</a:t>
            </a:r>
            <a:r>
              <a:rPr lang="en-US" dirty="0"/>
              <a:t>. When Japan attacked China again in 1937, Roosevelt found a </a:t>
            </a:r>
            <a:r>
              <a:rPr lang="en-US" u="sng" dirty="0"/>
              <a:t>loophole</a:t>
            </a:r>
            <a:r>
              <a:rPr lang="en-US" dirty="0"/>
              <a:t> in the Neutrality Acts. </a:t>
            </a:r>
          </a:p>
          <a:p>
            <a:pPr lvl="1"/>
            <a:r>
              <a:rPr lang="en-US" sz="2200" dirty="0"/>
              <a:t>In late 1937, over a period of </a:t>
            </a:r>
            <a:r>
              <a:rPr lang="en-US" sz="2200" u="sng" dirty="0"/>
              <a:t>six</a:t>
            </a:r>
            <a:r>
              <a:rPr lang="en-US" sz="2200" dirty="0"/>
              <a:t> weeks, the Japanese brutally murdered hundreds of thousands of people–including both soldiers and </a:t>
            </a:r>
            <a:r>
              <a:rPr lang="en-US" sz="2200" u="sng" dirty="0"/>
              <a:t>civilians</a:t>
            </a:r>
            <a:r>
              <a:rPr lang="en-US" sz="2200" dirty="0"/>
              <a:t>–in the Chinese city of Nanking. The horrific events are known as the </a:t>
            </a:r>
            <a:r>
              <a:rPr lang="en-US" sz="2200" u="sng" dirty="0"/>
              <a:t>Rape</a:t>
            </a:r>
            <a:r>
              <a:rPr lang="en-US" sz="2200" dirty="0"/>
              <a:t> of Nanking, as between 20,000 and 80,000 women were </a:t>
            </a:r>
            <a:r>
              <a:rPr lang="en-US" sz="2200" u="sng" dirty="0"/>
              <a:t>sexually</a:t>
            </a:r>
            <a:r>
              <a:rPr lang="en-US" sz="2200" dirty="0"/>
              <a:t> assaulted. Nanking, then the capital of Nationalist China, was left in ruins, and it would take decades for the city and its citizens to recover from the savage attacks</a:t>
            </a:r>
          </a:p>
        </p:txBody>
      </p:sp>
    </p:spTree>
    <p:extLst>
      <p:ext uri="{BB962C8B-B14F-4D97-AF65-F5344CB8AC3E}">
        <p14:creationId xmlns:p14="http://schemas.microsoft.com/office/powerpoint/2010/main" val="982820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Axis Powers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en-US" sz="2200" dirty="0"/>
              <a:t>On September 27</a:t>
            </a:r>
            <a:r>
              <a:rPr lang="en-US" sz="2200" baseline="30000" dirty="0"/>
              <a:t>th</a:t>
            </a:r>
            <a:r>
              <a:rPr lang="en-US" sz="2200" dirty="0"/>
              <a:t>, 1939, </a:t>
            </a:r>
            <a:r>
              <a:rPr lang="en-US" sz="2200" u="sng" dirty="0"/>
              <a:t>Germany</a:t>
            </a:r>
            <a:r>
              <a:rPr lang="en-US" sz="2200" dirty="0"/>
              <a:t>, </a:t>
            </a:r>
            <a:r>
              <a:rPr lang="en-US" sz="2200" u="sng" dirty="0"/>
              <a:t>Italy</a:t>
            </a:r>
            <a:r>
              <a:rPr lang="en-US" sz="2200" dirty="0"/>
              <a:t>, and </a:t>
            </a:r>
            <a:r>
              <a:rPr lang="en-US" sz="2200" u="sng" dirty="0"/>
              <a:t>Japan</a:t>
            </a:r>
            <a:r>
              <a:rPr lang="en-US" sz="2200" dirty="0"/>
              <a:t> signed a mutual defense treaty and became known as the </a:t>
            </a:r>
            <a:r>
              <a:rPr lang="en-US" sz="2200" u="sng" dirty="0"/>
              <a:t>Axis</a:t>
            </a:r>
            <a:r>
              <a:rPr lang="en-US" sz="2200" dirty="0"/>
              <a:t> Powers. </a:t>
            </a:r>
            <a:r>
              <a:rPr lang="en-US" sz="2200" i="1" dirty="0"/>
              <a:t>Agreed to defend each other in case of attack – motivating countries, particularly the U.S. to stay away</a:t>
            </a:r>
            <a:endParaRPr lang="en-US" sz="2200" dirty="0"/>
          </a:p>
          <a:p>
            <a:endParaRPr lang="en-US" dirty="0"/>
          </a:p>
        </p:txBody>
      </p:sp>
      <p:pic>
        <p:nvPicPr>
          <p:cNvPr id="1026" name="Picture 2" descr="Image result for axis powers">
            <a:extLst>
              <a:ext uri="{FF2B5EF4-FFF2-40B4-BE49-F238E27FC236}">
                <a16:creationId xmlns:a16="http://schemas.microsoft.com/office/drawing/2014/main" id="{47E48C52-7799-48A8-BB0F-A0B3DA3CF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465" y="2302534"/>
            <a:ext cx="4278409" cy="427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51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Atlantic Charter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To prevent the supplies from reaching the </a:t>
            </a:r>
            <a:r>
              <a:rPr lang="en-US" u="sng" dirty="0"/>
              <a:t>Allies</a:t>
            </a:r>
            <a:r>
              <a:rPr lang="en-US" dirty="0"/>
              <a:t>, Germany issued the </a:t>
            </a:r>
            <a:r>
              <a:rPr lang="en-US" u="sng" dirty="0"/>
              <a:t>wolf pack</a:t>
            </a:r>
            <a:r>
              <a:rPr lang="en-US" dirty="0"/>
              <a:t> attack. At night groups of up to 40 submarines would stink supplies ship. They sunk over 350,000 tons of shipments in a </a:t>
            </a:r>
            <a:r>
              <a:rPr lang="en-US" u="sng" dirty="0"/>
              <a:t>single</a:t>
            </a:r>
            <a:r>
              <a:rPr lang="en-US" dirty="0"/>
              <a:t> month. </a:t>
            </a:r>
          </a:p>
          <a:p>
            <a:pPr lvl="1"/>
            <a:r>
              <a:rPr lang="en-US" sz="2200" dirty="0"/>
              <a:t>In June of 1941, FDR granted the </a:t>
            </a:r>
            <a:r>
              <a:rPr lang="en-US" sz="2200" u="sng" dirty="0"/>
              <a:t>navy</a:t>
            </a:r>
            <a:r>
              <a:rPr lang="en-US" sz="2200" dirty="0"/>
              <a:t> permission to attack German U-boats in </a:t>
            </a:r>
            <a:r>
              <a:rPr lang="en-US" sz="2200" u="sng" dirty="0"/>
              <a:t>self-defense</a:t>
            </a:r>
            <a:endParaRPr lang="en-US" sz="2200" dirty="0"/>
          </a:p>
          <a:p>
            <a:pPr lvl="1"/>
            <a:r>
              <a:rPr lang="en-US" sz="2200" dirty="0"/>
              <a:t>In August 1941, FDR and </a:t>
            </a:r>
            <a:r>
              <a:rPr lang="en-US" sz="2200" u="sng" dirty="0"/>
              <a:t>Churchill</a:t>
            </a:r>
            <a:r>
              <a:rPr lang="en-US" sz="2200" dirty="0"/>
              <a:t> met secretly and formed the </a:t>
            </a:r>
            <a:r>
              <a:rPr lang="en-US" sz="2200" u="sng" dirty="0"/>
              <a:t>Atlantic Charter</a:t>
            </a:r>
            <a:r>
              <a:rPr lang="en-US" sz="2200" dirty="0"/>
              <a:t>. Both pledged collective security, disarmament, self-determination, economic cooperation, and freedom of seas. </a:t>
            </a:r>
            <a:r>
              <a:rPr lang="en-US" sz="2200" i="1" dirty="0"/>
              <a:t>More than protection of the seas; set forth the war aims of the Allies</a:t>
            </a:r>
            <a:endParaRPr lang="en-US" sz="2200" dirty="0"/>
          </a:p>
          <a:p>
            <a:pPr lvl="0"/>
            <a:r>
              <a:rPr lang="en-US" dirty="0"/>
              <a:t>After the Germans attacked several of U.S. U-boats, submarines, and merchant ships, the </a:t>
            </a:r>
            <a:r>
              <a:rPr lang="en-US" u="sng" dirty="0"/>
              <a:t>senate</a:t>
            </a:r>
            <a:r>
              <a:rPr lang="en-US" dirty="0"/>
              <a:t> lifted the ban to retaliate. The U.S. was involved in an undeclared </a:t>
            </a:r>
            <a:r>
              <a:rPr lang="en-US" u="sng" dirty="0"/>
              <a:t>naval</a:t>
            </a:r>
            <a:r>
              <a:rPr lang="en-US" dirty="0"/>
              <a:t> war with Hitler, but </a:t>
            </a:r>
            <a:r>
              <a:rPr lang="en-US" u="sng" dirty="0"/>
              <a:t>Japan</a:t>
            </a:r>
            <a:r>
              <a:rPr lang="en-US" dirty="0"/>
              <a:t> would ultimately bring the U.S. into war.</a:t>
            </a:r>
          </a:p>
        </p:txBody>
      </p:sp>
    </p:spTree>
    <p:extLst>
      <p:ext uri="{BB962C8B-B14F-4D97-AF65-F5344CB8AC3E}">
        <p14:creationId xmlns:p14="http://schemas.microsoft.com/office/powerpoint/2010/main" val="442147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U.S. &amp; Japan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As Japan invaded more territories (Indochina Vietnam, Cambodia, Laos, and Manchuria) the U.S. </a:t>
            </a:r>
            <a:r>
              <a:rPr lang="en-US" u="sng" dirty="0"/>
              <a:t>protested</a:t>
            </a:r>
            <a:r>
              <a:rPr lang="en-US" dirty="0"/>
              <a:t> the aggression by halting trade with Japan. One trade item they desperately needed was </a:t>
            </a:r>
            <a:r>
              <a:rPr lang="en-US" u="sng" dirty="0"/>
              <a:t>oil</a:t>
            </a:r>
            <a:r>
              <a:rPr lang="en-US" dirty="0"/>
              <a:t>. </a:t>
            </a:r>
            <a:r>
              <a:rPr lang="en-US" i="1" dirty="0"/>
              <a:t>The Leaders of Japan knew they must either persuade the US to end its oil embargo or capture the oil fields in the East Indies</a:t>
            </a:r>
            <a:endParaRPr lang="en-US" dirty="0"/>
          </a:p>
          <a:p>
            <a:pPr lvl="0"/>
            <a:r>
              <a:rPr lang="en-US" dirty="0"/>
              <a:t>When Hideki </a:t>
            </a:r>
            <a:r>
              <a:rPr lang="en-US" dirty="0" err="1"/>
              <a:t>Tojo</a:t>
            </a:r>
            <a:r>
              <a:rPr lang="en-US" dirty="0"/>
              <a:t> became the prime minster of </a:t>
            </a:r>
            <a:r>
              <a:rPr lang="en-US" u="sng" dirty="0"/>
              <a:t>Japan</a:t>
            </a:r>
            <a:r>
              <a:rPr lang="en-US" dirty="0"/>
              <a:t> he ordered the navy to prepare an attack on the U.S.</a:t>
            </a:r>
          </a:p>
          <a:p>
            <a:pPr lvl="1"/>
            <a:r>
              <a:rPr lang="en-US" sz="2200" dirty="0"/>
              <a:t>U.S. military had broken Japan’s secret communication codes but didn’t know </a:t>
            </a:r>
            <a:r>
              <a:rPr lang="en-US" sz="2200" u="sng" dirty="0"/>
              <a:t>where</a:t>
            </a:r>
            <a:r>
              <a:rPr lang="en-US" sz="2200" dirty="0"/>
              <a:t> the attack would happen. FDR sent a “war warning” to military commanders in Hawaii, </a:t>
            </a:r>
            <a:r>
              <a:rPr lang="en-US" sz="2200" u="sng" dirty="0"/>
              <a:t>Guam</a:t>
            </a:r>
            <a:r>
              <a:rPr lang="en-US" sz="2200" dirty="0"/>
              <a:t>, and the Philippines. </a:t>
            </a:r>
          </a:p>
          <a:p>
            <a:pPr lvl="1"/>
            <a:r>
              <a:rPr lang="en-US" sz="2200" i="1" dirty="0"/>
              <a:t>U.S. Secretary of State and Japan’s Military leaders had many meetings, but Japan would not pull out of China or accept any peace offerings.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86495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Pearl Harbor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257" y="2011679"/>
            <a:ext cx="10653486" cy="462135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On December 7</a:t>
            </a:r>
            <a:r>
              <a:rPr lang="en-US" baseline="30000" dirty="0"/>
              <a:t>th</a:t>
            </a:r>
            <a:r>
              <a:rPr lang="en-US" dirty="0"/>
              <a:t>, 1941 for an hour and a half, the Japanese planes attacked </a:t>
            </a:r>
            <a:r>
              <a:rPr lang="en-US" u="sng" dirty="0"/>
              <a:t>Pearl Harbor</a:t>
            </a:r>
            <a:r>
              <a:rPr lang="en-US" dirty="0"/>
              <a:t>, the largest U.S. naval base in the </a:t>
            </a:r>
            <a:r>
              <a:rPr lang="en-US" u="sng" dirty="0"/>
              <a:t>Pacific</a:t>
            </a:r>
            <a:r>
              <a:rPr lang="en-US" dirty="0"/>
              <a:t>. Their goal was to keep the Americans from preventing Japanese </a:t>
            </a:r>
            <a:r>
              <a:rPr lang="en-US" u="sng" dirty="0"/>
              <a:t>expansion</a:t>
            </a:r>
            <a:r>
              <a:rPr lang="en-US" dirty="0"/>
              <a:t> in the Pacific, and they were successful. </a:t>
            </a:r>
            <a:r>
              <a:rPr lang="en-US" i="1" dirty="0"/>
              <a:t>Japan had prepared 1year for this attack</a:t>
            </a:r>
            <a:endParaRPr lang="en-US" dirty="0"/>
          </a:p>
          <a:p>
            <a:pPr lvl="1"/>
            <a:r>
              <a:rPr lang="en-US" sz="2200" dirty="0"/>
              <a:t>In less than </a:t>
            </a:r>
            <a:r>
              <a:rPr lang="en-US" sz="2200" u="sng" dirty="0"/>
              <a:t>two</a:t>
            </a:r>
            <a:r>
              <a:rPr lang="en-US" sz="2200" dirty="0"/>
              <a:t> hours, the Japanese caused more damage to the U.S. than they had suffered in all of </a:t>
            </a:r>
            <a:r>
              <a:rPr lang="en-US" sz="2200" u="sng" dirty="0"/>
              <a:t>WWI</a:t>
            </a:r>
            <a:r>
              <a:rPr lang="en-US" sz="2200" dirty="0"/>
              <a:t>. </a:t>
            </a:r>
            <a:r>
              <a:rPr lang="en-US" sz="2200" i="1" dirty="0"/>
              <a:t>2403 dead, 1178 wounded, 21 ships, 8 battle ships, 300 aircraft</a:t>
            </a:r>
            <a:endParaRPr lang="en-US" sz="2200" dirty="0"/>
          </a:p>
          <a:p>
            <a:pPr lvl="1"/>
            <a:r>
              <a:rPr lang="en-US" sz="2200" dirty="0"/>
              <a:t>The </a:t>
            </a:r>
            <a:r>
              <a:rPr lang="en-US" sz="2200" u="sng" dirty="0"/>
              <a:t>next day</a:t>
            </a:r>
            <a:r>
              <a:rPr lang="en-US" sz="2200" dirty="0"/>
              <a:t> Congress approved a declaration of war against Japan, and </a:t>
            </a:r>
            <a:r>
              <a:rPr lang="en-US" sz="2200" u="sng" dirty="0"/>
              <a:t>three</a:t>
            </a:r>
            <a:r>
              <a:rPr lang="en-US" sz="2200" dirty="0"/>
              <a:t> days later both Germany and Italy declared war on the U.S. </a:t>
            </a:r>
          </a:p>
          <a:p>
            <a:pPr lvl="0"/>
            <a:r>
              <a:rPr lang="en-US" dirty="0"/>
              <a:t>Shortly after FDR joined the </a:t>
            </a:r>
            <a:r>
              <a:rPr lang="en-US" u="sng" dirty="0"/>
              <a:t>international</a:t>
            </a:r>
            <a:r>
              <a:rPr lang="en-US" dirty="0"/>
              <a:t> conflict, Prime Minister Churchill arrived at the </a:t>
            </a:r>
            <a:r>
              <a:rPr lang="en-US" u="sng" dirty="0"/>
              <a:t>White house</a:t>
            </a:r>
            <a:r>
              <a:rPr lang="en-US" dirty="0"/>
              <a:t> for them to develop a plan. </a:t>
            </a:r>
          </a:p>
          <a:p>
            <a:pPr lvl="1"/>
            <a:r>
              <a:rPr lang="en-US" sz="2200" dirty="0"/>
              <a:t>Their strategy was called </a:t>
            </a:r>
            <a:r>
              <a:rPr lang="en-US" sz="2200" u="sng" dirty="0"/>
              <a:t>Germany First</a:t>
            </a:r>
            <a:r>
              <a:rPr lang="en-US" sz="2200" dirty="0"/>
              <a:t>. Churchill convinced FDR that they posed a greater threat than </a:t>
            </a:r>
            <a:r>
              <a:rPr lang="en-US" sz="2200" u="sng" dirty="0"/>
              <a:t>Japan</a:t>
            </a:r>
            <a:r>
              <a:rPr lang="en-US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84810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E67DD-6332-41BA-B0C1-3A19C64F1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Battle of the Atlantic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84A59-DAC0-4297-9826-CB324193D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1" y="2011680"/>
            <a:ext cx="7554351" cy="468454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After the attack on </a:t>
            </a:r>
            <a:r>
              <a:rPr lang="en-US" u="sng" dirty="0"/>
              <a:t>Pearl Harbor</a:t>
            </a:r>
            <a:r>
              <a:rPr lang="en-US" dirty="0"/>
              <a:t>, Hitler ordered submarine raids against ships along America’s </a:t>
            </a:r>
            <a:r>
              <a:rPr lang="en-US" u="sng" dirty="0"/>
              <a:t>east</a:t>
            </a:r>
            <a:r>
              <a:rPr lang="en-US" dirty="0"/>
              <a:t> coast. </a:t>
            </a:r>
          </a:p>
          <a:p>
            <a:pPr lvl="1"/>
            <a:r>
              <a:rPr lang="en-US" sz="2200" dirty="0"/>
              <a:t>The goal was to prevent food and war materials from reaching </a:t>
            </a:r>
            <a:r>
              <a:rPr lang="en-US" sz="2200" u="sng" dirty="0"/>
              <a:t>Great Britain</a:t>
            </a:r>
            <a:r>
              <a:rPr lang="en-US" sz="2200" dirty="0"/>
              <a:t> and the </a:t>
            </a:r>
            <a:r>
              <a:rPr lang="en-US" sz="2200" u="sng" dirty="0"/>
              <a:t>Soviet Union</a:t>
            </a:r>
            <a:r>
              <a:rPr lang="en-US" sz="2200" dirty="0"/>
              <a:t>. </a:t>
            </a:r>
          </a:p>
          <a:p>
            <a:r>
              <a:rPr lang="en-US" dirty="0"/>
              <a:t>The U.S. tried to implement the </a:t>
            </a:r>
            <a:r>
              <a:rPr lang="en-US" u="sng" dirty="0"/>
              <a:t>convoy</a:t>
            </a:r>
            <a:r>
              <a:rPr lang="en-US" dirty="0"/>
              <a:t> strategy used in WWI, a </a:t>
            </a:r>
            <a:r>
              <a:rPr lang="en-US" u="sng" dirty="0"/>
              <a:t>group</a:t>
            </a:r>
            <a:r>
              <a:rPr lang="en-US" dirty="0"/>
              <a:t> of ships travel together for mutual protection. For </a:t>
            </a:r>
            <a:r>
              <a:rPr lang="en-US" u="sng" dirty="0"/>
              <a:t>four</a:t>
            </a:r>
            <a:r>
              <a:rPr lang="en-US" dirty="0"/>
              <a:t> months it was ineffective, and Germany sank 87 ships. </a:t>
            </a:r>
          </a:p>
          <a:p>
            <a:pPr lvl="1"/>
            <a:r>
              <a:rPr lang="en-US" sz="2200" dirty="0"/>
              <a:t>With improved </a:t>
            </a:r>
            <a:r>
              <a:rPr lang="en-US" sz="2200" u="sng" dirty="0"/>
              <a:t>tracking</a:t>
            </a:r>
            <a:r>
              <a:rPr lang="en-US" sz="2200" dirty="0"/>
              <a:t> and production, the Allies were able to find and destroy German U-boats faster than the Germans could </a:t>
            </a:r>
            <a:r>
              <a:rPr lang="en-US" sz="2200" u="sng" dirty="0"/>
              <a:t>build</a:t>
            </a:r>
            <a:r>
              <a:rPr lang="en-US" sz="2200" dirty="0"/>
              <a:t> them. </a:t>
            </a:r>
          </a:p>
          <a:p>
            <a:pPr lvl="1"/>
            <a:r>
              <a:rPr lang="en-US" sz="2200" dirty="0"/>
              <a:t>By June 1943 the tides had turned, and Churchill reported “was the </a:t>
            </a:r>
            <a:r>
              <a:rPr lang="en-US" sz="2200" u="sng" dirty="0"/>
              <a:t>best</a:t>
            </a:r>
            <a:r>
              <a:rPr lang="en-US" sz="2200" dirty="0"/>
              <a:t> month at sea from every point of view we have ever known in the whole </a:t>
            </a:r>
            <a:r>
              <a:rPr lang="en-US" sz="2200" u="sng" dirty="0"/>
              <a:t>46</a:t>
            </a:r>
            <a:r>
              <a:rPr lang="en-US" sz="2200" dirty="0"/>
              <a:t> months of war.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74835C-2699-43FF-ABA7-016B3B1A4C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157" y="2011680"/>
            <a:ext cx="2907323" cy="22395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10693C-80E1-45D3-94D2-ED1B32238F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418" y="4678349"/>
            <a:ext cx="335280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776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C7309-D2CA-4571-B713-F901C0951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Battle of Stalingrad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2ADD9-D1C5-4B03-BFB5-8507883C2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0" y="1860453"/>
            <a:ext cx="7924800" cy="4997547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The Battle of </a:t>
            </a:r>
            <a:r>
              <a:rPr lang="en-US" u="sng" dirty="0"/>
              <a:t>Stalingrad</a:t>
            </a:r>
            <a:r>
              <a:rPr lang="en-US" dirty="0"/>
              <a:t> was the first </a:t>
            </a:r>
            <a:r>
              <a:rPr lang="en-US" u="sng" dirty="0"/>
              <a:t>land</a:t>
            </a:r>
            <a:r>
              <a:rPr lang="en-US" dirty="0"/>
              <a:t> turning point for the Allies. Germany attempted to overtake </a:t>
            </a:r>
            <a:r>
              <a:rPr lang="en-US" u="sng" dirty="0"/>
              <a:t>Russia</a:t>
            </a:r>
            <a:r>
              <a:rPr lang="en-US" dirty="0"/>
              <a:t> breaking the </a:t>
            </a:r>
            <a:r>
              <a:rPr lang="en-US" u="sng" dirty="0"/>
              <a:t>non-aggression pact</a:t>
            </a:r>
            <a:r>
              <a:rPr lang="en-US" dirty="0"/>
              <a:t>. Germany was successful </a:t>
            </a:r>
            <a:r>
              <a:rPr lang="en-US" u="sng" dirty="0"/>
              <a:t>at first</a:t>
            </a:r>
            <a:r>
              <a:rPr lang="en-US" dirty="0"/>
              <a:t>, conquering house by house, but what they could not conquer was the </a:t>
            </a:r>
            <a:r>
              <a:rPr lang="en-US" u="sng" dirty="0"/>
              <a:t>winter</a:t>
            </a:r>
            <a:r>
              <a:rPr lang="en-US" dirty="0"/>
              <a:t>. The cold forced them to </a:t>
            </a:r>
            <a:r>
              <a:rPr lang="en-US" u="sng" dirty="0"/>
              <a:t>surrender</a:t>
            </a:r>
            <a:r>
              <a:rPr lang="en-US" dirty="0"/>
              <a:t>, but there were over </a:t>
            </a:r>
            <a:r>
              <a:rPr lang="en-US" u="sng" dirty="0"/>
              <a:t>2 million</a:t>
            </a:r>
            <a:r>
              <a:rPr lang="en-US" dirty="0"/>
              <a:t> military and civilian casualties. </a:t>
            </a:r>
          </a:p>
          <a:p>
            <a:pPr lvl="0"/>
            <a:r>
              <a:rPr lang="en-US" dirty="0"/>
              <a:t>While Hitler was entertained by the Battle of Stalingrad, </a:t>
            </a:r>
            <a:r>
              <a:rPr lang="en-US" u="sng" dirty="0"/>
              <a:t>Stalin</a:t>
            </a:r>
            <a:r>
              <a:rPr lang="en-US" dirty="0"/>
              <a:t> encouraged the allies to open a “second front.” Knowing that they could not win an invasion on </a:t>
            </a:r>
            <a:r>
              <a:rPr lang="en-US" u="sng" dirty="0"/>
              <a:t>European soil</a:t>
            </a:r>
            <a:r>
              <a:rPr lang="en-US" dirty="0"/>
              <a:t>, they launched </a:t>
            </a:r>
            <a:r>
              <a:rPr lang="en-US" u="sng" dirty="0"/>
              <a:t>Operation Torch</a:t>
            </a:r>
            <a:r>
              <a:rPr lang="en-US" dirty="0"/>
              <a:t> an invasion of Axis-controlled </a:t>
            </a:r>
            <a:r>
              <a:rPr lang="en-US" u="sng" dirty="0"/>
              <a:t>North Africa</a:t>
            </a:r>
            <a:r>
              <a:rPr lang="en-US" dirty="0"/>
              <a:t> commanded by American General Dwight D. Eisenhower.</a:t>
            </a:r>
          </a:p>
          <a:p>
            <a:pPr lvl="1"/>
            <a:r>
              <a:rPr lang="en-US" sz="2200" dirty="0"/>
              <a:t>After months of heavy fighting, the enemy resistance </a:t>
            </a:r>
            <a:r>
              <a:rPr lang="en-US" sz="2200" u="sng" dirty="0"/>
              <a:t>ceased,</a:t>
            </a:r>
            <a:r>
              <a:rPr lang="en-US" sz="2200" dirty="0"/>
              <a:t> and the Allies control the North African shores.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D09569-C85C-4BDB-9BE3-65632BC9A8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45" y="1860453"/>
            <a:ext cx="3620600" cy="481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972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574</TotalTime>
  <Words>1740</Words>
  <Application>Microsoft Office PowerPoint</Application>
  <PresentationFormat>Widescreen</PresentationFormat>
  <Paragraphs>68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Corbel</vt:lpstr>
      <vt:lpstr>Wingdings</vt:lpstr>
      <vt:lpstr>Banded</vt:lpstr>
      <vt:lpstr>The War Abroad</vt:lpstr>
      <vt:lpstr>Battle of Britain</vt:lpstr>
      <vt:lpstr>Rape of Nanking</vt:lpstr>
      <vt:lpstr>Axis Powers</vt:lpstr>
      <vt:lpstr>Atlantic Charter</vt:lpstr>
      <vt:lpstr>U.S. &amp; Japan</vt:lpstr>
      <vt:lpstr>Pearl Harbor</vt:lpstr>
      <vt:lpstr>Battle of the Atlantic</vt:lpstr>
      <vt:lpstr>Battle of Stalingrad</vt:lpstr>
      <vt:lpstr>The North-African Front</vt:lpstr>
      <vt:lpstr>D-Day</vt:lpstr>
      <vt:lpstr>Battle of the Bulge</vt:lpstr>
      <vt:lpstr>A Slow Start for the Allies</vt:lpstr>
      <vt:lpstr>Fortunes Shift in the Pacific</vt:lpstr>
      <vt:lpstr>Island Hopping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War Abroad</dc:title>
  <dc:creator>Shannon Edwards</dc:creator>
  <cp:lastModifiedBy>Shannon Edwards</cp:lastModifiedBy>
  <cp:revision>19</cp:revision>
  <dcterms:created xsi:type="dcterms:W3CDTF">2018-01-23T13:16:39Z</dcterms:created>
  <dcterms:modified xsi:type="dcterms:W3CDTF">2018-04-25T18:49:04Z</dcterms:modified>
</cp:coreProperties>
</file>