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92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4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4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24E1E2-286E-4008-8C75-71A7268BF669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CF1DE9-6F1E-4C56-AAB8-40839266D1F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780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Rise of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2; Pages 1 - 2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58" y="1880314"/>
            <a:ext cx="4584879" cy="4468971"/>
          </a:xfrm>
        </p:spPr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The Roman Empire included most of </a:t>
            </a:r>
            <a:r>
              <a:rPr lang="en-US" sz="3200" u="sng" dirty="0"/>
              <a:t>Western </a:t>
            </a:r>
            <a:r>
              <a:rPr lang="en-US" sz="3200" dirty="0"/>
              <a:t>Europe. Rome unified this region by spreading the </a:t>
            </a:r>
            <a:r>
              <a:rPr lang="en-US" sz="3200" u="sng" dirty="0"/>
              <a:t>Latin </a:t>
            </a:r>
            <a:r>
              <a:rPr lang="en-US" sz="3200" dirty="0"/>
              <a:t>language and </a:t>
            </a:r>
            <a:r>
              <a:rPr lang="en-US" sz="3200" u="sng" dirty="0"/>
              <a:t>Christianity.</a:t>
            </a:r>
            <a:r>
              <a:rPr lang="en-US" sz="3200" dirty="0"/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Rome fell to </a:t>
            </a:r>
            <a:r>
              <a:rPr lang="en-US" sz="3200" u="sng" dirty="0"/>
              <a:t>Germanic</a:t>
            </a:r>
            <a:r>
              <a:rPr lang="en-US" sz="3200" dirty="0"/>
              <a:t> tribes. The theory of Rome’s </a:t>
            </a:r>
            <a:r>
              <a:rPr lang="en-US" sz="3200" u="sng" dirty="0"/>
              <a:t>collapse</a:t>
            </a:r>
            <a:r>
              <a:rPr lang="en-US" sz="3200" dirty="0"/>
              <a:t> is tied to a sting of military loses.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Dave the Barbarian Theme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793" y="1669293"/>
            <a:ext cx="6458326" cy="48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Dark 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4" y="1845733"/>
            <a:ext cx="6028219" cy="4593704"/>
          </a:xfrm>
        </p:spPr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Western Europe earned the title the </a:t>
            </a:r>
            <a:r>
              <a:rPr lang="en-US" sz="2400" u="sng" dirty="0"/>
              <a:t>Dark Ages</a:t>
            </a:r>
            <a:r>
              <a:rPr lang="en-US" sz="2400" dirty="0"/>
              <a:t> due to this fallen empire.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Western Europe became politically divided, rural, and largely cut off from </a:t>
            </a:r>
            <a:r>
              <a:rPr lang="en-US" sz="2400" u="sng" dirty="0"/>
              <a:t>advanced</a:t>
            </a:r>
            <a:r>
              <a:rPr lang="en-US" sz="2400" dirty="0"/>
              <a:t> civilizations. Trade </a:t>
            </a:r>
            <a:r>
              <a:rPr lang="en-US" sz="2400" u="sng" dirty="0"/>
              <a:t>slowed</a:t>
            </a:r>
            <a:r>
              <a:rPr lang="en-US" sz="2400" dirty="0"/>
              <a:t> and towns </a:t>
            </a:r>
            <a:r>
              <a:rPr lang="en-US" sz="2400" dirty="0" smtClean="0"/>
              <a:t>emptied.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Germanic </a:t>
            </a:r>
            <a:r>
              <a:rPr lang="en-US" sz="2400" dirty="0"/>
              <a:t>tribes that overtook the Roman Empire included: Goths, Vandals, Saxons, and </a:t>
            </a:r>
            <a:r>
              <a:rPr lang="en-US" sz="2400" u="sng" dirty="0"/>
              <a:t>Franks</a:t>
            </a:r>
            <a:r>
              <a:rPr lang="en-US" sz="24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These tribes were mostly </a:t>
            </a:r>
            <a:r>
              <a:rPr lang="en-US" sz="2400" u="sng" dirty="0"/>
              <a:t>farmers</a:t>
            </a:r>
            <a:r>
              <a:rPr lang="en-US" sz="2400" dirty="0"/>
              <a:t> and </a:t>
            </a:r>
            <a:r>
              <a:rPr lang="en-US" sz="2400" u="sng" dirty="0"/>
              <a:t>herders</a:t>
            </a:r>
            <a:r>
              <a:rPr lang="en-US" sz="2400" dirty="0"/>
              <a:t> and were governed by </a:t>
            </a:r>
            <a:r>
              <a:rPr lang="en-US" sz="2400" u="sng" dirty="0"/>
              <a:t>unwritten</a:t>
            </a:r>
            <a:r>
              <a:rPr lang="en-US" sz="2400" dirty="0"/>
              <a:t> laws.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Warriors swore </a:t>
            </a:r>
            <a:r>
              <a:rPr lang="en-US" sz="2400" u="sng" dirty="0"/>
              <a:t>loyalty</a:t>
            </a:r>
            <a:r>
              <a:rPr lang="en-US" sz="2400" dirty="0"/>
              <a:t> in exchange for </a:t>
            </a:r>
            <a:r>
              <a:rPr lang="en-US" sz="2400" u="sng" dirty="0"/>
              <a:t>weapons </a:t>
            </a:r>
            <a:r>
              <a:rPr lang="en-US" sz="2400" dirty="0"/>
              <a:t>and </a:t>
            </a:r>
            <a:r>
              <a:rPr lang="en-US" sz="2400" u="sng" dirty="0"/>
              <a:t>plunder.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13" y="1957589"/>
            <a:ext cx="5661638" cy="40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78" y="1867436"/>
            <a:ext cx="6879102" cy="426607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Franks gained ultimate control of Western Europe after winning the </a:t>
            </a:r>
            <a:r>
              <a:rPr lang="en-US" sz="2800" u="sng" dirty="0"/>
              <a:t>Battle of Tours </a:t>
            </a:r>
            <a:r>
              <a:rPr lang="en-US" sz="2800" dirty="0"/>
              <a:t>under the rule of </a:t>
            </a:r>
            <a:r>
              <a:rPr lang="en-US" sz="2800" u="sng" dirty="0"/>
              <a:t>Charles Martel</a:t>
            </a:r>
            <a:r>
              <a:rPr lang="en-US" sz="2800" dirty="0"/>
              <a:t>, who became known as </a:t>
            </a:r>
            <a:r>
              <a:rPr lang="en-US" sz="2800" u="sng" dirty="0"/>
              <a:t>Charlemagne</a:t>
            </a:r>
            <a:r>
              <a:rPr lang="en-US" sz="2800" dirty="0"/>
              <a:t>. </a:t>
            </a:r>
          </a:p>
          <a:p>
            <a:pPr lvl="0"/>
            <a:r>
              <a:rPr lang="en-US" sz="2800" dirty="0"/>
              <a:t>Helping Pope Leo keep rebels out of Rome, Charlemagne became the new </a:t>
            </a:r>
            <a:r>
              <a:rPr lang="en-US" sz="2800" u="sng" dirty="0"/>
              <a:t>Emperor of Rome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He used this power to </a:t>
            </a:r>
            <a:r>
              <a:rPr lang="en-US" sz="2800" u="sng" dirty="0"/>
              <a:t>unify</a:t>
            </a:r>
            <a:r>
              <a:rPr lang="en-US" sz="2800" dirty="0"/>
              <a:t> Western Europe. He spread Christianity</a:t>
            </a:r>
            <a:r>
              <a:rPr lang="en-US" sz="2800" i="1" dirty="0"/>
              <a:t> </a:t>
            </a:r>
            <a:r>
              <a:rPr lang="en-US" sz="2800" dirty="0"/>
              <a:t>and encouraged education. </a:t>
            </a:r>
          </a:p>
          <a:p>
            <a:pPr lvl="1"/>
            <a:r>
              <a:rPr lang="en-US" sz="2800" dirty="0"/>
              <a:t>Despite the victory of Tours, after </a:t>
            </a:r>
            <a:r>
              <a:rPr lang="en-US" sz="2800" u="sng" dirty="0"/>
              <a:t>Charlemagne’s</a:t>
            </a:r>
            <a:r>
              <a:rPr lang="en-US" sz="2800" dirty="0"/>
              <a:t> death, Muslim forces still posed a threat to Christian Europe. </a:t>
            </a:r>
          </a:p>
          <a:p>
            <a:endParaRPr lang="en-US" dirty="0"/>
          </a:p>
        </p:txBody>
      </p:sp>
      <p:pic>
        <p:nvPicPr>
          <p:cNvPr id="4" name="Picture 2" descr="Shroud of Charlemagne manufactured in Constantinople: 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70" y="2278569"/>
            <a:ext cx="2355805" cy="2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Feudalism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470" y="1842868"/>
            <a:ext cx="4698610" cy="448759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People seeking </a:t>
            </a:r>
            <a:r>
              <a:rPr lang="en-US" sz="2800" u="sng" dirty="0"/>
              <a:t>protection</a:t>
            </a:r>
            <a:r>
              <a:rPr lang="en-US" sz="2800" dirty="0"/>
              <a:t> from invaders (the Magyars, Vikings, &amp; Muslims) now looked to their </a:t>
            </a:r>
            <a:r>
              <a:rPr lang="en-US" sz="2800" u="sng" dirty="0"/>
              <a:t>local lords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A new system of social order called</a:t>
            </a:r>
            <a:r>
              <a:rPr lang="en-US" sz="2800" u="sng" dirty="0"/>
              <a:t> feudalism</a:t>
            </a:r>
            <a:r>
              <a:rPr lang="en-US" sz="2800" dirty="0"/>
              <a:t> developed. </a:t>
            </a:r>
          </a:p>
          <a:p>
            <a:pPr lvl="1"/>
            <a:r>
              <a:rPr lang="en-US" sz="2800" dirty="0"/>
              <a:t>The power structure was as follows: </a:t>
            </a:r>
            <a:r>
              <a:rPr lang="en-US" sz="2800" u="sng" dirty="0"/>
              <a:t>royal family</a:t>
            </a:r>
            <a:r>
              <a:rPr lang="en-US" sz="2800" dirty="0"/>
              <a:t> (king/queen, prince/princess), nobles (landowners &amp; knights), </a:t>
            </a:r>
            <a:r>
              <a:rPr lang="en-US" sz="2800" u="sng" dirty="0"/>
              <a:t>vassals</a:t>
            </a:r>
            <a:r>
              <a:rPr lang="en-US" sz="2800" dirty="0"/>
              <a:t> (small landowners / merchants), &amp; peasants (worked in exchange for protection).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5" y="576775"/>
            <a:ext cx="7150895" cy="521911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1776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962" y="1888559"/>
            <a:ext cx="6724357" cy="4371564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Rival </a:t>
            </a:r>
            <a:r>
              <a:rPr lang="en-US" sz="2400" u="sng" dirty="0"/>
              <a:t>monarchs</a:t>
            </a:r>
            <a:r>
              <a:rPr lang="en-US" sz="2400" dirty="0"/>
              <a:t> battled for power and land. This gave rise to a class of </a:t>
            </a:r>
            <a:r>
              <a:rPr lang="en-US" sz="2400" u="sng" dirty="0"/>
              <a:t>warriors,</a:t>
            </a:r>
            <a:r>
              <a:rPr lang="en-US" sz="2400" dirty="0"/>
              <a:t> known as Knights and to the development of </a:t>
            </a:r>
            <a:r>
              <a:rPr lang="en-US" sz="2400" u="sng" dirty="0"/>
              <a:t>castles.</a:t>
            </a:r>
            <a:endParaRPr lang="en-US" sz="2400" dirty="0"/>
          </a:p>
          <a:p>
            <a:pPr lvl="1"/>
            <a:r>
              <a:rPr lang="en-US" sz="2400" dirty="0"/>
              <a:t>Trained from boyhood, </a:t>
            </a:r>
            <a:r>
              <a:rPr lang="en-US" sz="2400" u="sng" dirty="0"/>
              <a:t>Knights</a:t>
            </a:r>
            <a:r>
              <a:rPr lang="en-US" sz="2400" dirty="0"/>
              <a:t> were the primary warriors of </a:t>
            </a:r>
            <a:r>
              <a:rPr lang="en-US" sz="2400" u="sng" dirty="0"/>
              <a:t>medieval</a:t>
            </a:r>
            <a:r>
              <a:rPr lang="en-US" sz="2400" dirty="0"/>
              <a:t> society. They used a wide range of weaponry (swords, shields, daggers, spears, bow &amp; arrow, etc.)</a:t>
            </a:r>
          </a:p>
          <a:p>
            <a:pPr lvl="1"/>
            <a:r>
              <a:rPr lang="en-US" sz="2400" dirty="0"/>
              <a:t>Knights abided by a code of conduct called </a:t>
            </a:r>
            <a:r>
              <a:rPr lang="en-US" sz="2400" u="sng" dirty="0"/>
              <a:t>chivalry</a:t>
            </a:r>
            <a:r>
              <a:rPr lang="en-US" sz="2400" dirty="0"/>
              <a:t>. They were required to be </a:t>
            </a:r>
            <a:r>
              <a:rPr lang="en-US" sz="2400" u="sng" dirty="0"/>
              <a:t>brave</a:t>
            </a:r>
            <a:r>
              <a:rPr lang="en-US" sz="2400" dirty="0"/>
              <a:t>, loyal, &amp; </a:t>
            </a:r>
            <a:r>
              <a:rPr lang="en-US" sz="2400" u="sng" dirty="0"/>
              <a:t>true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Most nobles owned stone </a:t>
            </a:r>
            <a:r>
              <a:rPr lang="en-US" sz="2400" u="sng" dirty="0"/>
              <a:t>castles</a:t>
            </a:r>
            <a:r>
              <a:rPr lang="en-US" sz="2400" dirty="0"/>
              <a:t>, which served as both homes &amp; </a:t>
            </a:r>
            <a:r>
              <a:rPr lang="en-US" sz="2400" u="sng" dirty="0"/>
              <a:t>fortresses</a:t>
            </a:r>
            <a:r>
              <a:rPr lang="en-US" sz="2400" dirty="0"/>
              <a:t> (in case of an attack).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8" y="2098899"/>
            <a:ext cx="4197798" cy="31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Peasants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385345" cy="3938160"/>
          </a:xfrm>
        </p:spPr>
        <p:txBody>
          <a:bodyPr/>
          <a:lstStyle/>
          <a:p>
            <a:pPr lvl="0"/>
            <a:r>
              <a:rPr lang="en-US" sz="2800" dirty="0"/>
              <a:t>The </a:t>
            </a:r>
            <a:r>
              <a:rPr lang="en-US" sz="2800" u="sng" dirty="0"/>
              <a:t>peasant</a:t>
            </a:r>
            <a:r>
              <a:rPr lang="en-US" sz="2800" dirty="0"/>
              <a:t> life was the harshest among members of the </a:t>
            </a:r>
            <a:r>
              <a:rPr lang="en-US" sz="2800" u="sng" dirty="0"/>
              <a:t>Feudal System</a:t>
            </a:r>
            <a:r>
              <a:rPr lang="en-US" sz="2800" dirty="0"/>
              <a:t>. A typical day included: </a:t>
            </a:r>
            <a:r>
              <a:rPr lang="en-US" sz="2800" u="sng" dirty="0"/>
              <a:t>farming</a:t>
            </a:r>
            <a:r>
              <a:rPr lang="en-US" sz="2800" dirty="0"/>
              <a:t>, tending animals, planting, harvesting, all from sunup until sundown.</a:t>
            </a:r>
          </a:p>
          <a:p>
            <a:pPr lvl="1"/>
            <a:r>
              <a:rPr lang="en-US" sz="2800" u="sng" dirty="0"/>
              <a:t>Manor</a:t>
            </a:r>
            <a:r>
              <a:rPr lang="en-US" sz="2800" dirty="0"/>
              <a:t> (houses / estates) system: </a:t>
            </a:r>
            <a:r>
              <a:rPr lang="en-US" sz="2800" u="sng" dirty="0"/>
              <a:t>peasants</a:t>
            </a:r>
            <a:r>
              <a:rPr lang="en-US" sz="2800" dirty="0"/>
              <a:t> were granted land in return for their labor. This peasant labor was either as </a:t>
            </a:r>
            <a:r>
              <a:rPr lang="en-US" sz="2800" u="sng" dirty="0"/>
              <a:t>farmers</a:t>
            </a:r>
            <a:r>
              <a:rPr lang="en-US" sz="2800" dirty="0"/>
              <a:t> or </a:t>
            </a:r>
            <a:r>
              <a:rPr lang="en-US" sz="2800" u="sng" dirty="0"/>
              <a:t>artisans.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12" y="1845734"/>
            <a:ext cx="3511468" cy="39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</TotalTime>
  <Words>452</Words>
  <Application>Microsoft Office PowerPoint</Application>
  <PresentationFormat>Widescreen</PresentationFormat>
  <Paragraphs>28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Rise of Europe</vt:lpstr>
      <vt:lpstr>Fall of the Roman Empire</vt:lpstr>
      <vt:lpstr>Dark Ages </vt:lpstr>
      <vt:lpstr>The Franks</vt:lpstr>
      <vt:lpstr>Feudalism </vt:lpstr>
      <vt:lpstr>Knights</vt:lpstr>
      <vt:lpstr>Peasants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Europe</dc:title>
  <dc:creator>Shannon Edwards</dc:creator>
  <cp:lastModifiedBy>Shannon Edwards</cp:lastModifiedBy>
  <cp:revision>3</cp:revision>
  <dcterms:created xsi:type="dcterms:W3CDTF">2017-09-20T01:43:24Z</dcterms:created>
  <dcterms:modified xsi:type="dcterms:W3CDTF">2017-09-22T15:18:55Z</dcterms:modified>
</cp:coreProperties>
</file>