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62" r:id="rId4"/>
    <p:sldId id="258" r:id="rId5"/>
    <p:sldId id="259" r:id="rId6"/>
    <p:sldId id="263" r:id="rId7"/>
    <p:sldId id="264" r:id="rId8"/>
    <p:sldId id="265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D007B-3997-4F07-8B87-3D6340115015}" type="datetimeFigureOut">
              <a:rPr lang="en-US" smtClean="0"/>
              <a:t>10/11/2017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F85D2-35DF-4933-9CA5-07E693EF34A9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47504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D007B-3997-4F07-8B87-3D6340115015}" type="datetimeFigureOut">
              <a:rPr lang="en-US" smtClean="0"/>
              <a:t>10/11/2017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F85D2-35DF-4933-9CA5-07E693EF34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101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D007B-3997-4F07-8B87-3D6340115015}" type="datetimeFigureOut">
              <a:rPr lang="en-US" smtClean="0"/>
              <a:t>10/11/2017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F85D2-35DF-4933-9CA5-07E693EF34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9927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D007B-3997-4F07-8B87-3D6340115015}" type="datetimeFigureOut">
              <a:rPr lang="en-US" smtClean="0"/>
              <a:t>10/11/2017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F85D2-35DF-4933-9CA5-07E693EF34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5881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D007B-3997-4F07-8B87-3D6340115015}" type="datetimeFigureOut">
              <a:rPr lang="en-US" smtClean="0"/>
              <a:t>10/11/2017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F85D2-35DF-4933-9CA5-07E693EF34A9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06953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D007B-3997-4F07-8B87-3D6340115015}" type="datetimeFigureOut">
              <a:rPr lang="en-US" smtClean="0"/>
              <a:t>10/11/2017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F85D2-35DF-4933-9CA5-07E693EF34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674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D007B-3997-4F07-8B87-3D6340115015}" type="datetimeFigureOut">
              <a:rPr lang="en-US" smtClean="0"/>
              <a:t>10/11/2017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F85D2-35DF-4933-9CA5-07E693EF34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9221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D007B-3997-4F07-8B87-3D6340115015}" type="datetimeFigureOut">
              <a:rPr lang="en-US" smtClean="0"/>
              <a:t>10/11/2017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F85D2-35DF-4933-9CA5-07E693EF34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725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D007B-3997-4F07-8B87-3D6340115015}" type="datetimeFigureOut">
              <a:rPr lang="en-US" smtClean="0"/>
              <a:t>10/11/2017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F85D2-35DF-4933-9CA5-07E693EF34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2219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F0FD007B-3997-4F07-8B87-3D6340115015}" type="datetimeFigureOut">
              <a:rPr lang="en-US" smtClean="0"/>
              <a:t>10/11/2017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3EF85D2-35DF-4933-9CA5-07E693EF34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0953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D007B-3997-4F07-8B87-3D6340115015}" type="datetimeFigureOut">
              <a:rPr lang="en-US" smtClean="0"/>
              <a:t>10/11/2017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F85D2-35DF-4933-9CA5-07E693EF34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3709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F0FD007B-3997-4F07-8B87-3D6340115015}" type="datetimeFigureOut">
              <a:rPr lang="en-US" smtClean="0"/>
              <a:t>10/11/2017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3EF85D2-35DF-4933-9CA5-07E693EF34A9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441713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The Byzantine Empire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Unit 3 Notes (Pg. 1 – 2) </a:t>
            </a:r>
          </a:p>
        </p:txBody>
      </p:sp>
    </p:spTree>
    <p:extLst>
      <p:ext uri="{BB962C8B-B14F-4D97-AF65-F5344CB8AC3E}">
        <p14:creationId xmlns:p14="http://schemas.microsoft.com/office/powerpoint/2010/main" val="36296624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accent1"/>
                </a:solidFill>
              </a:rPr>
              <a:t>“New Rome”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2150" y="2004761"/>
            <a:ext cx="7248925" cy="4023360"/>
          </a:xfrm>
        </p:spPr>
        <p:txBody>
          <a:bodyPr/>
          <a:lstStyle/>
          <a:p>
            <a:pPr lvl="0">
              <a:buFont typeface="Arial" panose="020B0604020202020204" pitchFamily="34" charset="0"/>
              <a:buChar char="•"/>
            </a:pPr>
            <a:r>
              <a:rPr lang="en-US" sz="2200" dirty="0"/>
              <a:t>As </a:t>
            </a:r>
            <a:r>
              <a:rPr lang="en-US" sz="2200" u="sng" dirty="0"/>
              <a:t>Germanic</a:t>
            </a:r>
            <a:r>
              <a:rPr lang="en-US" sz="2200" dirty="0"/>
              <a:t> invaders continued to attack, </a:t>
            </a:r>
            <a:r>
              <a:rPr lang="en-US" sz="2200" u="sng" dirty="0"/>
              <a:t>communications</a:t>
            </a:r>
            <a:r>
              <a:rPr lang="en-US" sz="2200" dirty="0"/>
              <a:t> between the eastern and the troubled </a:t>
            </a:r>
            <a:r>
              <a:rPr lang="en-US" sz="2200" u="sng" dirty="0"/>
              <a:t>western</a:t>
            </a:r>
            <a:r>
              <a:rPr lang="en-US" sz="2200" dirty="0"/>
              <a:t> parts of the empire grew. It was time for them to </a:t>
            </a:r>
            <a:r>
              <a:rPr lang="en-US" sz="2200" u="sng" dirty="0"/>
              <a:t>separate</a:t>
            </a:r>
            <a:r>
              <a:rPr lang="en-US" sz="2200" dirty="0"/>
              <a:t>. 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US" sz="2200" dirty="0"/>
              <a:t>Roman Emperor </a:t>
            </a:r>
            <a:r>
              <a:rPr lang="en-US" sz="2200" u="sng" dirty="0"/>
              <a:t>Constantine</a:t>
            </a:r>
            <a:r>
              <a:rPr lang="en-US" sz="2200" dirty="0"/>
              <a:t> took his followers to the east and created the </a:t>
            </a:r>
            <a:r>
              <a:rPr lang="en-US" sz="2200" u="sng" dirty="0"/>
              <a:t>Byzantine</a:t>
            </a:r>
            <a:r>
              <a:rPr lang="en-US" sz="2200" dirty="0"/>
              <a:t> Empire along the </a:t>
            </a:r>
            <a:r>
              <a:rPr lang="en-US" sz="2200" u="sng" dirty="0"/>
              <a:t>Mediterranean</a:t>
            </a:r>
            <a:r>
              <a:rPr lang="en-US" sz="2200" dirty="0"/>
              <a:t>. 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US" sz="2200" dirty="0"/>
              <a:t>In 330 A.D., Constantine made “New Rome” and named the capital </a:t>
            </a:r>
            <a:r>
              <a:rPr lang="en-US" sz="2200" u="sng" dirty="0"/>
              <a:t>Constantinople </a:t>
            </a:r>
            <a:r>
              <a:rPr lang="en-US" sz="2200" dirty="0"/>
              <a:t>after himself. 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075" y="2161429"/>
            <a:ext cx="4471383" cy="2510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8912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C0C4DA7-6242-44F0-8126-9FBA0E1C4B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291" y="300250"/>
            <a:ext cx="5419512" cy="425391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7AF908D-3BC9-4CF0-A951-5328B8A2610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0308" y="2019868"/>
            <a:ext cx="5936776" cy="4155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4734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accent1"/>
                </a:solidFill>
              </a:rPr>
              <a:t>Constantinople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10984" y="1845734"/>
            <a:ext cx="4304503" cy="4023360"/>
          </a:xfrm>
        </p:spPr>
        <p:txBody>
          <a:bodyPr/>
          <a:lstStyle/>
          <a:p>
            <a:pPr lvl="0">
              <a:buFont typeface="Arial" panose="020B0604020202020204" pitchFamily="34" charset="0"/>
              <a:buChar char="•"/>
            </a:pPr>
            <a:r>
              <a:rPr lang="en-US" sz="2200" dirty="0"/>
              <a:t>Emperors after Constantine built an elaborate system of land and sea </a:t>
            </a:r>
            <a:r>
              <a:rPr lang="en-US" sz="2200" u="sng" dirty="0"/>
              <a:t>walls</a:t>
            </a:r>
            <a:r>
              <a:rPr lang="en-US" sz="2200" dirty="0"/>
              <a:t> to boost its defenses and commanded key </a:t>
            </a:r>
            <a:r>
              <a:rPr lang="en-US" sz="2200" u="sng" dirty="0"/>
              <a:t>trade</a:t>
            </a:r>
            <a:r>
              <a:rPr lang="en-US" sz="2200" dirty="0"/>
              <a:t> routes linking </a:t>
            </a:r>
            <a:r>
              <a:rPr lang="en-US" sz="2200" u="sng" dirty="0"/>
              <a:t>Europe</a:t>
            </a:r>
            <a:r>
              <a:rPr lang="en-US" sz="2200" dirty="0"/>
              <a:t> and </a:t>
            </a:r>
            <a:r>
              <a:rPr lang="en-US" sz="2200" u="sng" dirty="0"/>
              <a:t>Asia</a:t>
            </a:r>
            <a:r>
              <a:rPr lang="en-US" sz="2200" dirty="0"/>
              <a:t>.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/>
              <a:t>The city’s favorable </a:t>
            </a:r>
            <a:r>
              <a:rPr lang="en-US" sz="2200" u="sng" dirty="0"/>
              <a:t>location</a:t>
            </a:r>
            <a:r>
              <a:rPr lang="en-US" sz="2200" dirty="0"/>
              <a:t> made it Europe’s busiest </a:t>
            </a:r>
            <a:r>
              <a:rPr lang="en-US" sz="2200" u="sng" dirty="0"/>
              <a:t>marketplace</a:t>
            </a:r>
            <a:r>
              <a:rPr lang="en-US" sz="2200" dirty="0"/>
              <a:t>.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/>
              <a:t>For nearly a thousand years after the collapse of the Western Empire, Byzantium and its flourishing capital would carry on the glory of </a:t>
            </a:r>
            <a:r>
              <a:rPr lang="en-US" sz="2200" u="sng" dirty="0"/>
              <a:t>Rome</a:t>
            </a:r>
            <a:r>
              <a:rPr lang="en-US" sz="2200" dirty="0"/>
              <a:t>.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7C923A0-4966-453B-90E4-1E31A715BE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" y="1845734"/>
            <a:ext cx="6946160" cy="4023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4202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>
                <a:solidFill>
                  <a:schemeClr val="accent1"/>
                </a:solidFill>
              </a:rPr>
              <a:t>Justinian 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3008" y="1845734"/>
            <a:ext cx="8332065" cy="4133724"/>
          </a:xfrm>
        </p:spPr>
        <p:txBody>
          <a:bodyPr>
            <a:normAutofit/>
          </a:bodyPr>
          <a:lstStyle/>
          <a:p>
            <a:pPr lvl="0">
              <a:buFont typeface="Arial" panose="020B0604020202020204" pitchFamily="34" charset="0"/>
              <a:buChar char="•"/>
            </a:pPr>
            <a:r>
              <a:rPr lang="en-US" sz="2400" u="sng" dirty="0"/>
              <a:t>Justinian</a:t>
            </a:r>
            <a:r>
              <a:rPr lang="en-US" sz="2400" dirty="0"/>
              <a:t> is noted as the Byzantine’s </a:t>
            </a:r>
            <a:r>
              <a:rPr lang="en-US" sz="2400" u="sng" dirty="0"/>
              <a:t>greatest</a:t>
            </a:r>
            <a:r>
              <a:rPr lang="en-US" sz="2400" dirty="0"/>
              <a:t> Emperor because he helped Rome rise from the ashes and became the new </a:t>
            </a:r>
            <a:r>
              <a:rPr lang="en-US" sz="2400" u="sng" dirty="0"/>
              <a:t>Caesar</a:t>
            </a:r>
            <a:r>
              <a:rPr lang="en-US" sz="2400" dirty="0"/>
              <a:t>.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Like the last of the old Caesars, the </a:t>
            </a:r>
            <a:r>
              <a:rPr lang="en-US" sz="2400" u="sng" dirty="0"/>
              <a:t>Byzantine</a:t>
            </a:r>
            <a:r>
              <a:rPr lang="en-US" sz="2400" dirty="0"/>
              <a:t> emperors ruled with </a:t>
            </a:r>
            <a:r>
              <a:rPr lang="en-US" sz="2400" u="sng" dirty="0"/>
              <a:t>absolute</a:t>
            </a:r>
            <a:r>
              <a:rPr lang="en-US" sz="2400" dirty="0"/>
              <a:t> power and headed not just the state, but the </a:t>
            </a:r>
            <a:r>
              <a:rPr lang="en-US" sz="2400" u="sng" dirty="0"/>
              <a:t>church</a:t>
            </a:r>
            <a:r>
              <a:rPr lang="en-US" sz="2400" dirty="0"/>
              <a:t> as well. 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US" sz="2400" dirty="0"/>
              <a:t>Justinian conquered the </a:t>
            </a:r>
            <a:r>
              <a:rPr lang="en-US" sz="2400" u="sng" dirty="0"/>
              <a:t>Mediterranean</a:t>
            </a:r>
            <a:r>
              <a:rPr lang="en-US" sz="2400" dirty="0"/>
              <a:t>: After numerous campaigns, Justinian’s </a:t>
            </a:r>
            <a:r>
              <a:rPr lang="en-US" sz="2400" u="sng" dirty="0"/>
              <a:t>armies</a:t>
            </a:r>
            <a:r>
              <a:rPr lang="en-US" sz="2400" dirty="0"/>
              <a:t> won nearly all of </a:t>
            </a:r>
            <a:r>
              <a:rPr lang="en-US" sz="2400" u="sng" dirty="0"/>
              <a:t>Italy</a:t>
            </a:r>
            <a:r>
              <a:rPr lang="en-US" sz="2400" dirty="0"/>
              <a:t> and parts of </a:t>
            </a:r>
            <a:r>
              <a:rPr lang="en-US" sz="2400" u="sng" dirty="0"/>
              <a:t>Spain</a:t>
            </a:r>
            <a:r>
              <a:rPr lang="en-US" sz="2400" dirty="0"/>
              <a:t>, ruling all the territory that Rome had </a:t>
            </a:r>
            <a:r>
              <a:rPr lang="en-US" sz="2400" u="sng" dirty="0"/>
              <a:t>never</a:t>
            </a:r>
            <a:r>
              <a:rPr lang="en-US" sz="2400" dirty="0"/>
              <a:t> ruled.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FDFE13B-6FD1-416C-83EF-FFBF007EA0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407" y="1845734"/>
            <a:ext cx="3070534" cy="4244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0630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26BC5F-BC2D-400D-A75A-909782E306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accent1"/>
                </a:solidFill>
              </a:rPr>
              <a:t>Justinian’s Code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DCC190-19A0-45D1-ABCD-61A1A69967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5618" y="2054086"/>
            <a:ext cx="5473148" cy="4028661"/>
          </a:xfrm>
        </p:spPr>
        <p:txBody>
          <a:bodyPr/>
          <a:lstStyle/>
          <a:p>
            <a:pPr lvl="0"/>
            <a:r>
              <a:rPr lang="en-US" sz="2200" dirty="0"/>
              <a:t>Justinian restored Roman </a:t>
            </a:r>
            <a:r>
              <a:rPr lang="en-US" sz="2200" u="sng" dirty="0"/>
              <a:t>Law</a:t>
            </a:r>
            <a:r>
              <a:rPr lang="en-US" sz="2200" dirty="0"/>
              <a:t>: Created </a:t>
            </a:r>
            <a:r>
              <a:rPr lang="en-US" sz="2200" u="sng" dirty="0"/>
              <a:t>Justinian’s </a:t>
            </a:r>
            <a:r>
              <a:rPr lang="en-US" sz="2200" dirty="0"/>
              <a:t>code, which collected, revised, and organized all the laws of ancient Rome; Justinian used the law to </a:t>
            </a:r>
            <a:r>
              <a:rPr lang="en-US" sz="2200" u="sng" dirty="0"/>
              <a:t>unify </a:t>
            </a:r>
            <a:r>
              <a:rPr lang="en-US" sz="2200" dirty="0"/>
              <a:t>the empire. </a:t>
            </a:r>
          </a:p>
          <a:p>
            <a:pPr lvl="1"/>
            <a:r>
              <a:rPr lang="en-US" sz="2200" dirty="0"/>
              <a:t>Justinian </a:t>
            </a:r>
            <a:r>
              <a:rPr lang="en-US" sz="2200" u="sng" dirty="0"/>
              <a:t>ruled</a:t>
            </a:r>
            <a:r>
              <a:rPr lang="en-US" sz="2200" dirty="0"/>
              <a:t> as an </a:t>
            </a:r>
            <a:r>
              <a:rPr lang="en-US" sz="2200" b="1" dirty="0"/>
              <a:t>autocrat</a:t>
            </a:r>
            <a:r>
              <a:rPr lang="en-US" sz="2200" dirty="0"/>
              <a:t>; “The emperor is equal to all men in the nature of his body, but in the authority of his rank he is similar to God, who rules all.”</a:t>
            </a:r>
          </a:p>
          <a:p>
            <a:pPr lvl="1"/>
            <a:r>
              <a:rPr lang="en-US" sz="2200" dirty="0"/>
              <a:t>His control was aided by his wife </a:t>
            </a:r>
            <a:r>
              <a:rPr lang="en-US" sz="2200" u="sng" dirty="0"/>
              <a:t>Theodora</a:t>
            </a:r>
            <a:r>
              <a:rPr lang="en-US" sz="2200" dirty="0"/>
              <a:t>. 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C18ABDF-B5FB-43A8-869F-A56373F8B2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4905" y="2342939"/>
            <a:ext cx="5429250" cy="302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8460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96A9D2-B658-4B9A-B0EC-45CEB3A101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accent1"/>
                </a:solidFill>
              </a:rPr>
              <a:t>The Great Schism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1DE5BF-6B30-4CF7-A159-FADBF26D47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2816" y="1895060"/>
            <a:ext cx="7060759" cy="3974033"/>
          </a:xfrm>
        </p:spPr>
        <p:txBody>
          <a:bodyPr/>
          <a:lstStyle/>
          <a:p>
            <a:pPr lvl="0"/>
            <a:r>
              <a:rPr lang="en-US" sz="2200" dirty="0"/>
              <a:t>Justinian built the </a:t>
            </a:r>
            <a:r>
              <a:rPr lang="en-US" sz="2200" u="sng" dirty="0" err="1"/>
              <a:t>Hagia</a:t>
            </a:r>
            <a:r>
              <a:rPr lang="en-US" sz="2200" u="sng" dirty="0"/>
              <a:t> Sophia</a:t>
            </a:r>
            <a:r>
              <a:rPr lang="en-US" sz="2200" dirty="0"/>
              <a:t>: launched the most ambitious public building program ever seen. </a:t>
            </a:r>
          </a:p>
          <a:p>
            <a:pPr lvl="1"/>
            <a:r>
              <a:rPr lang="en-US" sz="2200" dirty="0"/>
              <a:t>Justinian viewed </a:t>
            </a:r>
            <a:r>
              <a:rPr lang="en-US" sz="2200" u="sng" dirty="0"/>
              <a:t>churches</a:t>
            </a:r>
            <a:r>
              <a:rPr lang="en-US" sz="2200" dirty="0"/>
              <a:t> as the most visible sign of the close connection between </a:t>
            </a:r>
            <a:r>
              <a:rPr lang="en-US" sz="2200" u="sng" dirty="0"/>
              <a:t>church</a:t>
            </a:r>
            <a:r>
              <a:rPr lang="en-US" sz="2200" dirty="0"/>
              <a:t> and </a:t>
            </a:r>
            <a:r>
              <a:rPr lang="en-US" sz="2200" u="sng" dirty="0"/>
              <a:t>state</a:t>
            </a:r>
            <a:r>
              <a:rPr lang="en-US" sz="2200" dirty="0"/>
              <a:t> in his empire. </a:t>
            </a:r>
          </a:p>
          <a:p>
            <a:pPr lvl="1"/>
            <a:r>
              <a:rPr lang="en-US" sz="2200" dirty="0" err="1"/>
              <a:t>Hagia</a:t>
            </a:r>
            <a:r>
              <a:rPr lang="en-US" sz="2200" dirty="0"/>
              <a:t> Sophia was the new Church of “Holy </a:t>
            </a:r>
            <a:r>
              <a:rPr lang="en-US" sz="2200" u="sng" dirty="0"/>
              <a:t>Wisdom</a:t>
            </a:r>
            <a:r>
              <a:rPr lang="en-US" sz="2200" dirty="0"/>
              <a:t>”</a:t>
            </a:r>
          </a:p>
          <a:p>
            <a:pPr lvl="1"/>
            <a:r>
              <a:rPr lang="en-US" sz="2200" dirty="0"/>
              <a:t>When the Roman Empire split, so did the church. Those living in the eastern Roman Empire joined the Eastern </a:t>
            </a:r>
            <a:r>
              <a:rPr lang="en-US" sz="2200" u="sng" dirty="0"/>
              <a:t>Orthodox</a:t>
            </a:r>
            <a:r>
              <a:rPr lang="en-US" sz="2200" dirty="0"/>
              <a:t> Church. This split was known as the </a:t>
            </a:r>
            <a:r>
              <a:rPr lang="en-US" sz="2200" u="sng" dirty="0"/>
              <a:t>Great Schism</a:t>
            </a:r>
            <a:r>
              <a:rPr lang="en-US" sz="2200" dirty="0"/>
              <a:t>. </a:t>
            </a:r>
          </a:p>
          <a:p>
            <a:pPr lvl="1"/>
            <a:r>
              <a:rPr lang="en-US" sz="2200" dirty="0"/>
              <a:t>Even the </a:t>
            </a:r>
            <a:r>
              <a:rPr lang="en-US" sz="2200" u="sng" dirty="0"/>
              <a:t>patriarch</a:t>
            </a:r>
            <a:r>
              <a:rPr lang="en-US" sz="2200" dirty="0"/>
              <a:t>, Saint John </a:t>
            </a:r>
            <a:r>
              <a:rPr lang="en-US" sz="2200" dirty="0" err="1"/>
              <a:t>Chrystom</a:t>
            </a:r>
            <a:r>
              <a:rPr lang="en-US" sz="2200" dirty="0"/>
              <a:t>, </a:t>
            </a:r>
            <a:r>
              <a:rPr lang="en-US" sz="2200" u="sng" dirty="0"/>
              <a:t>bowed</a:t>
            </a:r>
            <a:r>
              <a:rPr lang="en-US" sz="2200" dirty="0"/>
              <a:t> to the Emperor. 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701A1EC-A8BA-4250-8F4F-545143E437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901" y="2093844"/>
            <a:ext cx="4471108" cy="2975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5397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1EFC4A-7C62-4520-926A-5FE59A5A46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accent1"/>
                </a:solidFill>
              </a:rPr>
              <a:t>Fall of the Byzantines… </a:t>
            </a:r>
            <a:r>
              <a:rPr lang="en-US" dirty="0">
                <a:solidFill>
                  <a:schemeClr val="accent1"/>
                </a:solidFill>
                <a:sym typeface="Wingdings" panose="05000000000000000000" pitchFamily="2" charset="2"/>
              </a:rPr>
              <a:t> 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22A11C-6E78-4EB6-AFB6-1D56541F60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Font typeface="Arial" panose="020B0604020202020204" pitchFamily="34" charset="0"/>
              <a:buChar char="•"/>
            </a:pPr>
            <a:r>
              <a:rPr lang="en-US" sz="2200" dirty="0"/>
              <a:t>In the later years of Justinian’s reign, a disease similar to the </a:t>
            </a:r>
            <a:r>
              <a:rPr lang="en-US" sz="2200" u="sng" dirty="0"/>
              <a:t>Bubonic Plague</a:t>
            </a:r>
            <a:r>
              <a:rPr lang="en-US" sz="2200" dirty="0"/>
              <a:t> broke out in Constantinople probably from </a:t>
            </a:r>
            <a:r>
              <a:rPr lang="en-US" sz="2200" u="sng" dirty="0"/>
              <a:t>rat-infested</a:t>
            </a:r>
            <a:r>
              <a:rPr lang="en-US" sz="2200" dirty="0"/>
              <a:t> ships from </a:t>
            </a:r>
            <a:r>
              <a:rPr lang="en-US" sz="2200" u="sng" dirty="0"/>
              <a:t>India</a:t>
            </a:r>
            <a:r>
              <a:rPr lang="en-US" sz="2200" dirty="0"/>
              <a:t>. Historians estimate that in 542, the worst year of the plague, </a:t>
            </a:r>
            <a:r>
              <a:rPr lang="en-US" sz="2200" u="sng" dirty="0"/>
              <a:t>10,000</a:t>
            </a:r>
            <a:r>
              <a:rPr lang="en-US" sz="2200" dirty="0"/>
              <a:t> people were dying </a:t>
            </a:r>
            <a:r>
              <a:rPr lang="en-US" sz="2200" u="sng" dirty="0"/>
              <a:t>every day</a:t>
            </a:r>
            <a:r>
              <a:rPr lang="en-US" sz="2200" dirty="0"/>
              <a:t>. 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US" sz="2200" dirty="0"/>
              <a:t>The Byzantines had enemies in the </a:t>
            </a:r>
            <a:r>
              <a:rPr lang="en-US" sz="2200" u="sng" dirty="0"/>
              <a:t>East</a:t>
            </a:r>
            <a:r>
              <a:rPr lang="en-US" sz="2200" dirty="0"/>
              <a:t> and </a:t>
            </a:r>
            <a:r>
              <a:rPr lang="en-US" sz="2200" u="sng" dirty="0"/>
              <a:t>West</a:t>
            </a:r>
            <a:r>
              <a:rPr lang="en-US" sz="2200" dirty="0"/>
              <a:t>. They called the foreign invaders from the west “</a:t>
            </a:r>
            <a:r>
              <a:rPr lang="en-US" sz="2200" u="sng" dirty="0"/>
              <a:t>barbarians</a:t>
            </a:r>
            <a:r>
              <a:rPr lang="en-US" sz="2200" dirty="0"/>
              <a:t>.” The faced Muslim </a:t>
            </a:r>
            <a:r>
              <a:rPr lang="en-US" sz="2200" u="sng" dirty="0"/>
              <a:t>Turks</a:t>
            </a:r>
            <a:r>
              <a:rPr lang="en-US" sz="2200" dirty="0"/>
              <a:t> in the east. 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US" sz="2200" dirty="0"/>
              <a:t>After the </a:t>
            </a:r>
            <a:r>
              <a:rPr lang="en-US" sz="2200" u="sng" dirty="0"/>
              <a:t>Crusades</a:t>
            </a:r>
            <a:r>
              <a:rPr lang="en-US" sz="2200" dirty="0"/>
              <a:t> (1095-1291), the Byzantine economy </a:t>
            </a:r>
            <a:r>
              <a:rPr lang="en-US" sz="2200" u="sng" dirty="0"/>
              <a:t>collapsed</a:t>
            </a:r>
            <a:r>
              <a:rPr lang="en-US" sz="2200" dirty="0"/>
              <a:t>, leading to a poorly supplied army. They were eventually attacked &amp; defeated by the </a:t>
            </a:r>
            <a:r>
              <a:rPr lang="en-US" sz="2200" u="sng" dirty="0"/>
              <a:t>Ottomans</a:t>
            </a:r>
            <a:r>
              <a:rPr lang="en-US" sz="2200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2843426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CA72677B-2F8C-4192-8EBE-D360BE3B20F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45</TotalTime>
  <Words>516</Words>
  <Application>Microsoft Office PowerPoint</Application>
  <PresentationFormat>Widescreen</PresentationFormat>
  <Paragraphs>28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Wingdings</vt:lpstr>
      <vt:lpstr>Retrospect</vt:lpstr>
      <vt:lpstr>The Byzantine Empire</vt:lpstr>
      <vt:lpstr>“New Rome”</vt:lpstr>
      <vt:lpstr>PowerPoint Presentation</vt:lpstr>
      <vt:lpstr>Constantinople</vt:lpstr>
      <vt:lpstr>Justinian I</vt:lpstr>
      <vt:lpstr>Justinian’s Code</vt:lpstr>
      <vt:lpstr>The Great Schism </vt:lpstr>
      <vt:lpstr>Fall of the Byzantines… 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Byzantine Empire</dc:title>
  <dc:creator>Shannon Edwards</dc:creator>
  <cp:lastModifiedBy>Shannon Edwards</cp:lastModifiedBy>
  <cp:revision>6</cp:revision>
  <dcterms:created xsi:type="dcterms:W3CDTF">2016-10-31T18:11:10Z</dcterms:created>
  <dcterms:modified xsi:type="dcterms:W3CDTF">2017-10-12T02:07:01Z</dcterms:modified>
</cp:coreProperties>
</file>