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89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8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B29BA0-9F11-4F84-8EE6-09AC1BCE6D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79637F-105E-4A9F-808A-7AF1456904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A5EC-B2D8-4F62-ACFF-24964F914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Ottoman Empire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65DD0-8B44-4FB7-ADF7-A9FF0EED2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 Notes (3 – 4)</a:t>
            </a:r>
          </a:p>
        </p:txBody>
      </p:sp>
    </p:spTree>
    <p:extLst>
      <p:ext uri="{BB962C8B-B14F-4D97-AF65-F5344CB8AC3E}">
        <p14:creationId xmlns:p14="http://schemas.microsoft.com/office/powerpoint/2010/main" val="19451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8ABF-F06B-41D2-887D-024E3CBE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Being strong counts! (In the middle 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A0578-B965-43F4-9AAF-2F5FF85E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374" y="1921564"/>
            <a:ext cx="9912626" cy="3987285"/>
          </a:xfrm>
        </p:spPr>
        <p:txBody>
          <a:bodyPr/>
          <a:lstStyle/>
          <a:p>
            <a:pPr lvl="0"/>
            <a:r>
              <a:rPr lang="en-US" sz="2200" dirty="0"/>
              <a:t>The </a:t>
            </a:r>
            <a:r>
              <a:rPr lang="en-US" sz="2200" u="sng" dirty="0"/>
              <a:t>Ottoman</a:t>
            </a:r>
            <a:r>
              <a:rPr lang="en-US" sz="2200" dirty="0"/>
              <a:t> Empire, which was created by the </a:t>
            </a:r>
            <a:r>
              <a:rPr lang="en-US" sz="2200" u="sng" dirty="0"/>
              <a:t>Turks</a:t>
            </a:r>
            <a:r>
              <a:rPr lang="en-US" sz="2200" dirty="0"/>
              <a:t>, was one of the world’s most powerful states during the </a:t>
            </a:r>
            <a:r>
              <a:rPr lang="en-US" sz="2200" u="sng" dirty="0"/>
              <a:t>15</a:t>
            </a:r>
            <a:r>
              <a:rPr lang="en-US" sz="2200" baseline="30000" dirty="0"/>
              <a:t>th</a:t>
            </a:r>
            <a:r>
              <a:rPr lang="en-US" sz="2200" dirty="0"/>
              <a:t> &amp; </a:t>
            </a:r>
            <a:r>
              <a:rPr lang="en-US" sz="2200" u="sng" dirty="0"/>
              <a:t>16</a:t>
            </a:r>
            <a:r>
              <a:rPr lang="en-US" sz="2200" baseline="30000" dirty="0"/>
              <a:t>th</a:t>
            </a:r>
            <a:r>
              <a:rPr lang="en-US" sz="2200" dirty="0"/>
              <a:t> centuries.</a:t>
            </a:r>
          </a:p>
          <a:p>
            <a:pPr lvl="1"/>
            <a:r>
              <a:rPr lang="en-US" sz="2200" dirty="0"/>
              <a:t>The Turks saw themselves as </a:t>
            </a:r>
            <a:r>
              <a:rPr lang="en-US" sz="2200" u="sng" dirty="0"/>
              <a:t>ghazis</a:t>
            </a:r>
            <a:r>
              <a:rPr lang="en-US" sz="2200" dirty="0"/>
              <a:t>, and formed </a:t>
            </a:r>
            <a:r>
              <a:rPr lang="en-US" sz="2200" u="sng" dirty="0"/>
              <a:t>military</a:t>
            </a:r>
            <a:r>
              <a:rPr lang="en-US" sz="2200" dirty="0"/>
              <a:t> societies and followed a strict Islamic code of conduct. </a:t>
            </a:r>
          </a:p>
          <a:p>
            <a:pPr lvl="1"/>
            <a:r>
              <a:rPr lang="en-US" sz="2200" dirty="0"/>
              <a:t>The Ottoman Empire began with </a:t>
            </a:r>
            <a:r>
              <a:rPr lang="en-US" sz="2200" u="sng" dirty="0"/>
              <a:t>Osman</a:t>
            </a:r>
            <a:r>
              <a:rPr lang="en-US" sz="2200" dirty="0"/>
              <a:t> who built a small Muslim state in </a:t>
            </a:r>
            <a:r>
              <a:rPr lang="en-US" sz="2200" u="sng" dirty="0"/>
              <a:t>Anatolia</a:t>
            </a:r>
            <a:r>
              <a:rPr lang="en-US" sz="2200" dirty="0"/>
              <a:t>. </a:t>
            </a:r>
          </a:p>
          <a:p>
            <a:pPr lvl="0"/>
            <a:r>
              <a:rPr lang="en-US" sz="2200" dirty="0"/>
              <a:t>The Ottomans owe much of their success to new weapons (i.e. muskets) that changed </a:t>
            </a:r>
            <a:r>
              <a:rPr lang="en-US" sz="2200" u="sng" dirty="0"/>
              <a:t>warfare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Much of their military success was due to </a:t>
            </a:r>
            <a:r>
              <a:rPr lang="en-US" sz="2200" u="sng" dirty="0"/>
              <a:t>gun powder</a:t>
            </a:r>
            <a:r>
              <a:rPr lang="en-US" sz="2200" dirty="0"/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DA610-F0E5-440F-91B1-6ED7671CA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32" y="4166201"/>
            <a:ext cx="2537455" cy="2078762"/>
          </a:xfrm>
          <a:prstGeom prst="rect">
            <a:avLst/>
          </a:prstGeom>
        </p:spPr>
      </p:pic>
      <p:pic>
        <p:nvPicPr>
          <p:cNvPr id="1026" name="Picture 2" descr="Image result for ottoman empire">
            <a:extLst>
              <a:ext uri="{FF2B5EF4-FFF2-40B4-BE49-F238E27FC236}">
                <a16:creationId xmlns:a16="http://schemas.microsoft.com/office/drawing/2014/main" id="{1347606A-003E-491E-97B4-E7E82AB3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0" y="2027582"/>
            <a:ext cx="1836604" cy="12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ttoman empire people">
            <a:extLst>
              <a:ext uri="{FF2B5EF4-FFF2-40B4-BE49-F238E27FC236}">
                <a16:creationId xmlns:a16="http://schemas.microsoft.com/office/drawing/2014/main" id="{F3A5F705-FC0B-4E05-A266-57068545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14" y="4809338"/>
            <a:ext cx="2552222" cy="14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9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D5C3-0975-4AB5-8783-A2C5AF7B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Istanbul (Not Constantinople)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F0B2-5BEB-4F7A-9771-502B424E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The first Ottoman leader to call himself “</a:t>
            </a:r>
            <a:r>
              <a:rPr lang="en-US" sz="2200" u="sng" dirty="0"/>
              <a:t>Sultan”</a:t>
            </a:r>
            <a:r>
              <a:rPr lang="en-US" sz="2200" dirty="0"/>
              <a:t> was Osman’s son, </a:t>
            </a:r>
            <a:r>
              <a:rPr lang="en-US" sz="2200" dirty="0" err="1"/>
              <a:t>Orkhan</a:t>
            </a:r>
            <a:r>
              <a:rPr lang="en-US" sz="2200" dirty="0"/>
              <a:t> I. </a:t>
            </a:r>
          </a:p>
          <a:p>
            <a:pPr lvl="0"/>
            <a:r>
              <a:rPr lang="en-US" sz="2200" dirty="0"/>
              <a:t>Generations later when </a:t>
            </a:r>
            <a:r>
              <a:rPr lang="en-US" sz="2200" u="sng" dirty="0"/>
              <a:t>Mehmed II</a:t>
            </a:r>
            <a:r>
              <a:rPr lang="en-US" sz="2200" dirty="0"/>
              <a:t> or Mehmed the </a:t>
            </a:r>
            <a:r>
              <a:rPr lang="en-US" sz="2200" u="sng" dirty="0"/>
              <a:t>Conqueror</a:t>
            </a:r>
            <a:r>
              <a:rPr lang="en-US" sz="2200" dirty="0"/>
              <a:t> was Sultan he led a siege to capture </a:t>
            </a:r>
            <a:r>
              <a:rPr lang="en-US" sz="2200" u="sng" dirty="0"/>
              <a:t>Constantinople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After nearly a two-month siege, Ottoman </a:t>
            </a:r>
            <a:r>
              <a:rPr lang="en-US" sz="2200" u="sng" dirty="0"/>
              <a:t>cannons </a:t>
            </a:r>
            <a:r>
              <a:rPr lang="en-US" sz="2200" dirty="0"/>
              <a:t>finally blasted gaps in the great defensive walls.</a:t>
            </a:r>
          </a:p>
          <a:p>
            <a:pPr lvl="1"/>
            <a:r>
              <a:rPr lang="en-US" sz="2200" dirty="0"/>
              <a:t>The Ottomans renamed Constantinople “</a:t>
            </a:r>
            <a:r>
              <a:rPr lang="en-US" sz="2200" u="sng" dirty="0"/>
              <a:t>Istanbul</a:t>
            </a:r>
            <a:r>
              <a:rPr lang="en-US" sz="2200" dirty="0"/>
              <a:t>”.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F1B04-5ADB-4819-A735-80C7BD05A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46" y="3721080"/>
            <a:ext cx="4427896" cy="2256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0F88F-5BC5-4E43-B358-FED36A72E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4" y="4144618"/>
            <a:ext cx="4240694" cy="2120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EC13C-AC7F-4A54-8597-59E84217B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77" y="146670"/>
            <a:ext cx="2655067" cy="1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4EA7-92D8-4F86-9F57-8BF7C2BF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Successful Sultan </a:t>
            </a:r>
            <a:r>
              <a:rPr lang="en-US" dirty="0" err="1"/>
              <a:t>Suleyman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6A7C-7920-49BC-9E05-70FE8FF1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417" y="2040834"/>
            <a:ext cx="7206532" cy="3871697"/>
          </a:xfrm>
        </p:spPr>
        <p:txBody>
          <a:bodyPr/>
          <a:lstStyle/>
          <a:p>
            <a:pPr lvl="0"/>
            <a:r>
              <a:rPr lang="en-US" sz="2200" dirty="0"/>
              <a:t>Early Ottoman leaders were </a:t>
            </a:r>
            <a:r>
              <a:rPr lang="en-US" sz="2200" u="sng" dirty="0"/>
              <a:t>Muslim</a:t>
            </a:r>
            <a:r>
              <a:rPr lang="en-US" sz="2200" dirty="0"/>
              <a:t> warriors who fought against the Christian </a:t>
            </a:r>
            <a:r>
              <a:rPr lang="en-US" sz="2200" u="sng" dirty="0"/>
              <a:t>Byzantine</a:t>
            </a:r>
            <a:r>
              <a:rPr lang="en-US" sz="2200" dirty="0"/>
              <a:t> Empire. Their main goal was </a:t>
            </a:r>
            <a:r>
              <a:rPr lang="en-US" sz="2200" u="sng" dirty="0"/>
              <a:t>territorial</a:t>
            </a:r>
            <a:r>
              <a:rPr lang="en-US" sz="2200" dirty="0"/>
              <a:t> expansion.</a:t>
            </a:r>
          </a:p>
          <a:p>
            <a:pPr lvl="0"/>
            <a:r>
              <a:rPr lang="en-US" sz="2200" dirty="0"/>
              <a:t>The empire reached its </a:t>
            </a:r>
            <a:r>
              <a:rPr lang="en-US" sz="2200" u="sng" dirty="0"/>
              <a:t>apex</a:t>
            </a:r>
            <a:r>
              <a:rPr lang="en-US" sz="2200" dirty="0"/>
              <a:t> (or “peak”) under </a:t>
            </a:r>
            <a:r>
              <a:rPr lang="en-US" sz="2200" dirty="0" err="1"/>
              <a:t>Suleyman</a:t>
            </a:r>
            <a:r>
              <a:rPr lang="en-US" sz="2200" dirty="0"/>
              <a:t> the </a:t>
            </a:r>
            <a:r>
              <a:rPr lang="en-US" sz="2200" u="sng" dirty="0"/>
              <a:t>Magnificent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His people called him “the </a:t>
            </a:r>
            <a:r>
              <a:rPr lang="en-US" sz="2200" u="sng" dirty="0"/>
              <a:t>Lawgiver</a:t>
            </a:r>
            <a:r>
              <a:rPr lang="en-US" sz="2200" dirty="0"/>
              <a:t>”. </a:t>
            </a:r>
          </a:p>
          <a:p>
            <a:pPr lvl="1"/>
            <a:r>
              <a:rPr lang="en-US" sz="2200" dirty="0" err="1"/>
              <a:t>Suleyman</a:t>
            </a:r>
            <a:r>
              <a:rPr lang="en-US" sz="2200" dirty="0"/>
              <a:t> </a:t>
            </a:r>
            <a:r>
              <a:rPr lang="en-US" sz="2200" u="sng" dirty="0"/>
              <a:t>modernized</a:t>
            </a:r>
            <a:r>
              <a:rPr lang="en-US" sz="2200" dirty="0"/>
              <a:t> the army and conquered the land from </a:t>
            </a:r>
            <a:r>
              <a:rPr lang="en-US" sz="2200" u="sng" dirty="0"/>
              <a:t>Hungary</a:t>
            </a:r>
            <a:r>
              <a:rPr lang="en-US" sz="2200" dirty="0"/>
              <a:t> to </a:t>
            </a:r>
            <a:r>
              <a:rPr lang="en-US" sz="2200" u="sng" dirty="0"/>
              <a:t>Arabia </a:t>
            </a:r>
            <a:r>
              <a:rPr lang="en-US" sz="2200" dirty="0"/>
              <a:t>and Mesopotamia, and across North </a:t>
            </a:r>
            <a:r>
              <a:rPr lang="en-US" sz="2200" u="sng" dirty="0"/>
              <a:t>Africa</a:t>
            </a:r>
            <a:r>
              <a:rPr lang="en-US" sz="2200" dirty="0"/>
              <a:t>. (pg. 67 of your book)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38841-4447-40C1-81C4-290F141A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1868312"/>
            <a:ext cx="3531306" cy="41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409A-A7D6-45BF-B109-5F44CC45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Suleyman’s</a:t>
            </a:r>
            <a:r>
              <a:rPr lang="en-US" dirty="0"/>
              <a:t> 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2901-8958-4105-9B1D-D6601729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69711" cy="4409292"/>
          </a:xfrm>
        </p:spPr>
        <p:txBody>
          <a:bodyPr/>
          <a:lstStyle/>
          <a:p>
            <a:pPr lvl="0"/>
            <a:r>
              <a:rPr lang="en-US" sz="2200" dirty="0" err="1"/>
              <a:t>Suleyman’s</a:t>
            </a:r>
            <a:r>
              <a:rPr lang="en-US" sz="2200" dirty="0"/>
              <a:t> crowning achievement was his </a:t>
            </a:r>
            <a:r>
              <a:rPr lang="en-US" sz="2200" u="sng" dirty="0"/>
              <a:t>social structure</a:t>
            </a:r>
            <a:r>
              <a:rPr lang="en-US" sz="2200" dirty="0"/>
              <a:t>. The Ottoman society was divided into </a:t>
            </a:r>
            <a:r>
              <a:rPr lang="en-US" sz="2200" u="sng" dirty="0"/>
              <a:t>classes</a:t>
            </a:r>
            <a:r>
              <a:rPr lang="en-US" sz="2200" dirty="0"/>
              <a:t>, each with its appointed role. </a:t>
            </a:r>
          </a:p>
          <a:p>
            <a:pPr lvl="1"/>
            <a:r>
              <a:rPr lang="en-US" sz="2200" dirty="0"/>
              <a:t>“Men of the </a:t>
            </a:r>
            <a:r>
              <a:rPr lang="en-US" sz="2200" u="sng" dirty="0"/>
              <a:t>sword</a:t>
            </a:r>
            <a:r>
              <a:rPr lang="en-US" sz="2200" dirty="0"/>
              <a:t>” - Soldiers who guarded the </a:t>
            </a:r>
            <a:r>
              <a:rPr lang="en-US" sz="2200" u="sng" dirty="0"/>
              <a:t>sultan</a:t>
            </a:r>
            <a:r>
              <a:rPr lang="en-US" sz="2200" dirty="0"/>
              <a:t> and defended the state</a:t>
            </a:r>
          </a:p>
          <a:p>
            <a:pPr lvl="1"/>
            <a:r>
              <a:rPr lang="en-US" sz="2200" dirty="0"/>
              <a:t>“Men of the </a:t>
            </a:r>
            <a:r>
              <a:rPr lang="en-US" sz="2200" u="sng" dirty="0"/>
              <a:t>pen</a:t>
            </a:r>
            <a:r>
              <a:rPr lang="en-US" sz="2200" dirty="0"/>
              <a:t>” – scientists, lawyers, judges, and poets</a:t>
            </a:r>
          </a:p>
          <a:p>
            <a:pPr lvl="1"/>
            <a:r>
              <a:rPr lang="en-US" sz="2200" dirty="0"/>
              <a:t>“Men of negotiation” – merchants, artisans; carried out </a:t>
            </a:r>
            <a:r>
              <a:rPr lang="en-US" sz="2200" u="sng" dirty="0"/>
              <a:t>trade</a:t>
            </a:r>
            <a:r>
              <a:rPr lang="en-US" sz="2200" dirty="0"/>
              <a:t> and production</a:t>
            </a:r>
          </a:p>
          <a:p>
            <a:pPr lvl="1"/>
            <a:r>
              <a:rPr lang="en-US" sz="2200" dirty="0"/>
              <a:t>“Men of husbandry” – farmers &amp; herders who produced food for the community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34681-70E9-4C2E-A3E4-B3D9FDCA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90" y="2304839"/>
            <a:ext cx="41433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C9AB-1DE4-4A4E-88F2-BA2DCE3B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Suleyman’s</a:t>
            </a:r>
            <a:r>
              <a:rPr lang="en-US" dirty="0"/>
              <a:t> 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177D-6A7F-4FAC-A00B-3EF48409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278" y="2093842"/>
            <a:ext cx="7935402" cy="3775251"/>
          </a:xfrm>
        </p:spPr>
        <p:txBody>
          <a:bodyPr/>
          <a:lstStyle/>
          <a:p>
            <a:pPr lvl="0"/>
            <a:r>
              <a:rPr lang="en-US" sz="2200" dirty="0"/>
              <a:t>The people were organized into </a:t>
            </a:r>
            <a:r>
              <a:rPr lang="en-US" sz="2200" u="sng" dirty="0"/>
              <a:t>millets</a:t>
            </a:r>
            <a:r>
              <a:rPr lang="en-US" sz="2200" dirty="0"/>
              <a:t>, or religious communities. </a:t>
            </a:r>
          </a:p>
          <a:p>
            <a:pPr lvl="1"/>
            <a:r>
              <a:rPr lang="en-US" sz="2200" dirty="0"/>
              <a:t>The men of the sword &amp; pen were almost all Muslim; other classes included non-Muslims.</a:t>
            </a:r>
          </a:p>
          <a:p>
            <a:pPr lvl="1"/>
            <a:r>
              <a:rPr lang="en-US" sz="2200" dirty="0"/>
              <a:t>These included: Greek Christians, Armenian Christians, and Jews.</a:t>
            </a:r>
          </a:p>
          <a:p>
            <a:pPr lvl="1"/>
            <a:r>
              <a:rPr lang="en-US" sz="2200" dirty="0"/>
              <a:t>The Jewish millets included many Jews who had been expelled from </a:t>
            </a:r>
            <a:r>
              <a:rPr lang="en-US" sz="2200" u="sng" dirty="0"/>
              <a:t>Spain</a:t>
            </a:r>
            <a:r>
              <a:rPr lang="en-US" sz="2200" dirty="0"/>
              <a:t> in 1492 during the </a:t>
            </a:r>
            <a:r>
              <a:rPr lang="en-US" sz="2200" u="sng" dirty="0"/>
              <a:t>Reconquista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The sultan’s 20,000 personal slaves staffed the palace bureaucracy. The slaves were acquired as part of a policy called </a:t>
            </a:r>
            <a:r>
              <a:rPr lang="en-US" sz="2200" u="sng" dirty="0" err="1"/>
              <a:t>devshirme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He also had his </a:t>
            </a:r>
            <a:r>
              <a:rPr lang="en-US" sz="2200" u="sng" dirty="0"/>
              <a:t>janissaries</a:t>
            </a:r>
            <a:r>
              <a:rPr lang="en-US" sz="2200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9A511-87C8-4ED3-B94D-3CCA16E2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859043"/>
            <a:ext cx="2734089" cy="41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52AF-8EB7-40F0-B9F0-215A029F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Ottoman Social Structure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233DF8-58DF-402A-B693-D2B4DA1B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11980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B6E4C6-992B-4B75-99A1-5E53AE76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57" y="3839309"/>
            <a:ext cx="2466975" cy="1857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63175-B883-4BB3-9A8D-537B1EAD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C695-88CF-4039-ABEE-A7FA9D8CF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The empire stood for over </a:t>
            </a:r>
            <a:r>
              <a:rPr lang="en-US" sz="2200" u="sng" dirty="0"/>
              <a:t>600</a:t>
            </a:r>
            <a:r>
              <a:rPr lang="en-US" sz="2200" dirty="0"/>
              <a:t> years. It wasn’t until </a:t>
            </a:r>
            <a:r>
              <a:rPr lang="en-US" sz="2200" u="sng" dirty="0"/>
              <a:t>World</a:t>
            </a:r>
            <a:r>
              <a:rPr lang="en-US" sz="2200" dirty="0"/>
              <a:t> War I that they were defeated (&amp; renamed “Turkey”).</a:t>
            </a:r>
          </a:p>
          <a:p>
            <a:pPr lvl="0"/>
            <a:r>
              <a:rPr lang="en-US" sz="2200" dirty="0"/>
              <a:t>The Ottoman Empire is known for being one of </a:t>
            </a:r>
            <a:r>
              <a:rPr lang="en-US" sz="2200" u="sng" dirty="0"/>
              <a:t>history</a:t>
            </a:r>
            <a:r>
              <a:rPr lang="en-US" sz="2200" dirty="0"/>
              <a:t>’s largest &amp; most powerful </a:t>
            </a:r>
            <a:r>
              <a:rPr lang="en-US" sz="2200" u="sng" dirty="0"/>
              <a:t>Muslim</a:t>
            </a:r>
            <a:r>
              <a:rPr lang="en-US" sz="2200" dirty="0"/>
              <a:t> empires.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82B28-9BD4-49F6-A92B-FF1789C1B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88" y="3381149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9838FB-C275-4A38-A3FF-D4FFC2627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6" y="3437120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CF262-A74D-4F01-AE82-FD5659F66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87" y="5116676"/>
            <a:ext cx="2571750" cy="1781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E5798-400C-4864-BC49-8DD30E04B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1" y="3430562"/>
            <a:ext cx="4434965" cy="27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7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475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Ottoman Empire</vt:lpstr>
      <vt:lpstr>Being strong counts! (In the middle ages)</vt:lpstr>
      <vt:lpstr>Istanbul (Not Constantinople) </vt:lpstr>
      <vt:lpstr>Successful Sultan Suleyman</vt:lpstr>
      <vt:lpstr>Suleyman’s Social Structure</vt:lpstr>
      <vt:lpstr>Suleyman’s Social Structure</vt:lpstr>
      <vt:lpstr>Ottoman Social Structure </vt:lpstr>
      <vt:lpstr>DID YOU KNOW??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Ottoman Empire</dc:title>
  <dc:creator>Shannon Edwards</dc:creator>
  <cp:lastModifiedBy>Shannon Edwards</cp:lastModifiedBy>
  <cp:revision>3</cp:revision>
  <dcterms:created xsi:type="dcterms:W3CDTF">2017-10-18T00:37:54Z</dcterms:created>
  <dcterms:modified xsi:type="dcterms:W3CDTF">2017-10-18T00:55:44Z</dcterms:modified>
</cp:coreProperties>
</file>