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8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4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7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8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9E7121-9192-460C-9989-38BBEA78B100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C76B1B-8A73-4DF0-8AFB-2F9EDC6D22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651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664A5-49DF-4B2F-A6C8-4C5814618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Rise of Russia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D21370-355E-487D-85A9-0D1D0AE73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 Notes (pg. 4 – 6) </a:t>
            </a:r>
          </a:p>
        </p:txBody>
      </p:sp>
    </p:spTree>
    <p:extLst>
      <p:ext uri="{BB962C8B-B14F-4D97-AF65-F5344CB8AC3E}">
        <p14:creationId xmlns:p14="http://schemas.microsoft.com/office/powerpoint/2010/main" val="30312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6FA95-F333-40CC-AF0B-4AF983C5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Russia?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EA092-B775-4762-941F-8D52A3B5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565" y="1737359"/>
            <a:ext cx="5806229" cy="4339883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As the </a:t>
            </a:r>
            <a:r>
              <a:rPr lang="en-US" sz="2200" u="sng" dirty="0"/>
              <a:t>Byzantine</a:t>
            </a:r>
            <a:r>
              <a:rPr lang="en-US" sz="2200" dirty="0"/>
              <a:t> Empire was thriving in </a:t>
            </a:r>
            <a:r>
              <a:rPr lang="en-US" sz="2200" u="sng" dirty="0"/>
              <a:t>Eastern</a:t>
            </a:r>
            <a:r>
              <a:rPr lang="en-US" sz="2200" dirty="0"/>
              <a:t> Europe, </a:t>
            </a:r>
            <a:r>
              <a:rPr lang="en-US" sz="2200" u="sng" dirty="0"/>
              <a:t>Russia</a:t>
            </a:r>
            <a:r>
              <a:rPr lang="en-US" sz="2200" dirty="0"/>
              <a:t> (which connects Europe &amp; Asia) began to grow.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Russia’s unique </a:t>
            </a:r>
            <a:r>
              <a:rPr lang="en-US" sz="2200" u="sng" dirty="0"/>
              <a:t>geography</a:t>
            </a:r>
            <a:r>
              <a:rPr lang="en-US" sz="2200" dirty="0"/>
              <a:t> attracted settlers from </a:t>
            </a:r>
            <a:r>
              <a:rPr lang="en-US" sz="2200" u="sng" dirty="0"/>
              <a:t>Europe</a:t>
            </a:r>
            <a:r>
              <a:rPr lang="en-US" sz="2200" dirty="0"/>
              <a:t> (mostly </a:t>
            </a:r>
            <a:r>
              <a:rPr lang="en-US" sz="2200" u="sng" dirty="0" err="1"/>
              <a:t>slavic</a:t>
            </a:r>
            <a:r>
              <a:rPr lang="en-US" sz="2200" dirty="0"/>
              <a:t> farmers &amp; hunters) &amp; </a:t>
            </a:r>
            <a:r>
              <a:rPr lang="en-US" sz="2200" u="sng" dirty="0"/>
              <a:t>Asia</a:t>
            </a:r>
            <a:r>
              <a:rPr lang="en-US" sz="2200" dirty="0"/>
              <a:t> (nomadic conquerors / </a:t>
            </a:r>
            <a:r>
              <a:rPr lang="en-US" sz="2200" u="sng" dirty="0" err="1"/>
              <a:t>vikings</a:t>
            </a:r>
            <a:r>
              <a:rPr lang="en-US" sz="2200" dirty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Northern forests supplied </a:t>
            </a:r>
            <a:r>
              <a:rPr lang="en-US" sz="2200" u="sng" dirty="0"/>
              <a:t>lumber</a:t>
            </a:r>
            <a:r>
              <a:rPr lang="en-US" sz="2200" dirty="0"/>
              <a:t>, and animals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Southern Steppe – open, treeless, grassland land; offered pasture for the herds and </a:t>
            </a:r>
            <a:r>
              <a:rPr lang="en-US" sz="2200" u="sng" dirty="0"/>
              <a:t>horses</a:t>
            </a:r>
            <a:r>
              <a:rPr lang="en-US" sz="2200" dirty="0"/>
              <a:t> of nomadic people.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u="sng" dirty="0"/>
              <a:t>Vikings</a:t>
            </a:r>
            <a:r>
              <a:rPr lang="en-US" sz="2200" dirty="0"/>
              <a:t> in this area were known as </a:t>
            </a:r>
            <a:r>
              <a:rPr lang="en-US" sz="2200" u="sng" dirty="0"/>
              <a:t>Rus</a:t>
            </a:r>
            <a:r>
              <a:rPr lang="en-US" sz="2200" dirty="0"/>
              <a:t>, which is where the name “</a:t>
            </a:r>
            <a:r>
              <a:rPr lang="en-US" sz="2200" u="sng" dirty="0"/>
              <a:t>Russia”</a:t>
            </a:r>
            <a:r>
              <a:rPr lang="en-US" sz="2200" dirty="0"/>
              <a:t> comes from. </a:t>
            </a:r>
          </a:p>
          <a:p>
            <a:endParaRPr lang="en-US" dirty="0"/>
          </a:p>
        </p:txBody>
      </p:sp>
      <p:pic>
        <p:nvPicPr>
          <p:cNvPr id="4" name="Picture 2" descr="Image result for russia on a map of europe and asia">
            <a:extLst>
              <a:ext uri="{FF2B5EF4-FFF2-40B4-BE49-F238E27FC236}">
                <a16:creationId xmlns:a16="http://schemas.microsoft.com/office/drawing/2014/main" xmlns="" id="{9E8230E9-40EC-4570-B154-2AC349C7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1" y="2309968"/>
            <a:ext cx="5595125" cy="29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2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88039-35C0-4B56-A6C1-AD0F8288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Kiev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995D9-EC85-47B7-A110-12B0B240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5373858" cy="4418931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In 882 A.D. (which is considered the beginning of Russian history), </a:t>
            </a:r>
            <a:r>
              <a:rPr lang="en-US" sz="2200" u="sng" dirty="0"/>
              <a:t>Oleg</a:t>
            </a:r>
            <a:r>
              <a:rPr lang="en-US" sz="2200" dirty="0"/>
              <a:t>, leader of the “</a:t>
            </a:r>
            <a:r>
              <a:rPr lang="en-US" sz="2200" u="sng" dirty="0"/>
              <a:t>Rus</a:t>
            </a:r>
            <a:r>
              <a:rPr lang="en-US" sz="2200" dirty="0"/>
              <a:t>” seized Kiev &amp; set up trade with the </a:t>
            </a:r>
            <a:r>
              <a:rPr lang="en-US" sz="2200" u="sng" dirty="0"/>
              <a:t>Byzantines</a:t>
            </a:r>
            <a:r>
              <a:rPr lang="en-US" sz="2200" dirty="0"/>
              <a:t> (who now recognized “Russia” as a state).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The city of </a:t>
            </a:r>
            <a:r>
              <a:rPr lang="en-US" sz="2200" u="sng" dirty="0"/>
              <a:t>Kiev</a:t>
            </a:r>
            <a:r>
              <a:rPr lang="en-US" sz="2200" dirty="0"/>
              <a:t> (the present-day capital of Ukraine) grew as a result of the two distinct </a:t>
            </a:r>
            <a:r>
              <a:rPr lang="en-US" sz="2200" u="sng" dirty="0"/>
              <a:t>cultures</a:t>
            </a:r>
            <a:r>
              <a:rPr lang="en-US" sz="2200" dirty="0"/>
              <a:t> (Slavic and Vikings) mixing together. It was Russia’s </a:t>
            </a:r>
            <a:r>
              <a:rPr lang="en-US" sz="2200" u="sng" dirty="0"/>
              <a:t>first </a:t>
            </a:r>
            <a:r>
              <a:rPr lang="en-US" sz="2200" dirty="0"/>
              <a:t>civilization.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The Kiev became an </a:t>
            </a:r>
            <a:r>
              <a:rPr lang="en-US" sz="2200" u="sng" dirty="0"/>
              <a:t>important</a:t>
            </a:r>
            <a:r>
              <a:rPr lang="en-US" sz="2200" dirty="0"/>
              <a:t> city because its location is at the center of vital trade network between the </a:t>
            </a:r>
            <a:r>
              <a:rPr lang="en-US" sz="2200" u="sng" dirty="0"/>
              <a:t>Baltic </a:t>
            </a:r>
            <a:r>
              <a:rPr lang="en-US" sz="2200" dirty="0"/>
              <a:t>and </a:t>
            </a:r>
            <a:r>
              <a:rPr lang="en-US" sz="2200" u="sng" dirty="0"/>
              <a:t>Black </a:t>
            </a:r>
            <a:r>
              <a:rPr lang="en-US" sz="2200" dirty="0"/>
              <a:t>seas, is has strong </a:t>
            </a:r>
            <a:r>
              <a:rPr lang="en-US" sz="2200" u="sng" dirty="0"/>
              <a:t>Christian</a:t>
            </a:r>
            <a:r>
              <a:rPr lang="en-US" sz="2200" dirty="0"/>
              <a:t> influences, and a steady </a:t>
            </a:r>
            <a:r>
              <a:rPr lang="en-US" sz="2200" u="sng" dirty="0"/>
              <a:t>economy</a:t>
            </a:r>
            <a:r>
              <a:rPr lang="en-US" sz="2200" dirty="0"/>
              <a:t>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43FF40-5459-4727-AA29-F788A1AE6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69" y="1011981"/>
            <a:ext cx="4436729" cy="49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E2D74-15CE-42D1-9FA8-89561CF6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 of “Russia”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C2C095-355E-4B54-9C54-3EE3945F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u="sng" dirty="0"/>
              <a:t>Vladimir</a:t>
            </a:r>
            <a:r>
              <a:rPr lang="en-US" sz="2200" dirty="0"/>
              <a:t> was the ruler who lead Kiev to be </a:t>
            </a:r>
            <a:r>
              <a:rPr lang="en-US" sz="2200" u="sng" dirty="0"/>
              <a:t>Christian</a:t>
            </a:r>
            <a:r>
              <a:rPr lang="en-US" sz="2200" dirty="0"/>
              <a:t>. In 989, he had all his citizens </a:t>
            </a:r>
            <a:r>
              <a:rPr lang="en-US" sz="2200" u="sng" dirty="0"/>
              <a:t>baptized</a:t>
            </a:r>
            <a:r>
              <a:rPr lang="en-US" sz="2200" b="1" u="sng" dirty="0"/>
              <a:t> </a:t>
            </a:r>
            <a:r>
              <a:rPr lang="en-US" sz="2200" dirty="0"/>
              <a:t>in the Dnieper River.</a:t>
            </a:r>
            <a:r>
              <a:rPr lang="en-US" sz="2200" b="1" u="sng" dirty="0"/>
              <a:t> </a:t>
            </a:r>
            <a:endParaRPr lang="en-US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In 1019, Vladimir’s son </a:t>
            </a:r>
            <a:r>
              <a:rPr lang="en-US" sz="2200" u="sng" dirty="0" err="1"/>
              <a:t>Yaroslav</a:t>
            </a:r>
            <a:r>
              <a:rPr lang="en-US" sz="2200" dirty="0"/>
              <a:t> the Wise came to throne and led Kiev to even greater glory, but also its defeat.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He divided his realm among his </a:t>
            </a:r>
            <a:r>
              <a:rPr lang="en-US" sz="2200" u="sng" dirty="0"/>
              <a:t>sons</a:t>
            </a:r>
            <a:r>
              <a:rPr lang="en-US" sz="2200" dirty="0"/>
              <a:t>, instead of the custom of passing the throne to the </a:t>
            </a:r>
            <a:r>
              <a:rPr lang="en-US" sz="2200" u="sng" dirty="0"/>
              <a:t>eldest</a:t>
            </a:r>
            <a:r>
              <a:rPr lang="en-US" sz="2200" dirty="0"/>
              <a:t>. After </a:t>
            </a:r>
            <a:r>
              <a:rPr lang="en-US" sz="2200" dirty="0" err="1"/>
              <a:t>Yaroslav’s</a:t>
            </a:r>
            <a:r>
              <a:rPr lang="en-US" sz="2200" dirty="0"/>
              <a:t> death, the sons tore the Kingdom apart fighting for </a:t>
            </a:r>
            <a:r>
              <a:rPr lang="en-US" sz="2200" u="sng" dirty="0"/>
              <a:t>territory</a:t>
            </a:r>
            <a:r>
              <a:rPr lang="en-US" sz="2200" dirty="0"/>
              <a:t>. In addition, the crusades destroyed its economy. Leaving it weak to fall to the </a:t>
            </a:r>
            <a:r>
              <a:rPr lang="en-US" sz="2200" u="sng" dirty="0"/>
              <a:t>Mongols.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  <p:pic>
        <p:nvPicPr>
          <p:cNvPr id="4" name="Picture 2" descr="Image result for kiev in ancient russia">
            <a:extLst>
              <a:ext uri="{FF2B5EF4-FFF2-40B4-BE49-F238E27FC236}">
                <a16:creationId xmlns:a16="http://schemas.microsoft.com/office/drawing/2014/main" xmlns="" id="{C9CA7B70-3843-460B-ACDD-0BC8E4C2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4375796"/>
            <a:ext cx="2961081" cy="17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7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218E0-4D6F-4C5C-9B01-E223668F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Mongols in Russia…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41A9C-0A4B-4FDD-95F3-F8380A17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u="sng" dirty="0"/>
              <a:t>Mongol</a:t>
            </a:r>
            <a:r>
              <a:rPr lang="en-US" sz="2200" dirty="0"/>
              <a:t> leader Genghis </a:t>
            </a:r>
            <a:r>
              <a:rPr lang="en-US" sz="2200" u="sng" dirty="0"/>
              <a:t>Kahn</a:t>
            </a:r>
            <a:r>
              <a:rPr lang="en-US" sz="2200" dirty="0"/>
              <a:t> (whose name means “World Emperor”) was one of the most </a:t>
            </a:r>
            <a:r>
              <a:rPr lang="en-US" sz="2200" u="sng" dirty="0"/>
              <a:t>fearsome</a:t>
            </a:r>
            <a:r>
              <a:rPr lang="en-US" sz="2200" dirty="0"/>
              <a:t> warriors. They destroyed cities by </a:t>
            </a:r>
            <a:r>
              <a:rPr lang="en-US" sz="2200" u="sng" dirty="0"/>
              <a:t>burning</a:t>
            </a:r>
            <a:r>
              <a:rPr lang="en-US" sz="2200" dirty="0"/>
              <a:t> them down and then ruling.  </a:t>
            </a:r>
          </a:p>
          <a:p>
            <a:pPr lvl="1"/>
            <a:r>
              <a:rPr lang="en-US" sz="2200" dirty="0"/>
              <a:t>The Mongols were a ferocious group of horsemen from central </a:t>
            </a:r>
            <a:r>
              <a:rPr lang="en-US" sz="2200" u="sng" dirty="0"/>
              <a:t>Asia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The Mongol empire stretched from the Yellow Sea to the </a:t>
            </a:r>
            <a:r>
              <a:rPr lang="en-US" sz="2200" u="sng" dirty="0"/>
              <a:t>Baltic</a:t>
            </a:r>
            <a:r>
              <a:rPr lang="en-US" sz="2200" dirty="0"/>
              <a:t> sea, and from the Himalayas to northern Russia.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52056B-1701-444C-836F-1A6DE14F6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51" y="3685735"/>
            <a:ext cx="3637245" cy="2516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A4DAB1-B4E5-44F5-BE3E-CCB739BA2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5" y="3272608"/>
            <a:ext cx="4681882" cy="29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C79FB-C215-4EDC-B32E-EFDC1792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Mongols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42833-50A0-4C33-9734-0E1BFFC6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When the Mongols took over Kiev they renamed it “Khanate of the Golden Horde”. </a:t>
            </a:r>
            <a:r>
              <a:rPr lang="en-US" sz="2200" i="1" dirty="0" err="1"/>
              <a:t>Kahante</a:t>
            </a:r>
            <a:r>
              <a:rPr lang="en-US" sz="2200" dirty="0"/>
              <a:t> is Mongol for “</a:t>
            </a:r>
            <a:r>
              <a:rPr lang="en-US" sz="2200" u="sng" dirty="0"/>
              <a:t>kingdom</a:t>
            </a:r>
            <a:r>
              <a:rPr lang="en-US" sz="2200" dirty="0"/>
              <a:t>”, Gold was their </a:t>
            </a:r>
            <a:r>
              <a:rPr lang="en-US" sz="2200" u="sng" dirty="0"/>
              <a:t>royal</a:t>
            </a:r>
            <a:r>
              <a:rPr lang="en-US" sz="2200" dirty="0"/>
              <a:t> color, and</a:t>
            </a:r>
            <a:r>
              <a:rPr lang="en-US" sz="2200" i="1" dirty="0"/>
              <a:t> Horde</a:t>
            </a:r>
            <a:r>
              <a:rPr lang="en-US" sz="2200" dirty="0"/>
              <a:t> means “</a:t>
            </a:r>
            <a:r>
              <a:rPr lang="en-US" sz="2200" u="sng" dirty="0"/>
              <a:t>camp</a:t>
            </a:r>
            <a:r>
              <a:rPr lang="en-US" sz="2200" dirty="0"/>
              <a:t>.”</a:t>
            </a:r>
          </a:p>
          <a:p>
            <a:pPr lvl="0"/>
            <a:r>
              <a:rPr lang="en-US" sz="2200" dirty="0"/>
              <a:t>Mongol rule surprisingly brought </a:t>
            </a:r>
            <a:r>
              <a:rPr lang="en-US" sz="2200" u="sng" dirty="0"/>
              <a:t>peace</a:t>
            </a:r>
            <a:r>
              <a:rPr lang="en-US" sz="2200" dirty="0"/>
              <a:t>. Russian </a:t>
            </a:r>
            <a:r>
              <a:rPr lang="en-US" sz="2200" u="sng" dirty="0"/>
              <a:t>merchants</a:t>
            </a:r>
            <a:r>
              <a:rPr lang="en-US" sz="2200" dirty="0"/>
              <a:t> benefited from new trade routes; Russian princes ruled without much interference; Orthodox Church (Religion in Russia) grew and served as a </a:t>
            </a:r>
            <a:r>
              <a:rPr lang="en-US" sz="2200" u="sng" dirty="0"/>
              <a:t>mediator</a:t>
            </a:r>
            <a:r>
              <a:rPr lang="en-US" sz="2200" dirty="0"/>
              <a:t> between citizens and rulers. </a:t>
            </a:r>
          </a:p>
          <a:p>
            <a:pPr lvl="1"/>
            <a:r>
              <a:rPr lang="en-US" sz="2200" dirty="0"/>
              <a:t>Mongols demanded just </a:t>
            </a:r>
            <a:r>
              <a:rPr lang="en-US" sz="2200" u="sng" dirty="0"/>
              <a:t>two</a:t>
            </a:r>
            <a:r>
              <a:rPr lang="en-US" sz="2200" dirty="0"/>
              <a:t> things: (1) absolute </a:t>
            </a:r>
            <a:r>
              <a:rPr lang="en-US" sz="2200" u="sng" dirty="0"/>
              <a:t>obedience</a:t>
            </a:r>
            <a:r>
              <a:rPr lang="en-US" sz="2200" dirty="0"/>
              <a:t> and (2) massive amounts of </a:t>
            </a:r>
            <a:r>
              <a:rPr lang="en-US" sz="2200" u="sng" dirty="0"/>
              <a:t>tribute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Mongols did </a:t>
            </a:r>
            <a:r>
              <a:rPr lang="en-US" sz="2200" u="sng" dirty="0"/>
              <a:t>isolate</a:t>
            </a:r>
            <a:r>
              <a:rPr lang="en-US" sz="2200" dirty="0"/>
              <a:t> Russia from </a:t>
            </a:r>
            <a:r>
              <a:rPr lang="en-US" sz="2200" u="sng" dirty="0"/>
              <a:t>Western Europe</a:t>
            </a:r>
            <a:r>
              <a:rPr lang="en-US" sz="2200" dirty="0"/>
              <a:t> fearing foreign invaders, which means little access to </a:t>
            </a:r>
            <a:r>
              <a:rPr lang="en-US" sz="2200" u="sng" dirty="0"/>
              <a:t>new</a:t>
            </a:r>
            <a:r>
              <a:rPr lang="en-US" sz="2200" dirty="0"/>
              <a:t> ideas and inventions.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EC285B-2750-4425-BDAC-24BD78DB4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04" y="334293"/>
            <a:ext cx="2710752" cy="13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33F2B-6A70-45F1-A8B5-211B3B57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Ivan moneybag &amp; Ivan the Great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0450A1-BC98-4D2D-8C3C-0DAB205A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478" y="1845734"/>
            <a:ext cx="7482131" cy="4752014"/>
          </a:xfrm>
        </p:spPr>
        <p:txBody>
          <a:bodyPr/>
          <a:lstStyle/>
          <a:p>
            <a:pPr lvl="0"/>
            <a:r>
              <a:rPr lang="en-US" sz="2200" dirty="0"/>
              <a:t>Prince Ivan I of Russia was the </a:t>
            </a:r>
            <a:r>
              <a:rPr lang="en-US" sz="2200" u="sng" dirty="0"/>
              <a:t>first</a:t>
            </a:r>
            <a:r>
              <a:rPr lang="en-US" sz="2200" dirty="0"/>
              <a:t> to start building up Russian </a:t>
            </a:r>
            <a:r>
              <a:rPr lang="en-US" sz="2200" u="sng" dirty="0"/>
              <a:t>forces</a:t>
            </a:r>
            <a:r>
              <a:rPr lang="en-US" sz="2200" dirty="0"/>
              <a:t> under the Mongols nose. He helped calm a revolt and do other services and was continuously </a:t>
            </a:r>
            <a:r>
              <a:rPr lang="en-US" sz="2200" u="sng" dirty="0"/>
              <a:t>rewarded</a:t>
            </a:r>
            <a:r>
              <a:rPr lang="en-US" sz="2200" dirty="0"/>
              <a:t> by the Mongols. They gave him the title “</a:t>
            </a:r>
            <a:r>
              <a:rPr lang="en-US" sz="2200" u="sng" dirty="0"/>
              <a:t>Grand Prince</a:t>
            </a:r>
            <a:r>
              <a:rPr lang="en-US" sz="2200" dirty="0"/>
              <a:t>.” Eventually he had so much money that he became “Ivan </a:t>
            </a:r>
            <a:r>
              <a:rPr lang="en-US" sz="2200" u="sng" dirty="0"/>
              <a:t>Moneybag</a:t>
            </a:r>
            <a:r>
              <a:rPr lang="en-US" sz="2200" dirty="0"/>
              <a:t>.” </a:t>
            </a:r>
          </a:p>
          <a:p>
            <a:pPr lvl="0"/>
            <a:r>
              <a:rPr lang="en-US" sz="2200" dirty="0"/>
              <a:t>Years later when his grandson, </a:t>
            </a:r>
            <a:r>
              <a:rPr lang="en-US" sz="2200" u="sng" dirty="0"/>
              <a:t>Ivan III</a:t>
            </a:r>
            <a:r>
              <a:rPr lang="en-US" sz="2200" dirty="0"/>
              <a:t>, rose to power the Russians finally broke free. </a:t>
            </a:r>
          </a:p>
          <a:p>
            <a:pPr lvl="1"/>
            <a:r>
              <a:rPr lang="en-US" sz="2200" dirty="0"/>
              <a:t>Ivan III refused to pay his father’s </a:t>
            </a:r>
            <a:r>
              <a:rPr lang="en-US" sz="2200" u="sng" dirty="0"/>
              <a:t>debt</a:t>
            </a:r>
            <a:r>
              <a:rPr lang="en-US" sz="2200" dirty="0"/>
              <a:t> and called himself the </a:t>
            </a:r>
            <a:r>
              <a:rPr lang="en-US" sz="2200" u="sng" dirty="0"/>
              <a:t>czar</a:t>
            </a:r>
            <a:r>
              <a:rPr lang="en-US" sz="2200" dirty="0"/>
              <a:t> (Russian word for Caesar).  </a:t>
            </a:r>
          </a:p>
          <a:p>
            <a:pPr lvl="1"/>
            <a:r>
              <a:rPr lang="en-US" sz="2200" dirty="0"/>
              <a:t>He claimed his intent was to make Russia the “</a:t>
            </a:r>
            <a:r>
              <a:rPr lang="en-US" sz="2200" u="sng" dirty="0"/>
              <a:t>Third Rome</a:t>
            </a:r>
            <a:r>
              <a:rPr lang="en-US" sz="2200" dirty="0"/>
              <a:t>” </a:t>
            </a:r>
          </a:p>
          <a:p>
            <a:pPr lvl="1"/>
            <a:r>
              <a:rPr lang="en-US" sz="2200" dirty="0"/>
              <a:t>Russian and Mongol forces faced off; however, neither side claimed “</a:t>
            </a:r>
            <a:r>
              <a:rPr lang="en-US" sz="2200" u="sng" dirty="0"/>
              <a:t>victory</a:t>
            </a:r>
            <a:r>
              <a:rPr lang="en-US" sz="2200" dirty="0"/>
              <a:t>”, but the Russians finally earned </a:t>
            </a:r>
            <a:r>
              <a:rPr lang="en-US" sz="2200" u="sng" dirty="0"/>
              <a:t>liberation</a:t>
            </a:r>
            <a:r>
              <a:rPr lang="en-US" sz="2200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1BD7ED-D05C-4625-ABCB-50D3FC57A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3" y="2617323"/>
            <a:ext cx="1838325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4B5E54-19CB-4443-A613-776DD0B8D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09" y="2614148"/>
            <a:ext cx="2540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BB1B3-C768-4FE2-A712-7CD7E8A2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Ivan the Terrible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C8D54D-1BEA-4A01-817B-5F141859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624689" cy="4023360"/>
          </a:xfrm>
        </p:spPr>
        <p:txBody>
          <a:bodyPr/>
          <a:lstStyle/>
          <a:p>
            <a:pPr lvl="0"/>
            <a:r>
              <a:rPr lang="en-US" sz="2200" dirty="0"/>
              <a:t>Controlling Russia, Ivan the </a:t>
            </a:r>
            <a:r>
              <a:rPr lang="en-US" sz="2200" u="sng" dirty="0"/>
              <a:t>Great </a:t>
            </a:r>
            <a:r>
              <a:rPr lang="en-US" sz="2200" dirty="0"/>
              <a:t>(Ivan III), spent FORTY years unifying northern Russia </a:t>
            </a:r>
          </a:p>
          <a:p>
            <a:pPr lvl="1"/>
            <a:r>
              <a:rPr lang="en-US" sz="2200" dirty="0"/>
              <a:t>Ivan III recovered lost territories, limited power of </a:t>
            </a:r>
            <a:r>
              <a:rPr lang="en-US" sz="2200" i="1" u="sng" dirty="0"/>
              <a:t>boyars</a:t>
            </a:r>
            <a:r>
              <a:rPr lang="en-US" sz="2200" dirty="0"/>
              <a:t> (great landowning </a:t>
            </a:r>
            <a:r>
              <a:rPr lang="en-US" sz="2200" u="sng" dirty="0"/>
              <a:t>nobles)</a:t>
            </a:r>
            <a:r>
              <a:rPr lang="en-US" sz="2200" dirty="0"/>
              <a:t>, and set a frame work for absolute </a:t>
            </a:r>
            <a:r>
              <a:rPr lang="en-US" sz="2200" u="sng" dirty="0"/>
              <a:t>rule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Ivan the Terrible, Ivan VI, (son of Ivan III) crushed any opposition with </a:t>
            </a:r>
            <a:r>
              <a:rPr lang="en-US" sz="2200" u="sng" dirty="0"/>
              <a:t>violence</a:t>
            </a:r>
            <a:r>
              <a:rPr lang="en-US" sz="2200" dirty="0"/>
              <a:t> &amp; </a:t>
            </a:r>
            <a:r>
              <a:rPr lang="en-US" sz="2200" u="sng" dirty="0"/>
              <a:t>terror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Ivan IV further limited the power of </a:t>
            </a:r>
            <a:r>
              <a:rPr lang="en-US" sz="2200" i="1" dirty="0"/>
              <a:t>boyars, </a:t>
            </a:r>
            <a:r>
              <a:rPr lang="en-US" sz="2200" dirty="0"/>
              <a:t>reinforced </a:t>
            </a:r>
            <a:r>
              <a:rPr lang="en-US" sz="2200" u="sng" dirty="0"/>
              <a:t>serfdom</a:t>
            </a:r>
            <a:r>
              <a:rPr lang="en-US" sz="2200" dirty="0"/>
              <a:t>, increased military strength, organized </a:t>
            </a:r>
            <a:r>
              <a:rPr lang="en-US" sz="2200" u="sng" dirty="0" err="1"/>
              <a:t>oprichniki</a:t>
            </a:r>
            <a:r>
              <a:rPr lang="en-US" sz="2200" dirty="0"/>
              <a:t> (agents of terror who enforced the tsar’s will).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A12E82-6672-46DB-A95B-FB97C505F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55" y="18457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6F798-4D6C-473F-B969-0BC9F58E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the Great…. Guess what he made!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/u5EdfXPTllY</a:t>
            </a:r>
          </a:p>
        </p:txBody>
      </p:sp>
    </p:spTree>
    <p:extLst>
      <p:ext uri="{BB962C8B-B14F-4D97-AF65-F5344CB8AC3E}">
        <p14:creationId xmlns:p14="http://schemas.microsoft.com/office/powerpoint/2010/main" val="13043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756</Words>
  <Application>Microsoft Macintosh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Rise of Russia</vt:lpstr>
      <vt:lpstr>Why Russia?</vt:lpstr>
      <vt:lpstr>The city of Kiev</vt:lpstr>
      <vt:lpstr>The fall of “Russia”</vt:lpstr>
      <vt:lpstr>The Mongols in Russia…</vt:lpstr>
      <vt:lpstr>The Mongols</vt:lpstr>
      <vt:lpstr>Ivan moneybag &amp; Ivan the Great </vt:lpstr>
      <vt:lpstr>Ivan the Terrible </vt:lpstr>
      <vt:lpstr>Peter the Great…. Guess what he made!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Russia</dc:title>
  <dc:creator>Shannon Edwards</dc:creator>
  <cp:lastModifiedBy>Simmons, Jonathan</cp:lastModifiedBy>
  <cp:revision>4</cp:revision>
  <dcterms:created xsi:type="dcterms:W3CDTF">2017-10-22T23:27:06Z</dcterms:created>
  <dcterms:modified xsi:type="dcterms:W3CDTF">2017-10-23T22:14:11Z</dcterms:modified>
</cp:coreProperties>
</file>