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159152-EED1-4460-9E1C-DC0632BAA848}"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439EC-C739-4578-BEA1-D958599498D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9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59152-EED1-4460-9E1C-DC0632BAA848}"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158422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59152-EED1-4460-9E1C-DC0632BAA848}"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357240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59152-EED1-4460-9E1C-DC0632BAA848}"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298933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159152-EED1-4460-9E1C-DC0632BAA848}" type="datetimeFigureOut">
              <a:rPr lang="en-US" smtClean="0"/>
              <a:t>11/10/2017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439EC-C739-4578-BEA1-D958599498D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96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159152-EED1-4460-9E1C-DC0632BAA848}" type="datetimeFigureOut">
              <a:rPr lang="en-US" smtClean="0"/>
              <a:t>11/10/2017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85360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159152-EED1-4460-9E1C-DC0632BAA848}" type="datetimeFigureOut">
              <a:rPr lang="en-US" smtClean="0"/>
              <a:t>11/10/2017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244052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159152-EED1-4460-9E1C-DC0632BAA848}" type="datetimeFigureOut">
              <a:rPr lang="en-US" smtClean="0"/>
              <a:t>11/10/2017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235451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B159152-EED1-4460-9E1C-DC0632BAA848}" type="datetimeFigureOut">
              <a:rPr lang="en-US" smtClean="0"/>
              <a:t>11/10/2017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343977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B159152-EED1-4460-9E1C-DC0632BAA848}" type="datetimeFigureOut">
              <a:rPr lang="en-US" smtClean="0"/>
              <a:t>11/10/2017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B439EC-C739-4578-BEA1-D958599498D7}" type="slidenum">
              <a:rPr lang="en-US" smtClean="0"/>
              <a:t>‹#›</a:t>
            </a:fld>
            <a:endParaRPr lang="en-US"/>
          </a:p>
        </p:txBody>
      </p:sp>
    </p:spTree>
    <p:extLst>
      <p:ext uri="{BB962C8B-B14F-4D97-AF65-F5344CB8AC3E}">
        <p14:creationId xmlns:p14="http://schemas.microsoft.com/office/powerpoint/2010/main" val="355328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B159152-EED1-4460-9E1C-DC0632BAA848}" type="datetimeFigureOut">
              <a:rPr lang="en-US" smtClean="0"/>
              <a:t>11/10/2017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439EC-C739-4578-BEA1-D958599498D7}" type="slidenum">
              <a:rPr lang="en-US" smtClean="0"/>
              <a:t>‹#›</a:t>
            </a:fld>
            <a:endParaRPr lang="en-US"/>
          </a:p>
        </p:txBody>
      </p:sp>
    </p:spTree>
    <p:extLst>
      <p:ext uri="{BB962C8B-B14F-4D97-AF65-F5344CB8AC3E}">
        <p14:creationId xmlns:p14="http://schemas.microsoft.com/office/powerpoint/2010/main" val="170681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159152-EED1-4460-9E1C-DC0632BAA848}" type="datetimeFigureOut">
              <a:rPr lang="en-US" smtClean="0"/>
              <a:t>11/10/2017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6B439EC-C739-4578-BEA1-D958599498D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37663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EC55F-9745-4C8A-85E7-6059FA849136}"/>
              </a:ext>
            </a:extLst>
          </p:cNvPr>
          <p:cNvSpPr>
            <a:spLocks noGrp="1"/>
          </p:cNvSpPr>
          <p:nvPr>
            <p:ph type="ctrTitle"/>
          </p:nvPr>
        </p:nvSpPr>
        <p:spPr/>
        <p:txBody>
          <a:bodyPr/>
          <a:lstStyle/>
          <a:p>
            <a:r>
              <a:rPr lang="en-US" dirty="0"/>
              <a:t>Renaissance</a:t>
            </a:r>
          </a:p>
        </p:txBody>
      </p:sp>
      <p:sp>
        <p:nvSpPr>
          <p:cNvPr id="3" name="Subtitle 2">
            <a:extLst>
              <a:ext uri="{FF2B5EF4-FFF2-40B4-BE49-F238E27FC236}">
                <a16:creationId xmlns:a16="http://schemas.microsoft.com/office/drawing/2014/main" id="{0447F11A-A52D-4269-99E6-C594DAE8D03D}"/>
              </a:ext>
            </a:extLst>
          </p:cNvPr>
          <p:cNvSpPr>
            <a:spLocks noGrp="1"/>
          </p:cNvSpPr>
          <p:nvPr>
            <p:ph type="subTitle" idx="1"/>
          </p:nvPr>
        </p:nvSpPr>
        <p:spPr/>
        <p:txBody>
          <a:bodyPr/>
          <a:lstStyle/>
          <a:p>
            <a:r>
              <a:rPr lang="en-US" dirty="0"/>
              <a:t>Unit 4 Notes (Pg. 1 – 2) </a:t>
            </a:r>
          </a:p>
        </p:txBody>
      </p:sp>
    </p:spTree>
    <p:extLst>
      <p:ext uri="{BB962C8B-B14F-4D97-AF65-F5344CB8AC3E}">
        <p14:creationId xmlns:p14="http://schemas.microsoft.com/office/powerpoint/2010/main" val="173067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E3564-B1B1-4D29-8860-3D7518E0D191}"/>
              </a:ext>
            </a:extLst>
          </p:cNvPr>
          <p:cNvSpPr>
            <a:spLocks noGrp="1"/>
          </p:cNvSpPr>
          <p:nvPr>
            <p:ph type="title"/>
          </p:nvPr>
        </p:nvSpPr>
        <p:spPr/>
        <p:txBody>
          <a:bodyPr/>
          <a:lstStyle/>
          <a:p>
            <a:pPr algn="ctr"/>
            <a:r>
              <a:rPr lang="en-US" dirty="0"/>
              <a:t>What is it?</a:t>
            </a:r>
          </a:p>
        </p:txBody>
      </p:sp>
      <p:sp>
        <p:nvSpPr>
          <p:cNvPr id="3" name="Content Placeholder 2">
            <a:extLst>
              <a:ext uri="{FF2B5EF4-FFF2-40B4-BE49-F238E27FC236}">
                <a16:creationId xmlns:a16="http://schemas.microsoft.com/office/drawing/2014/main" id="{17E9579D-844F-4FB2-B227-3B7F94BD361B}"/>
              </a:ext>
            </a:extLst>
          </p:cNvPr>
          <p:cNvSpPr>
            <a:spLocks noGrp="1"/>
          </p:cNvSpPr>
          <p:nvPr>
            <p:ph idx="1"/>
          </p:nvPr>
        </p:nvSpPr>
        <p:spPr>
          <a:xfrm>
            <a:off x="1097280" y="1845734"/>
            <a:ext cx="5608320" cy="4409292"/>
          </a:xfrm>
        </p:spPr>
        <p:txBody>
          <a:bodyPr>
            <a:normAutofit lnSpcReduction="10000"/>
          </a:bodyPr>
          <a:lstStyle/>
          <a:p>
            <a:pPr lvl="0"/>
            <a:r>
              <a:rPr lang="en-US" sz="2200" dirty="0"/>
              <a:t>The Renaissance was a time when creative thinking and new technology let people comprehend and describe their world more accurately. </a:t>
            </a:r>
          </a:p>
          <a:p>
            <a:pPr lvl="0"/>
            <a:r>
              <a:rPr lang="en-US" sz="2200" dirty="0"/>
              <a:t>During the Renaissance, artistic minds felt it was time rebirth after the disorder of the medieval world. </a:t>
            </a:r>
          </a:p>
          <a:p>
            <a:pPr lvl="1"/>
            <a:r>
              <a:rPr lang="en-US" sz="2200" dirty="0"/>
              <a:t>Due to disease and war, there were less people in Europe. Less people means more food for everyone else. Ultimately, increased the standard of living. </a:t>
            </a:r>
          </a:p>
          <a:p>
            <a:pPr lvl="1"/>
            <a:r>
              <a:rPr lang="en-US" sz="2200" dirty="0"/>
              <a:t>Ending of the 100-years war, the Reconquista, and other disputes ending brought peace across the continent. </a:t>
            </a:r>
          </a:p>
          <a:p>
            <a:endParaRPr lang="en-US" dirty="0"/>
          </a:p>
        </p:txBody>
      </p:sp>
      <p:pic>
        <p:nvPicPr>
          <p:cNvPr id="5" name="Picture 4">
            <a:extLst>
              <a:ext uri="{FF2B5EF4-FFF2-40B4-BE49-F238E27FC236}">
                <a16:creationId xmlns:a16="http://schemas.microsoft.com/office/drawing/2014/main" id="{13BAFDB6-8947-4E6D-B25D-A2CF389B8F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9430" y="1845734"/>
            <a:ext cx="4286250" cy="2695575"/>
          </a:xfrm>
          <a:prstGeom prst="rect">
            <a:avLst/>
          </a:prstGeom>
        </p:spPr>
      </p:pic>
      <p:pic>
        <p:nvPicPr>
          <p:cNvPr id="7" name="Picture 6">
            <a:extLst>
              <a:ext uri="{FF2B5EF4-FFF2-40B4-BE49-F238E27FC236}">
                <a16:creationId xmlns:a16="http://schemas.microsoft.com/office/drawing/2014/main" id="{B1C065D2-B4CF-4257-A3D5-83ACEBD106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4313" y="4649683"/>
            <a:ext cx="2437074" cy="1452871"/>
          </a:xfrm>
          <a:prstGeom prst="rect">
            <a:avLst/>
          </a:prstGeom>
        </p:spPr>
      </p:pic>
    </p:spTree>
    <p:extLst>
      <p:ext uri="{BB962C8B-B14F-4D97-AF65-F5344CB8AC3E}">
        <p14:creationId xmlns:p14="http://schemas.microsoft.com/office/powerpoint/2010/main" val="344455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73813-B797-473B-A728-419FC62D2C00}"/>
              </a:ext>
            </a:extLst>
          </p:cNvPr>
          <p:cNvSpPr>
            <a:spLocks noGrp="1"/>
          </p:cNvSpPr>
          <p:nvPr>
            <p:ph type="title"/>
          </p:nvPr>
        </p:nvSpPr>
        <p:spPr/>
        <p:txBody>
          <a:bodyPr/>
          <a:lstStyle/>
          <a:p>
            <a:pPr algn="ctr"/>
            <a:r>
              <a:rPr lang="en-US" dirty="0"/>
              <a:t>Where is it?</a:t>
            </a:r>
          </a:p>
        </p:txBody>
      </p:sp>
      <p:sp>
        <p:nvSpPr>
          <p:cNvPr id="3" name="Content Placeholder 2">
            <a:extLst>
              <a:ext uri="{FF2B5EF4-FFF2-40B4-BE49-F238E27FC236}">
                <a16:creationId xmlns:a16="http://schemas.microsoft.com/office/drawing/2014/main" id="{DE128B05-AE39-47F4-A526-4B0BDF3CD138}"/>
              </a:ext>
            </a:extLst>
          </p:cNvPr>
          <p:cNvSpPr>
            <a:spLocks noGrp="1"/>
          </p:cNvSpPr>
          <p:nvPr>
            <p:ph idx="1"/>
          </p:nvPr>
        </p:nvSpPr>
        <p:spPr>
          <a:xfrm>
            <a:off x="5698435" y="1974573"/>
            <a:ext cx="5457244" cy="4174435"/>
          </a:xfrm>
        </p:spPr>
        <p:txBody>
          <a:bodyPr>
            <a:normAutofit/>
          </a:bodyPr>
          <a:lstStyle/>
          <a:p>
            <a:pPr lvl="0"/>
            <a:r>
              <a:rPr lang="en-US" sz="2200" dirty="0"/>
              <a:t>The Renaissance emerged in Italy. Renaissance thinkers had a new interest in ancient Rome, and Italy had been the center of the Roman Empire. </a:t>
            </a:r>
          </a:p>
          <a:p>
            <a:pPr lvl="1"/>
            <a:r>
              <a:rPr lang="en-US" sz="2200" dirty="0"/>
              <a:t>Many Romans who lived in the Byzantine Empire learned the wisdom of ancient Greeks. When the Ottomans attacked Constantinople, Byzantines fled back to Italy. </a:t>
            </a:r>
          </a:p>
          <a:p>
            <a:pPr lvl="1"/>
            <a:r>
              <a:rPr lang="en-US" sz="2200" dirty="0"/>
              <a:t>Humanism encouraged people to be curious (or to “challenge” classic wisdom).</a:t>
            </a:r>
          </a:p>
          <a:p>
            <a:pPr lvl="1"/>
            <a:r>
              <a:rPr lang="en-US" sz="2200" dirty="0"/>
              <a:t>The basic spirit of Renaissance society was secular – worldly rather than spiritual </a:t>
            </a:r>
          </a:p>
        </p:txBody>
      </p:sp>
      <p:pic>
        <p:nvPicPr>
          <p:cNvPr id="4" name="Picture 3">
            <a:extLst>
              <a:ext uri="{FF2B5EF4-FFF2-40B4-BE49-F238E27FC236}">
                <a16:creationId xmlns:a16="http://schemas.microsoft.com/office/drawing/2014/main" id="{4219B427-81C8-4742-B242-EB5BCF153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5670" y="1965369"/>
            <a:ext cx="2341811" cy="1463631"/>
          </a:xfrm>
          <a:prstGeom prst="rect">
            <a:avLst/>
          </a:prstGeom>
        </p:spPr>
      </p:pic>
      <p:pic>
        <p:nvPicPr>
          <p:cNvPr id="8" name="Picture 7">
            <a:extLst>
              <a:ext uri="{FF2B5EF4-FFF2-40B4-BE49-F238E27FC236}">
                <a16:creationId xmlns:a16="http://schemas.microsoft.com/office/drawing/2014/main" id="{03F97015-D566-4E21-B05C-67DDFA6F62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948" y="3657009"/>
            <a:ext cx="3315253" cy="2486440"/>
          </a:xfrm>
          <a:prstGeom prst="rect">
            <a:avLst/>
          </a:prstGeom>
        </p:spPr>
      </p:pic>
    </p:spTree>
    <p:extLst>
      <p:ext uri="{BB962C8B-B14F-4D97-AF65-F5344CB8AC3E}">
        <p14:creationId xmlns:p14="http://schemas.microsoft.com/office/powerpoint/2010/main" val="313116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EC8DE-7FA0-400B-BDD4-A05B517666CE}"/>
              </a:ext>
            </a:extLst>
          </p:cNvPr>
          <p:cNvSpPr>
            <a:spLocks noGrp="1"/>
          </p:cNvSpPr>
          <p:nvPr>
            <p:ph type="title"/>
          </p:nvPr>
        </p:nvSpPr>
        <p:spPr/>
        <p:txBody>
          <a:bodyPr/>
          <a:lstStyle/>
          <a:p>
            <a:pPr algn="ctr"/>
            <a:r>
              <a:rPr lang="en-US" dirty="0"/>
              <a:t>The beginning of trade as we know it…</a:t>
            </a:r>
          </a:p>
        </p:txBody>
      </p:sp>
      <p:sp>
        <p:nvSpPr>
          <p:cNvPr id="3" name="Content Placeholder 2">
            <a:extLst>
              <a:ext uri="{FF2B5EF4-FFF2-40B4-BE49-F238E27FC236}">
                <a16:creationId xmlns:a16="http://schemas.microsoft.com/office/drawing/2014/main" id="{5FC0794A-556A-4A52-A764-5F0CA43875CE}"/>
              </a:ext>
            </a:extLst>
          </p:cNvPr>
          <p:cNvSpPr>
            <a:spLocks noGrp="1"/>
          </p:cNvSpPr>
          <p:nvPr>
            <p:ph idx="1"/>
          </p:nvPr>
        </p:nvSpPr>
        <p:spPr>
          <a:xfrm>
            <a:off x="1036320" y="1737359"/>
            <a:ext cx="10119360" cy="4292379"/>
          </a:xfrm>
        </p:spPr>
        <p:txBody>
          <a:bodyPr>
            <a:normAutofit fontScale="92500"/>
          </a:bodyPr>
          <a:lstStyle/>
          <a:p>
            <a:pPr lvl="0"/>
            <a:r>
              <a:rPr lang="en-US" sz="2200" dirty="0"/>
              <a:t>The Renaissance begins the modern world as we know it. Traditionally, wealth in Europe was based on land ownership. The growth of trade created an economy based on commerce rather than agriculture.</a:t>
            </a:r>
          </a:p>
          <a:p>
            <a:pPr lvl="1"/>
            <a:r>
              <a:rPr lang="en-US" sz="2200" dirty="0"/>
              <a:t>Merchants need the ability to transfer money from one place to another. This led to the rise of banks. Crucial aspects of finance were pioneered by the banks of northern Italy. </a:t>
            </a:r>
          </a:p>
          <a:p>
            <a:pPr lvl="1"/>
            <a:r>
              <a:rPr lang="en-US" sz="2200" dirty="0"/>
              <a:t>Unlike nobles, merchants did not inherit land and social rank. To succeed in business, they used their wits. This belief in individual achievement became important during the Renaissance. </a:t>
            </a:r>
          </a:p>
          <a:p>
            <a:pPr lvl="0"/>
            <a:r>
              <a:rPr lang="en-US" sz="2200" dirty="0"/>
              <a:t>The most successful city-states were Venice, Milan, Naples, Florence, and Rome. </a:t>
            </a:r>
          </a:p>
          <a:p>
            <a:pPr lvl="1"/>
            <a:r>
              <a:rPr lang="en-US" sz="2200" dirty="0"/>
              <a:t>These city-states started to become ruled by patrons, or financial supporters of the arts. </a:t>
            </a:r>
          </a:p>
          <a:p>
            <a:pPr lvl="0"/>
            <a:r>
              <a:rPr lang="en-US" sz="2200" dirty="0"/>
              <a:t>The apex of this artwork occurred during the High Renaissance (1450-1550 AD). The best-known artists (i.e. Leonardo, Michelangelo, &amp; Raphael) thrived during this period.</a:t>
            </a:r>
          </a:p>
          <a:p>
            <a:endParaRPr lang="en-US" dirty="0"/>
          </a:p>
        </p:txBody>
      </p:sp>
    </p:spTree>
    <p:extLst>
      <p:ext uri="{BB962C8B-B14F-4D97-AF65-F5344CB8AC3E}">
        <p14:creationId xmlns:p14="http://schemas.microsoft.com/office/powerpoint/2010/main" val="102183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7D068-10D6-4726-870C-8BE0270D22C0}"/>
              </a:ext>
            </a:extLst>
          </p:cNvPr>
          <p:cNvSpPr>
            <a:spLocks noGrp="1"/>
          </p:cNvSpPr>
          <p:nvPr>
            <p:ph type="title"/>
          </p:nvPr>
        </p:nvSpPr>
        <p:spPr/>
        <p:txBody>
          <a:bodyPr/>
          <a:lstStyle/>
          <a:p>
            <a:pPr algn="ctr"/>
            <a:r>
              <a:rPr lang="en-US" dirty="0"/>
              <a:t>Ninja Turtle #1</a:t>
            </a:r>
          </a:p>
        </p:txBody>
      </p:sp>
      <p:sp>
        <p:nvSpPr>
          <p:cNvPr id="3" name="Content Placeholder 2">
            <a:extLst>
              <a:ext uri="{FF2B5EF4-FFF2-40B4-BE49-F238E27FC236}">
                <a16:creationId xmlns:a16="http://schemas.microsoft.com/office/drawing/2014/main" id="{69580CE4-7454-469D-B5DB-BEE504DC32F7}"/>
              </a:ext>
            </a:extLst>
          </p:cNvPr>
          <p:cNvSpPr>
            <a:spLocks noGrp="1"/>
          </p:cNvSpPr>
          <p:nvPr>
            <p:ph idx="1"/>
          </p:nvPr>
        </p:nvSpPr>
        <p:spPr>
          <a:xfrm>
            <a:off x="3432312" y="1845734"/>
            <a:ext cx="7723367" cy="4023360"/>
          </a:xfrm>
        </p:spPr>
        <p:txBody>
          <a:bodyPr/>
          <a:lstStyle/>
          <a:p>
            <a:pPr lvl="0"/>
            <a:r>
              <a:rPr lang="en-US" sz="2200" dirty="0"/>
              <a:t>Michelangelo was arguably the most talented &amp; diligent artist of his time. His belief that he had a divine calling from God led him to Rome at age 23.</a:t>
            </a:r>
          </a:p>
          <a:p>
            <a:pPr lvl="1"/>
            <a:r>
              <a:rPr lang="en-US" sz="2200" dirty="0"/>
              <a:t>His most famous masterpieces include the Statue of David, the Pieta, &amp; the Sistine Chapel (his greatest work).</a:t>
            </a:r>
          </a:p>
          <a:p>
            <a:endParaRPr lang="en-US" dirty="0"/>
          </a:p>
        </p:txBody>
      </p:sp>
      <p:pic>
        <p:nvPicPr>
          <p:cNvPr id="7" name="Picture 6">
            <a:extLst>
              <a:ext uri="{FF2B5EF4-FFF2-40B4-BE49-F238E27FC236}">
                <a16:creationId xmlns:a16="http://schemas.microsoft.com/office/drawing/2014/main" id="{76216419-307A-490F-A617-1466A5AECC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845734"/>
            <a:ext cx="2182927" cy="2182927"/>
          </a:xfrm>
          <a:prstGeom prst="rect">
            <a:avLst/>
          </a:prstGeom>
        </p:spPr>
      </p:pic>
      <p:pic>
        <p:nvPicPr>
          <p:cNvPr id="9" name="Picture 8">
            <a:extLst>
              <a:ext uri="{FF2B5EF4-FFF2-40B4-BE49-F238E27FC236}">
                <a16:creationId xmlns:a16="http://schemas.microsoft.com/office/drawing/2014/main" id="{4EB42AA3-AAB1-45AD-942E-5546C73E9C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9492" y="4137034"/>
            <a:ext cx="1598354" cy="2032883"/>
          </a:xfrm>
          <a:prstGeom prst="rect">
            <a:avLst/>
          </a:prstGeom>
        </p:spPr>
      </p:pic>
      <p:pic>
        <p:nvPicPr>
          <p:cNvPr id="11" name="Picture 10">
            <a:extLst>
              <a:ext uri="{FF2B5EF4-FFF2-40B4-BE49-F238E27FC236}">
                <a16:creationId xmlns:a16="http://schemas.microsoft.com/office/drawing/2014/main" id="{F31FA85B-F098-47B2-8FAA-60A4F371E2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9938" y="3670850"/>
            <a:ext cx="1358481" cy="2499065"/>
          </a:xfrm>
          <a:prstGeom prst="rect">
            <a:avLst/>
          </a:prstGeom>
        </p:spPr>
      </p:pic>
      <p:pic>
        <p:nvPicPr>
          <p:cNvPr id="14" name="Picture 13">
            <a:extLst>
              <a:ext uri="{FF2B5EF4-FFF2-40B4-BE49-F238E27FC236}">
                <a16:creationId xmlns:a16="http://schemas.microsoft.com/office/drawing/2014/main" id="{D0156C30-A939-4AE4-8B46-E59CFE4332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6045" y="3670849"/>
            <a:ext cx="2394801" cy="2499065"/>
          </a:xfrm>
          <a:prstGeom prst="rect">
            <a:avLst/>
          </a:prstGeom>
        </p:spPr>
      </p:pic>
      <p:pic>
        <p:nvPicPr>
          <p:cNvPr id="16" name="Picture 15">
            <a:extLst>
              <a:ext uri="{FF2B5EF4-FFF2-40B4-BE49-F238E27FC236}">
                <a16:creationId xmlns:a16="http://schemas.microsoft.com/office/drawing/2014/main" id="{F47ED221-99BF-4D39-8DA0-296E4A1AC1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81505" y="3924004"/>
            <a:ext cx="3133725" cy="2095500"/>
          </a:xfrm>
          <a:prstGeom prst="rect">
            <a:avLst/>
          </a:prstGeom>
        </p:spPr>
      </p:pic>
    </p:spTree>
    <p:extLst>
      <p:ext uri="{BB962C8B-B14F-4D97-AF65-F5344CB8AC3E}">
        <p14:creationId xmlns:p14="http://schemas.microsoft.com/office/powerpoint/2010/main" val="27088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45BA-2467-4693-BED6-188232164230}"/>
              </a:ext>
            </a:extLst>
          </p:cNvPr>
          <p:cNvSpPr>
            <a:spLocks noGrp="1"/>
          </p:cNvSpPr>
          <p:nvPr>
            <p:ph type="title"/>
          </p:nvPr>
        </p:nvSpPr>
        <p:spPr/>
        <p:txBody>
          <a:bodyPr/>
          <a:lstStyle/>
          <a:p>
            <a:pPr algn="ctr"/>
            <a:r>
              <a:rPr lang="en-US" dirty="0"/>
              <a:t>Clever or Creepy?</a:t>
            </a:r>
          </a:p>
        </p:txBody>
      </p:sp>
      <p:sp>
        <p:nvSpPr>
          <p:cNvPr id="3" name="Content Placeholder 2">
            <a:extLst>
              <a:ext uri="{FF2B5EF4-FFF2-40B4-BE49-F238E27FC236}">
                <a16:creationId xmlns:a16="http://schemas.microsoft.com/office/drawing/2014/main" id="{77B32A60-4BEA-49B7-9CC5-43A339AB39E9}"/>
              </a:ext>
            </a:extLst>
          </p:cNvPr>
          <p:cNvSpPr>
            <a:spLocks noGrp="1"/>
          </p:cNvSpPr>
          <p:nvPr>
            <p:ph idx="1"/>
          </p:nvPr>
        </p:nvSpPr>
        <p:spPr>
          <a:xfrm>
            <a:off x="3538330" y="1918252"/>
            <a:ext cx="5298634" cy="3934277"/>
          </a:xfrm>
        </p:spPr>
        <p:txBody>
          <a:bodyPr/>
          <a:lstStyle/>
          <a:p>
            <a:r>
              <a:rPr lang="en-US" dirty="0"/>
              <a:t>The most influential figure of the Italian Renaissance was Leonardo da Vinci. Not only did he paint (i.e. Mona Lisa) &amp; sculpt, he was also a brilliant military engineer.</a:t>
            </a:r>
          </a:p>
          <a:p>
            <a:pPr marL="0" indent="0">
              <a:buNone/>
            </a:pPr>
            <a:endParaRPr lang="en-US" dirty="0"/>
          </a:p>
          <a:p>
            <a:r>
              <a:rPr lang="en-US" dirty="0"/>
              <a:t>http://www.history.com/topics/italian-renaissance/videos</a:t>
            </a:r>
          </a:p>
          <a:p>
            <a:endParaRPr lang="en-US" dirty="0"/>
          </a:p>
          <a:p>
            <a:pPr marL="0" indent="0">
              <a:buNone/>
            </a:pPr>
            <a:r>
              <a:rPr lang="en-US" dirty="0"/>
              <a:t>Raphael advances realism and perspective.</a:t>
            </a:r>
          </a:p>
          <a:p>
            <a:pPr marL="0" indent="0">
              <a:buNone/>
            </a:pPr>
            <a:r>
              <a:rPr lang="en-US" dirty="0"/>
              <a:t>Donatello (not mentioned in books) was a sculptor. </a:t>
            </a:r>
          </a:p>
        </p:txBody>
      </p:sp>
      <p:pic>
        <p:nvPicPr>
          <p:cNvPr id="5" name="Picture 4">
            <a:extLst>
              <a:ext uri="{FF2B5EF4-FFF2-40B4-BE49-F238E27FC236}">
                <a16:creationId xmlns:a16="http://schemas.microsoft.com/office/drawing/2014/main" id="{764E9AE2-23B7-45B9-A788-76D247D990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328" y="1809750"/>
            <a:ext cx="2857500" cy="1619250"/>
          </a:xfrm>
          <a:prstGeom prst="rect">
            <a:avLst/>
          </a:prstGeom>
        </p:spPr>
      </p:pic>
      <p:pic>
        <p:nvPicPr>
          <p:cNvPr id="7" name="Picture 6">
            <a:extLst>
              <a:ext uri="{FF2B5EF4-FFF2-40B4-BE49-F238E27FC236}">
                <a16:creationId xmlns:a16="http://schemas.microsoft.com/office/drawing/2014/main" id="{687CD671-7F07-4CAA-A493-874AF1AD6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725" y="3885391"/>
            <a:ext cx="2306706" cy="2306706"/>
          </a:xfrm>
          <a:prstGeom prst="rect">
            <a:avLst/>
          </a:prstGeom>
        </p:spPr>
      </p:pic>
      <p:pic>
        <p:nvPicPr>
          <p:cNvPr id="9" name="Picture 8">
            <a:extLst>
              <a:ext uri="{FF2B5EF4-FFF2-40B4-BE49-F238E27FC236}">
                <a16:creationId xmlns:a16="http://schemas.microsoft.com/office/drawing/2014/main" id="{EFB2D258-A42D-4AF2-A2B4-C38C40F7E8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4330" y="4206755"/>
            <a:ext cx="1985342" cy="1985342"/>
          </a:xfrm>
          <a:prstGeom prst="rect">
            <a:avLst/>
          </a:prstGeom>
        </p:spPr>
      </p:pic>
      <p:pic>
        <p:nvPicPr>
          <p:cNvPr id="11" name="Picture 10">
            <a:extLst>
              <a:ext uri="{FF2B5EF4-FFF2-40B4-BE49-F238E27FC236}">
                <a16:creationId xmlns:a16="http://schemas.microsoft.com/office/drawing/2014/main" id="{5A07455A-8F8A-4119-B93C-D9345DC5C1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361" y="1809750"/>
            <a:ext cx="2568271" cy="2140226"/>
          </a:xfrm>
          <a:prstGeom prst="rect">
            <a:avLst/>
          </a:prstGeom>
        </p:spPr>
      </p:pic>
    </p:spTree>
    <p:extLst>
      <p:ext uri="{BB962C8B-B14F-4D97-AF65-F5344CB8AC3E}">
        <p14:creationId xmlns:p14="http://schemas.microsoft.com/office/powerpoint/2010/main" val="20931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04243-86DB-476B-BB61-75F408394852}"/>
              </a:ext>
            </a:extLst>
          </p:cNvPr>
          <p:cNvSpPr>
            <a:spLocks noGrp="1"/>
          </p:cNvSpPr>
          <p:nvPr>
            <p:ph type="title"/>
          </p:nvPr>
        </p:nvSpPr>
        <p:spPr/>
        <p:txBody>
          <a:bodyPr/>
          <a:lstStyle/>
          <a:p>
            <a:pPr algn="ctr"/>
            <a:r>
              <a:rPr lang="en-US" dirty="0"/>
              <a:t>Writing advances</a:t>
            </a:r>
          </a:p>
        </p:txBody>
      </p:sp>
      <p:sp>
        <p:nvSpPr>
          <p:cNvPr id="3" name="Content Placeholder 2">
            <a:extLst>
              <a:ext uri="{FF2B5EF4-FFF2-40B4-BE49-F238E27FC236}">
                <a16:creationId xmlns:a16="http://schemas.microsoft.com/office/drawing/2014/main" id="{C9EDAA38-5950-4774-9716-33F6E1D99C6C}"/>
              </a:ext>
            </a:extLst>
          </p:cNvPr>
          <p:cNvSpPr>
            <a:spLocks noGrp="1"/>
          </p:cNvSpPr>
          <p:nvPr>
            <p:ph idx="1"/>
          </p:nvPr>
        </p:nvSpPr>
        <p:spPr>
          <a:xfrm>
            <a:off x="5711686" y="1934816"/>
            <a:ext cx="5443993" cy="3934277"/>
          </a:xfrm>
        </p:spPr>
        <p:txBody>
          <a:bodyPr/>
          <a:lstStyle/>
          <a:p>
            <a:pPr lvl="0"/>
            <a:r>
              <a:rPr lang="en-US" sz="2200" dirty="0"/>
              <a:t>Writing as an art began with famous writers like William Shakespeare. His works display a masterful command of the English language and a deep understanding of human beings. </a:t>
            </a:r>
          </a:p>
          <a:p>
            <a:pPr lvl="1"/>
            <a:r>
              <a:rPr lang="en-US" sz="2200" dirty="0"/>
              <a:t>The printing press improves under Johann Gutenberg and books are not produced quickly and cheaply. </a:t>
            </a:r>
          </a:p>
          <a:p>
            <a:pPr lvl="1"/>
            <a:r>
              <a:rPr lang="en-US" sz="2200" dirty="0"/>
              <a:t>First full-sized book printed was the Gutenberg Bible. </a:t>
            </a:r>
          </a:p>
          <a:p>
            <a:endParaRPr lang="en-US" dirty="0"/>
          </a:p>
        </p:txBody>
      </p:sp>
      <p:pic>
        <p:nvPicPr>
          <p:cNvPr id="6" name="Picture 5">
            <a:extLst>
              <a:ext uri="{FF2B5EF4-FFF2-40B4-BE49-F238E27FC236}">
                <a16:creationId xmlns:a16="http://schemas.microsoft.com/office/drawing/2014/main" id="{F8C47C55-86A0-43A2-B37E-2CBF3F6E0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335" y="2230920"/>
            <a:ext cx="4990065" cy="3278671"/>
          </a:xfrm>
          <a:prstGeom prst="rect">
            <a:avLst/>
          </a:prstGeom>
        </p:spPr>
      </p:pic>
    </p:spTree>
    <p:extLst>
      <p:ext uri="{BB962C8B-B14F-4D97-AF65-F5344CB8AC3E}">
        <p14:creationId xmlns:p14="http://schemas.microsoft.com/office/powerpoint/2010/main" val="2152346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8636-E26F-4EC5-9ABF-72E2A31337D5}"/>
              </a:ext>
            </a:extLst>
          </p:cNvPr>
          <p:cNvSpPr>
            <a:spLocks noGrp="1"/>
          </p:cNvSpPr>
          <p:nvPr>
            <p:ph type="title"/>
          </p:nvPr>
        </p:nvSpPr>
        <p:spPr/>
        <p:txBody>
          <a:bodyPr/>
          <a:lstStyle/>
          <a:p>
            <a:r>
              <a:rPr lang="en-US" dirty="0"/>
              <a:t>Scientists! </a:t>
            </a:r>
          </a:p>
        </p:txBody>
      </p:sp>
      <p:sp>
        <p:nvSpPr>
          <p:cNvPr id="3" name="Content Placeholder 2">
            <a:extLst>
              <a:ext uri="{FF2B5EF4-FFF2-40B4-BE49-F238E27FC236}">
                <a16:creationId xmlns:a16="http://schemas.microsoft.com/office/drawing/2014/main" id="{B63664A0-3E1A-498C-B8F2-A8CBD1A059FF}"/>
              </a:ext>
            </a:extLst>
          </p:cNvPr>
          <p:cNvSpPr>
            <a:spLocks noGrp="1"/>
          </p:cNvSpPr>
          <p:nvPr>
            <p:ph idx="1"/>
          </p:nvPr>
        </p:nvSpPr>
        <p:spPr>
          <a:xfrm>
            <a:off x="1097280" y="1845734"/>
            <a:ext cx="6774511" cy="3973680"/>
          </a:xfrm>
        </p:spPr>
        <p:txBody>
          <a:bodyPr/>
          <a:lstStyle/>
          <a:p>
            <a:pPr lvl="0"/>
            <a:r>
              <a:rPr lang="en-US" dirty="0"/>
              <a:t>Renaissance scientists began focusing on defining &amp; understanding laws of nature &amp; the physical world.</a:t>
            </a:r>
          </a:p>
          <a:p>
            <a:pPr lvl="0"/>
            <a:r>
              <a:rPr lang="en-US" dirty="0"/>
              <a:t>Scientist Galileo debunked countless myths (i.e. Earth being the center of the solar system) &amp; developed the telescope.</a:t>
            </a:r>
          </a:p>
          <a:p>
            <a:pPr lvl="0"/>
            <a:r>
              <a:rPr lang="en-US" dirty="0"/>
              <a:t>As a result, scientists &amp; thinkers started using observation &amp; experimentation to solve problems.</a:t>
            </a:r>
          </a:p>
          <a:p>
            <a:pPr lvl="0"/>
            <a:r>
              <a:rPr lang="en-US" dirty="0"/>
              <a:t>Toward the end of the 14</a:t>
            </a:r>
            <a:r>
              <a:rPr lang="en-US" baseline="30000" dirty="0"/>
              <a:t>th</a:t>
            </a:r>
            <a:r>
              <a:rPr lang="en-US" dirty="0"/>
              <a:t> century (near the end of the Dark Ages), a handful of Italian thinkers decided that they were living in a new age.</a:t>
            </a:r>
          </a:p>
          <a:p>
            <a:endParaRPr lang="en-US" dirty="0"/>
          </a:p>
        </p:txBody>
      </p:sp>
      <p:pic>
        <p:nvPicPr>
          <p:cNvPr id="4" name="Picture 3">
            <a:extLst>
              <a:ext uri="{FF2B5EF4-FFF2-40B4-BE49-F238E27FC236}">
                <a16:creationId xmlns:a16="http://schemas.microsoft.com/office/drawing/2014/main" id="{12946D8B-CD92-4AF7-A2B7-6D4081C334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9453" y="1895413"/>
            <a:ext cx="2866227" cy="3924001"/>
          </a:xfrm>
          <a:prstGeom prst="rect">
            <a:avLst/>
          </a:prstGeom>
        </p:spPr>
      </p:pic>
    </p:spTree>
    <p:extLst>
      <p:ext uri="{BB962C8B-B14F-4D97-AF65-F5344CB8AC3E}">
        <p14:creationId xmlns:p14="http://schemas.microsoft.com/office/powerpoint/2010/main" val="256368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0A22-F31D-461C-997E-43F58341651D}"/>
              </a:ext>
            </a:extLst>
          </p:cNvPr>
          <p:cNvSpPr>
            <a:spLocks noGrp="1"/>
          </p:cNvSpPr>
          <p:nvPr>
            <p:ph type="title"/>
          </p:nvPr>
        </p:nvSpPr>
        <p:spPr/>
        <p:txBody>
          <a:bodyPr/>
          <a:lstStyle/>
          <a:p>
            <a:r>
              <a:rPr lang="en-US" dirty="0"/>
              <a:t>Reformation &amp; Upheaval </a:t>
            </a:r>
          </a:p>
        </p:txBody>
      </p:sp>
      <p:sp>
        <p:nvSpPr>
          <p:cNvPr id="3" name="Content Placeholder 2">
            <a:extLst>
              <a:ext uri="{FF2B5EF4-FFF2-40B4-BE49-F238E27FC236}">
                <a16:creationId xmlns:a16="http://schemas.microsoft.com/office/drawing/2014/main" id="{8D2CCCBA-9EA4-466C-9E51-3826DDF4458E}"/>
              </a:ext>
            </a:extLst>
          </p:cNvPr>
          <p:cNvSpPr>
            <a:spLocks noGrp="1"/>
          </p:cNvSpPr>
          <p:nvPr>
            <p:ph idx="1"/>
          </p:nvPr>
        </p:nvSpPr>
        <p:spPr>
          <a:xfrm>
            <a:off x="649357" y="1845733"/>
            <a:ext cx="10880034" cy="4329780"/>
          </a:xfrm>
        </p:spPr>
        <p:txBody>
          <a:bodyPr>
            <a:normAutofit fontScale="92500" lnSpcReduction="10000"/>
          </a:bodyPr>
          <a:lstStyle/>
          <a:p>
            <a:pPr lvl="0"/>
            <a:r>
              <a:rPr lang="en-US" sz="2200" dirty="0"/>
              <a:t>They declared that the barbarous &amp; unenlightened days of the Dark Ages in Europe were over.</a:t>
            </a:r>
          </a:p>
          <a:p>
            <a:pPr lvl="0"/>
            <a:r>
              <a:rPr lang="en-US" sz="2200" dirty="0"/>
              <a:t>Many people looked for ways to shape a society that made more sense to them; as people began to use humanist ideas it questioned a central force in their lives – the Church. </a:t>
            </a:r>
          </a:p>
          <a:p>
            <a:pPr lvl="1"/>
            <a:r>
              <a:rPr lang="en-US" sz="2200" dirty="0"/>
              <a:t>Church leaders began to rule some places in live a life of luxury. One way they afforded this life was through indulgences. </a:t>
            </a:r>
          </a:p>
          <a:p>
            <a:pPr lvl="0"/>
            <a:r>
              <a:rPr lang="en-US" sz="2200" dirty="0"/>
              <a:t>In 1517, protests started to rise against Church abuses. The leader of this reformation was Martin Luther. </a:t>
            </a:r>
          </a:p>
          <a:p>
            <a:pPr lvl="1"/>
            <a:r>
              <a:rPr lang="en-US" sz="2200" dirty="0"/>
              <a:t>His “95 Theses,” which advocated two central beliefs—that the Bible is the central religious authority and that humans may reach salvation only by their faith and not by their deeds—was to spark the Protestant Reformation</a:t>
            </a:r>
          </a:p>
          <a:p>
            <a:pPr lvl="1"/>
            <a:r>
              <a:rPr lang="en-US" sz="2200" dirty="0"/>
              <a:t>Luther’s teachings lead to the establishment of a new church and sparked a period of social upheaval and violence as people fought over religious belief. </a:t>
            </a:r>
          </a:p>
          <a:p>
            <a:pPr lvl="0"/>
            <a:r>
              <a:rPr lang="en-US" sz="2200" dirty="0"/>
              <a:t>There were other reforms such as that of John Calvin. They believed in predestination, and Calvin set up a theocracy. </a:t>
            </a:r>
          </a:p>
          <a:p>
            <a:endParaRPr lang="en-US" dirty="0"/>
          </a:p>
        </p:txBody>
      </p:sp>
    </p:spTree>
    <p:extLst>
      <p:ext uri="{BB962C8B-B14F-4D97-AF65-F5344CB8AC3E}">
        <p14:creationId xmlns:p14="http://schemas.microsoft.com/office/powerpoint/2010/main" val="4054250229"/>
      </p:ext>
    </p:extLst>
  </p:cSld>
  <p:clrMapOvr>
    <a:masterClrMapping/>
  </p:clrMapOvr>
</p:sld>
</file>

<file path=ppt/theme/theme1.xml><?xml version="1.0" encoding="utf-8"?>
<a:theme xmlns:a="http://schemas.openxmlformats.org/drawingml/2006/main" name="Retrospec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26</TotalTime>
  <Words>831</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Renaissance</vt:lpstr>
      <vt:lpstr>What is it?</vt:lpstr>
      <vt:lpstr>Where is it?</vt:lpstr>
      <vt:lpstr>The beginning of trade as we know it…</vt:lpstr>
      <vt:lpstr>Ninja Turtle #1</vt:lpstr>
      <vt:lpstr>Clever or Creepy?</vt:lpstr>
      <vt:lpstr>Writing advances</vt:lpstr>
      <vt:lpstr>Scientists! </vt:lpstr>
      <vt:lpstr>Reformation &amp; Upheaval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Renaissance</dc:title>
  <dc:creator>Shannon Edwards</dc:creator>
  <cp:lastModifiedBy>Shannon Edwards</cp:lastModifiedBy>
  <cp:revision>6</cp:revision>
  <dcterms:created xsi:type="dcterms:W3CDTF">2017-11-11T04:09:23Z</dcterms:created>
  <dcterms:modified xsi:type="dcterms:W3CDTF">2017-11-11T04:35:26Z</dcterms:modified>
</cp:coreProperties>
</file>