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35BBC9-8EFA-4241-8C19-1E3461A8CE1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76167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5BBC9-8EFA-4241-8C19-1E3461A8CE1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411386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735BBC9-8EFA-4241-8C19-1E3461A8CE11}" type="datetimeFigureOut">
              <a:rPr lang="en-US" smtClean="0"/>
              <a:t>3/14/2018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188064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5BBC9-8EFA-4241-8C19-1E3461A8CE11}"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398590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735BBC9-8EFA-4241-8C19-1E3461A8CE11}" type="datetimeFigureOut">
              <a:rPr lang="en-US" smtClean="0"/>
              <a:t>3/14/2018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EB76C55-87F0-434C-9FDD-02AAB9CBB978}" type="slidenum">
              <a:rPr lang="en-US" smtClean="0"/>
              <a:t>‹#›</a:t>
            </a:fld>
            <a:endParaRPr lang="en-US"/>
          </a:p>
        </p:txBody>
      </p:sp>
    </p:spTree>
    <p:extLst>
      <p:ext uri="{BB962C8B-B14F-4D97-AF65-F5344CB8AC3E}">
        <p14:creationId xmlns:p14="http://schemas.microsoft.com/office/powerpoint/2010/main" val="2150163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5BBC9-8EFA-4241-8C19-1E3461A8CE11}"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225941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5BBC9-8EFA-4241-8C19-1E3461A8CE11}"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140866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35BBC9-8EFA-4241-8C19-1E3461A8CE11}"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234400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5BBC9-8EFA-4241-8C19-1E3461A8CE11}"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305022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35BBC9-8EFA-4241-8C19-1E3461A8CE11}"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363587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35BBC9-8EFA-4241-8C19-1E3461A8CE11}"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76C55-87F0-434C-9FDD-02AAB9CBB978}" type="slidenum">
              <a:rPr lang="en-US" smtClean="0"/>
              <a:t>‹#›</a:t>
            </a:fld>
            <a:endParaRPr lang="en-US"/>
          </a:p>
        </p:txBody>
      </p:sp>
    </p:spTree>
    <p:extLst>
      <p:ext uri="{BB962C8B-B14F-4D97-AF65-F5344CB8AC3E}">
        <p14:creationId xmlns:p14="http://schemas.microsoft.com/office/powerpoint/2010/main" val="53210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735BBC9-8EFA-4241-8C19-1E3461A8CE11}" type="datetimeFigureOut">
              <a:rPr lang="en-US" smtClean="0"/>
              <a:t>3/14/2018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EB76C55-87F0-434C-9FDD-02AAB9CBB978}" type="slidenum">
              <a:rPr lang="en-US" smtClean="0"/>
              <a:t>‹#›</a:t>
            </a:fld>
            <a:endParaRPr lang="en-US"/>
          </a:p>
        </p:txBody>
      </p:sp>
    </p:spTree>
    <p:extLst>
      <p:ext uri="{BB962C8B-B14F-4D97-AF65-F5344CB8AC3E}">
        <p14:creationId xmlns:p14="http://schemas.microsoft.com/office/powerpoint/2010/main" val="11324052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4229-1F0E-4DCC-B4FD-DC0EDFB4D50F}"/>
              </a:ext>
            </a:extLst>
          </p:cNvPr>
          <p:cNvSpPr>
            <a:spLocks noGrp="1"/>
          </p:cNvSpPr>
          <p:nvPr>
            <p:ph type="ctrTitle"/>
          </p:nvPr>
        </p:nvSpPr>
        <p:spPr/>
        <p:txBody>
          <a:bodyPr/>
          <a:lstStyle/>
          <a:p>
            <a:r>
              <a:rPr lang="en-US" dirty="0">
                <a:solidFill>
                  <a:schemeClr val="accent1"/>
                </a:solidFill>
              </a:rPr>
              <a:t>World Wide Depression</a:t>
            </a:r>
          </a:p>
        </p:txBody>
      </p:sp>
      <p:sp>
        <p:nvSpPr>
          <p:cNvPr id="3" name="Subtitle 2">
            <a:extLst>
              <a:ext uri="{FF2B5EF4-FFF2-40B4-BE49-F238E27FC236}">
                <a16:creationId xmlns:a16="http://schemas.microsoft.com/office/drawing/2014/main" id="{F8D5161C-4C2D-4C15-BD56-153C20604F23}"/>
              </a:ext>
            </a:extLst>
          </p:cNvPr>
          <p:cNvSpPr>
            <a:spLocks noGrp="1"/>
          </p:cNvSpPr>
          <p:nvPr>
            <p:ph type="subTitle" idx="1"/>
          </p:nvPr>
        </p:nvSpPr>
        <p:spPr/>
        <p:txBody>
          <a:bodyPr/>
          <a:lstStyle/>
          <a:p>
            <a:r>
              <a:rPr lang="en-US" dirty="0"/>
              <a:t>WWII Notes</a:t>
            </a:r>
          </a:p>
        </p:txBody>
      </p:sp>
    </p:spTree>
    <p:extLst>
      <p:ext uri="{BB962C8B-B14F-4D97-AF65-F5344CB8AC3E}">
        <p14:creationId xmlns:p14="http://schemas.microsoft.com/office/powerpoint/2010/main" val="254107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7DFD-BE3A-4E8F-88FF-F40194D73DAF}"/>
              </a:ext>
            </a:extLst>
          </p:cNvPr>
          <p:cNvSpPr>
            <a:spLocks noGrp="1"/>
          </p:cNvSpPr>
          <p:nvPr>
            <p:ph type="title"/>
          </p:nvPr>
        </p:nvSpPr>
        <p:spPr/>
        <p:txBody>
          <a:bodyPr/>
          <a:lstStyle/>
          <a:p>
            <a:pPr algn="ctr"/>
            <a:r>
              <a:rPr lang="en-US" dirty="0">
                <a:solidFill>
                  <a:schemeClr val="accent1"/>
                </a:solidFill>
              </a:rPr>
              <a:t>Inflation</a:t>
            </a:r>
          </a:p>
        </p:txBody>
      </p:sp>
      <p:sp>
        <p:nvSpPr>
          <p:cNvPr id="3" name="Content Placeholder 2">
            <a:extLst>
              <a:ext uri="{FF2B5EF4-FFF2-40B4-BE49-F238E27FC236}">
                <a16:creationId xmlns:a16="http://schemas.microsoft.com/office/drawing/2014/main" id="{3D54FDB5-8F3E-46C8-8EC9-63A11AD19A93}"/>
              </a:ext>
            </a:extLst>
          </p:cNvPr>
          <p:cNvSpPr>
            <a:spLocks noGrp="1"/>
          </p:cNvSpPr>
          <p:nvPr>
            <p:ph idx="1"/>
          </p:nvPr>
        </p:nvSpPr>
        <p:spPr/>
        <p:txBody>
          <a:bodyPr>
            <a:normAutofit/>
          </a:bodyPr>
          <a:lstStyle/>
          <a:p>
            <a:pPr lvl="0"/>
            <a:r>
              <a:rPr lang="en-US" sz="2000" dirty="0"/>
              <a:t>The Great War left every major </a:t>
            </a:r>
            <a:r>
              <a:rPr lang="en-US" sz="2000" u="sng" dirty="0"/>
              <a:t>European</a:t>
            </a:r>
            <a:r>
              <a:rPr lang="en-US" sz="2000" dirty="0"/>
              <a:t> country nearly </a:t>
            </a:r>
            <a:r>
              <a:rPr lang="en-US" sz="2000" u="sng" dirty="0"/>
              <a:t>bankrupt</a:t>
            </a:r>
            <a:r>
              <a:rPr lang="en-US" sz="2000" dirty="0"/>
              <a:t>. </a:t>
            </a:r>
          </a:p>
          <a:p>
            <a:pPr lvl="0"/>
            <a:r>
              <a:rPr lang="en-US" sz="2000" dirty="0"/>
              <a:t>During the war, most countries like Britain and France increased wartime </a:t>
            </a:r>
            <a:r>
              <a:rPr lang="en-US" sz="2000" u="sng" dirty="0"/>
              <a:t>taxes</a:t>
            </a:r>
            <a:r>
              <a:rPr lang="en-US" sz="2000" dirty="0"/>
              <a:t>. However, </a:t>
            </a:r>
            <a:r>
              <a:rPr lang="en-US" sz="2000" u="sng" dirty="0"/>
              <a:t>Germany</a:t>
            </a:r>
            <a:r>
              <a:rPr lang="en-US" sz="2000" dirty="0"/>
              <a:t> did not and instead </a:t>
            </a:r>
            <a:r>
              <a:rPr lang="en-US" sz="2000" u="sng" dirty="0"/>
              <a:t>printed</a:t>
            </a:r>
            <a:r>
              <a:rPr lang="en-US" sz="2000" dirty="0"/>
              <a:t> money. </a:t>
            </a:r>
          </a:p>
          <a:p>
            <a:pPr lvl="1"/>
            <a:r>
              <a:rPr lang="en-US" dirty="0"/>
              <a:t>After Germany’s defeat, its money lost </a:t>
            </a:r>
            <a:r>
              <a:rPr lang="en-US" u="sng" dirty="0"/>
              <a:t>value</a:t>
            </a:r>
            <a:r>
              <a:rPr lang="en-US" dirty="0"/>
              <a:t>. </a:t>
            </a:r>
          </a:p>
          <a:p>
            <a:pPr lvl="1"/>
            <a:r>
              <a:rPr lang="en-US" dirty="0"/>
              <a:t>When it came time to pay </a:t>
            </a:r>
            <a:r>
              <a:rPr lang="en-US" u="sng" dirty="0"/>
              <a:t>reparations</a:t>
            </a:r>
            <a:r>
              <a:rPr lang="en-US" dirty="0"/>
              <a:t>, Germany printed more money. </a:t>
            </a:r>
          </a:p>
          <a:p>
            <a:r>
              <a:rPr lang="en-US" sz="2000" dirty="0"/>
              <a:t>In </a:t>
            </a:r>
            <a:r>
              <a:rPr lang="en-US" sz="2000" u="sng" dirty="0"/>
              <a:t>Berlin</a:t>
            </a:r>
            <a:r>
              <a:rPr lang="en-US" sz="2000" dirty="0"/>
              <a:t> a loaf of bread cost less than a mark in 1918, and more than </a:t>
            </a:r>
            <a:r>
              <a:rPr lang="en-US" sz="2000" u="sng" dirty="0"/>
              <a:t>160</a:t>
            </a:r>
            <a:r>
              <a:rPr lang="en-US" sz="2000" dirty="0"/>
              <a:t> marks in 1922. </a:t>
            </a:r>
          </a:p>
        </p:txBody>
      </p:sp>
      <p:pic>
        <p:nvPicPr>
          <p:cNvPr id="8" name="Picture 7">
            <a:extLst>
              <a:ext uri="{FF2B5EF4-FFF2-40B4-BE49-F238E27FC236}">
                <a16:creationId xmlns:a16="http://schemas.microsoft.com/office/drawing/2014/main" id="{36FFA319-9548-4304-B0D8-33D64ACAD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765" y="4344974"/>
            <a:ext cx="3727174" cy="2260462"/>
          </a:xfrm>
          <a:prstGeom prst="rect">
            <a:avLst/>
          </a:prstGeom>
        </p:spPr>
      </p:pic>
      <p:pic>
        <p:nvPicPr>
          <p:cNvPr id="10" name="Picture 9">
            <a:extLst>
              <a:ext uri="{FF2B5EF4-FFF2-40B4-BE49-F238E27FC236}">
                <a16:creationId xmlns:a16="http://schemas.microsoft.com/office/drawing/2014/main" id="{BE79B864-02DA-4FA7-8681-A793B577C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704" y="4344974"/>
            <a:ext cx="2047875" cy="2228850"/>
          </a:xfrm>
          <a:prstGeom prst="rect">
            <a:avLst/>
          </a:prstGeom>
        </p:spPr>
      </p:pic>
    </p:spTree>
    <p:extLst>
      <p:ext uri="{BB962C8B-B14F-4D97-AF65-F5344CB8AC3E}">
        <p14:creationId xmlns:p14="http://schemas.microsoft.com/office/powerpoint/2010/main" val="294547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4311-895B-4304-9A06-9B01A26489C6}"/>
              </a:ext>
            </a:extLst>
          </p:cNvPr>
          <p:cNvSpPr>
            <a:spLocks noGrp="1"/>
          </p:cNvSpPr>
          <p:nvPr>
            <p:ph type="title"/>
          </p:nvPr>
        </p:nvSpPr>
        <p:spPr/>
        <p:txBody>
          <a:bodyPr/>
          <a:lstStyle/>
          <a:p>
            <a:pPr algn="ctr"/>
            <a:r>
              <a:rPr lang="en-US" dirty="0">
                <a:solidFill>
                  <a:schemeClr val="accent1"/>
                </a:solidFill>
              </a:rPr>
              <a:t>Dawes Plan</a:t>
            </a:r>
          </a:p>
        </p:txBody>
      </p:sp>
      <p:sp>
        <p:nvSpPr>
          <p:cNvPr id="3" name="Content Placeholder 2">
            <a:extLst>
              <a:ext uri="{FF2B5EF4-FFF2-40B4-BE49-F238E27FC236}">
                <a16:creationId xmlns:a16="http://schemas.microsoft.com/office/drawing/2014/main" id="{6F4E6D55-C6F9-45C8-A557-267C9EC0823D}"/>
              </a:ext>
            </a:extLst>
          </p:cNvPr>
          <p:cNvSpPr>
            <a:spLocks noGrp="1"/>
          </p:cNvSpPr>
          <p:nvPr>
            <p:ph idx="1"/>
          </p:nvPr>
        </p:nvSpPr>
        <p:spPr>
          <a:xfrm>
            <a:off x="6546574" y="1918914"/>
            <a:ext cx="5472765" cy="4206241"/>
          </a:xfrm>
        </p:spPr>
        <p:txBody>
          <a:bodyPr>
            <a:normAutofit/>
          </a:bodyPr>
          <a:lstStyle/>
          <a:p>
            <a:pPr lvl="0"/>
            <a:r>
              <a:rPr lang="en-US" dirty="0"/>
              <a:t>What saved Germany: </a:t>
            </a:r>
            <a:r>
              <a:rPr lang="en-US" u="sng" dirty="0"/>
              <a:t>Dawes</a:t>
            </a:r>
            <a:r>
              <a:rPr lang="en-US" dirty="0"/>
              <a:t> Plan</a:t>
            </a:r>
          </a:p>
          <a:p>
            <a:pPr lvl="1"/>
            <a:r>
              <a:rPr lang="en-US" sz="2200" dirty="0"/>
              <a:t>Created by an </a:t>
            </a:r>
            <a:r>
              <a:rPr lang="en-US" sz="2200" u="sng" dirty="0"/>
              <a:t>American</a:t>
            </a:r>
            <a:r>
              <a:rPr lang="en-US" sz="2200" dirty="0"/>
              <a:t> banker</a:t>
            </a:r>
          </a:p>
          <a:p>
            <a:pPr lvl="1"/>
            <a:r>
              <a:rPr lang="en-US" sz="2200" dirty="0"/>
              <a:t>The U.S. banks loaned $200 million and set up a more realistic </a:t>
            </a:r>
            <a:r>
              <a:rPr lang="en-US" sz="2200" u="sng" dirty="0"/>
              <a:t>schedule</a:t>
            </a:r>
            <a:r>
              <a:rPr lang="en-US" sz="2200" dirty="0"/>
              <a:t> for Germany’s reparation payments. </a:t>
            </a:r>
          </a:p>
        </p:txBody>
      </p:sp>
      <p:pic>
        <p:nvPicPr>
          <p:cNvPr id="7" name="Picture 6">
            <a:extLst>
              <a:ext uri="{FF2B5EF4-FFF2-40B4-BE49-F238E27FC236}">
                <a16:creationId xmlns:a16="http://schemas.microsoft.com/office/drawing/2014/main" id="{1CF15412-EFD2-4B2E-8F45-265BC0B5A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59" y="1918914"/>
            <a:ext cx="6208703" cy="4654909"/>
          </a:xfrm>
          <a:prstGeom prst="rect">
            <a:avLst/>
          </a:prstGeom>
        </p:spPr>
      </p:pic>
    </p:spTree>
    <p:extLst>
      <p:ext uri="{BB962C8B-B14F-4D97-AF65-F5344CB8AC3E}">
        <p14:creationId xmlns:p14="http://schemas.microsoft.com/office/powerpoint/2010/main" val="95181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CEAF-10BD-4947-8083-6BF613512EF1}"/>
              </a:ext>
            </a:extLst>
          </p:cNvPr>
          <p:cNvSpPr>
            <a:spLocks noGrp="1"/>
          </p:cNvSpPr>
          <p:nvPr>
            <p:ph type="title"/>
          </p:nvPr>
        </p:nvSpPr>
        <p:spPr/>
        <p:txBody>
          <a:bodyPr/>
          <a:lstStyle/>
          <a:p>
            <a:pPr algn="ctr"/>
            <a:r>
              <a:rPr lang="en-US" dirty="0">
                <a:solidFill>
                  <a:schemeClr val="accent1"/>
                </a:solidFill>
              </a:rPr>
              <a:t>Kellogg-Briand Pact</a:t>
            </a:r>
          </a:p>
        </p:txBody>
      </p:sp>
      <p:sp>
        <p:nvSpPr>
          <p:cNvPr id="3" name="Content Placeholder 2">
            <a:extLst>
              <a:ext uri="{FF2B5EF4-FFF2-40B4-BE49-F238E27FC236}">
                <a16:creationId xmlns:a16="http://schemas.microsoft.com/office/drawing/2014/main" id="{83716EB4-C2C1-428C-AF34-E9B78EFB019E}"/>
              </a:ext>
            </a:extLst>
          </p:cNvPr>
          <p:cNvSpPr>
            <a:spLocks noGrp="1"/>
          </p:cNvSpPr>
          <p:nvPr>
            <p:ph idx="1"/>
          </p:nvPr>
        </p:nvSpPr>
        <p:spPr>
          <a:xfrm>
            <a:off x="153327" y="2038183"/>
            <a:ext cx="5094534" cy="4535641"/>
          </a:xfrm>
        </p:spPr>
        <p:txBody>
          <a:bodyPr>
            <a:normAutofit/>
          </a:bodyPr>
          <a:lstStyle/>
          <a:p>
            <a:pPr lvl="0"/>
            <a:r>
              <a:rPr lang="en-US" sz="2000" dirty="0"/>
              <a:t>As Germany prosperity returned, they tried to </a:t>
            </a:r>
            <a:r>
              <a:rPr lang="en-US" sz="2000" u="sng" dirty="0"/>
              <a:t>mend</a:t>
            </a:r>
            <a:r>
              <a:rPr lang="en-US" sz="2000" dirty="0"/>
              <a:t> relations with others. </a:t>
            </a:r>
          </a:p>
          <a:p>
            <a:pPr lvl="1"/>
            <a:r>
              <a:rPr lang="en-US" dirty="0"/>
              <a:t>In 1928, almost every country in the world (including Germany, </a:t>
            </a:r>
            <a:r>
              <a:rPr lang="en-US" u="sng" dirty="0"/>
              <a:t>Soviet Union</a:t>
            </a:r>
            <a:r>
              <a:rPr lang="en-US" dirty="0"/>
              <a:t>, Britain, France, and the U.S.) signed the </a:t>
            </a:r>
            <a:r>
              <a:rPr lang="en-US" u="sng" dirty="0"/>
              <a:t>Kellogg-Briand</a:t>
            </a:r>
            <a:r>
              <a:rPr lang="en-US" dirty="0"/>
              <a:t> peace pact.</a:t>
            </a:r>
          </a:p>
          <a:p>
            <a:pPr lvl="1"/>
            <a:r>
              <a:rPr lang="en-US" dirty="0"/>
              <a:t>Stating “to renounce </a:t>
            </a:r>
            <a:r>
              <a:rPr lang="en-US" u="sng" dirty="0"/>
              <a:t>war</a:t>
            </a:r>
            <a:r>
              <a:rPr lang="en-US" dirty="0"/>
              <a:t> as an instrument of national policy.”</a:t>
            </a:r>
          </a:p>
          <a:p>
            <a:pPr lvl="1"/>
            <a:r>
              <a:rPr lang="en-US" dirty="0"/>
              <a:t>Unfortunately, there was no one to </a:t>
            </a:r>
            <a:r>
              <a:rPr lang="en-US" u="sng" dirty="0"/>
              <a:t>enforce</a:t>
            </a:r>
            <a:r>
              <a:rPr lang="en-US" dirty="0"/>
              <a:t> this pact. The </a:t>
            </a:r>
            <a:r>
              <a:rPr lang="en-US" u="sng" dirty="0"/>
              <a:t>League of Nations</a:t>
            </a:r>
            <a:r>
              <a:rPr lang="en-US" dirty="0"/>
              <a:t> had no armed forces. </a:t>
            </a:r>
          </a:p>
        </p:txBody>
      </p:sp>
      <p:pic>
        <p:nvPicPr>
          <p:cNvPr id="5" name="Picture 4">
            <a:extLst>
              <a:ext uri="{FF2B5EF4-FFF2-40B4-BE49-F238E27FC236}">
                <a16:creationId xmlns:a16="http://schemas.microsoft.com/office/drawing/2014/main" id="{36E8958B-FA04-437B-A2A2-9CC85D5BF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626" y="1938605"/>
            <a:ext cx="6698047" cy="4794245"/>
          </a:xfrm>
          <a:prstGeom prst="rect">
            <a:avLst/>
          </a:prstGeom>
        </p:spPr>
      </p:pic>
    </p:spTree>
    <p:extLst>
      <p:ext uri="{BB962C8B-B14F-4D97-AF65-F5344CB8AC3E}">
        <p14:creationId xmlns:p14="http://schemas.microsoft.com/office/powerpoint/2010/main" val="400123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EC40-7C59-4D10-9513-952E271676A3}"/>
              </a:ext>
            </a:extLst>
          </p:cNvPr>
          <p:cNvSpPr>
            <a:spLocks noGrp="1"/>
          </p:cNvSpPr>
          <p:nvPr>
            <p:ph type="title"/>
          </p:nvPr>
        </p:nvSpPr>
        <p:spPr/>
        <p:txBody>
          <a:bodyPr/>
          <a:lstStyle/>
          <a:p>
            <a:pPr algn="ctr"/>
            <a:r>
              <a:rPr lang="en-US" dirty="0">
                <a:solidFill>
                  <a:schemeClr val="accent1"/>
                </a:solidFill>
              </a:rPr>
              <a:t>Fake Success</a:t>
            </a:r>
          </a:p>
        </p:txBody>
      </p:sp>
      <p:sp>
        <p:nvSpPr>
          <p:cNvPr id="3" name="Content Placeholder 2">
            <a:extLst>
              <a:ext uri="{FF2B5EF4-FFF2-40B4-BE49-F238E27FC236}">
                <a16:creationId xmlns:a16="http://schemas.microsoft.com/office/drawing/2014/main" id="{954BDD2B-DB35-48EB-8250-E14310E919E3}"/>
              </a:ext>
            </a:extLst>
          </p:cNvPr>
          <p:cNvSpPr>
            <a:spLocks noGrp="1"/>
          </p:cNvSpPr>
          <p:nvPr>
            <p:ph idx="1"/>
          </p:nvPr>
        </p:nvSpPr>
        <p:spPr>
          <a:xfrm>
            <a:off x="251791" y="2011679"/>
            <a:ext cx="11688418" cy="4667417"/>
          </a:xfrm>
        </p:spPr>
        <p:txBody>
          <a:bodyPr>
            <a:normAutofit fontScale="92500" lnSpcReduction="10000"/>
          </a:bodyPr>
          <a:lstStyle/>
          <a:p>
            <a:pPr lvl="0"/>
            <a:r>
              <a:rPr lang="en-US" sz="2400" dirty="0"/>
              <a:t>The U.S. had a </a:t>
            </a:r>
            <a:r>
              <a:rPr lang="en-US" sz="2400" u="sng" dirty="0"/>
              <a:t>façade</a:t>
            </a:r>
            <a:r>
              <a:rPr lang="en-US" sz="2400" dirty="0"/>
              <a:t> of prosperity.</a:t>
            </a:r>
          </a:p>
          <a:p>
            <a:pPr lvl="1"/>
            <a:r>
              <a:rPr lang="en-US" sz="2400" dirty="0"/>
              <a:t>Reality: uneven </a:t>
            </a:r>
            <a:r>
              <a:rPr lang="en-US" sz="2400" u="sng" dirty="0"/>
              <a:t>distribution</a:t>
            </a:r>
            <a:r>
              <a:rPr lang="en-US" sz="2400" dirty="0"/>
              <a:t> of wealth, overproduction by business and </a:t>
            </a:r>
            <a:r>
              <a:rPr lang="en-US" sz="2400" u="sng" dirty="0"/>
              <a:t>agriculture</a:t>
            </a:r>
            <a:r>
              <a:rPr lang="en-US" sz="2400" dirty="0"/>
              <a:t>, and Americans are </a:t>
            </a:r>
            <a:r>
              <a:rPr lang="en-US" sz="2400" u="sng" dirty="0"/>
              <a:t>spending</a:t>
            </a:r>
            <a:r>
              <a:rPr lang="en-US" sz="2400" dirty="0"/>
              <a:t> less. </a:t>
            </a:r>
          </a:p>
          <a:p>
            <a:pPr lvl="1"/>
            <a:r>
              <a:rPr lang="en-US" sz="2400" dirty="0"/>
              <a:t>Many people buy goods on credit (buy </a:t>
            </a:r>
            <a:r>
              <a:rPr lang="en-US" sz="2400" u="sng" dirty="0"/>
              <a:t>now</a:t>
            </a:r>
            <a:r>
              <a:rPr lang="en-US" sz="2400" dirty="0"/>
              <a:t>, pay </a:t>
            </a:r>
            <a:r>
              <a:rPr lang="en-US" sz="2400" u="sng" dirty="0"/>
              <a:t>later</a:t>
            </a:r>
            <a:r>
              <a:rPr lang="en-US" sz="2400" dirty="0"/>
              <a:t>); Business give easy credit and consumers pile up large </a:t>
            </a:r>
            <a:r>
              <a:rPr lang="en-US" sz="2400" u="sng" dirty="0"/>
              <a:t>debts</a:t>
            </a:r>
            <a:r>
              <a:rPr lang="en-US" sz="2400" dirty="0"/>
              <a:t>. Consumers have trouble paying off debt and </a:t>
            </a:r>
            <a:r>
              <a:rPr lang="en-US" sz="2400" u="sng" dirty="0"/>
              <a:t>cut back</a:t>
            </a:r>
            <a:r>
              <a:rPr lang="en-US" sz="2400" dirty="0"/>
              <a:t> on </a:t>
            </a:r>
            <a:r>
              <a:rPr lang="en-US" sz="2400" u="sng" dirty="0"/>
              <a:t>spending</a:t>
            </a:r>
            <a:r>
              <a:rPr lang="en-US" sz="2400" dirty="0"/>
              <a:t>. </a:t>
            </a:r>
          </a:p>
          <a:p>
            <a:pPr lvl="1"/>
            <a:r>
              <a:rPr lang="en-US" sz="2400" dirty="0"/>
              <a:t>In the 1920s, </a:t>
            </a:r>
            <a:r>
              <a:rPr lang="en-US" sz="2400" u="sng" dirty="0"/>
              <a:t>rich</a:t>
            </a:r>
            <a:r>
              <a:rPr lang="en-US" sz="2400" dirty="0"/>
              <a:t> get </a:t>
            </a:r>
            <a:r>
              <a:rPr lang="en-US" sz="2400" u="sng" dirty="0"/>
              <a:t>richer</a:t>
            </a:r>
            <a:r>
              <a:rPr lang="en-US" sz="2400" dirty="0"/>
              <a:t> and the </a:t>
            </a:r>
            <a:r>
              <a:rPr lang="en-US" sz="2400" u="sng" dirty="0"/>
              <a:t>poor</a:t>
            </a:r>
            <a:r>
              <a:rPr lang="en-US" sz="2400" dirty="0"/>
              <a:t> get </a:t>
            </a:r>
            <a:r>
              <a:rPr lang="en-US" sz="2400" u="sng" dirty="0"/>
              <a:t>poorer</a:t>
            </a:r>
            <a:r>
              <a:rPr lang="en-US" sz="2400" dirty="0"/>
              <a:t>. Between 1920 and 1929 the income of the wealthiest 1% of the population rose by 75% compared with a 9% increase for Americans as a whole</a:t>
            </a:r>
          </a:p>
          <a:p>
            <a:pPr lvl="1"/>
            <a:r>
              <a:rPr lang="en-US" sz="2400" dirty="0"/>
              <a:t>70% of families earn </a:t>
            </a:r>
            <a:r>
              <a:rPr lang="en-US" sz="2400" u="sng" dirty="0"/>
              <a:t>less</a:t>
            </a:r>
            <a:r>
              <a:rPr lang="en-US" sz="2400" dirty="0"/>
              <a:t> than </a:t>
            </a:r>
            <a:r>
              <a:rPr lang="en-US" sz="2400" u="sng" dirty="0"/>
              <a:t>minimum</a:t>
            </a:r>
            <a:r>
              <a:rPr lang="en-US" sz="2400" dirty="0"/>
              <a:t> ($2,500) for </a:t>
            </a:r>
            <a:r>
              <a:rPr lang="en-US" sz="2400" u="sng" dirty="0"/>
              <a:t>decent standard of living</a:t>
            </a:r>
            <a:r>
              <a:rPr lang="en-US" sz="2400" dirty="0"/>
              <a:t>. Families buy new outfits once a year; 1 in ten houses own an electric refrigerator</a:t>
            </a:r>
          </a:p>
          <a:p>
            <a:pPr lvl="1"/>
            <a:r>
              <a:rPr lang="en-US" sz="2400" dirty="0"/>
              <a:t>Seeds of </a:t>
            </a:r>
            <a:r>
              <a:rPr lang="en-US" sz="2400" u="sng" dirty="0"/>
              <a:t>trouble</a:t>
            </a:r>
            <a:r>
              <a:rPr lang="en-US" sz="2400" dirty="0"/>
              <a:t> were taking root as many engaged in </a:t>
            </a:r>
            <a:r>
              <a:rPr lang="en-US" sz="2400" u="sng" dirty="0"/>
              <a:t>speculation</a:t>
            </a:r>
            <a:r>
              <a:rPr lang="en-US" sz="2400" dirty="0"/>
              <a:t> – they bought stocks and bonds on the chance of a </a:t>
            </a:r>
            <a:r>
              <a:rPr lang="en-US" sz="2400" u="sng" dirty="0"/>
              <a:t>quick profit</a:t>
            </a:r>
            <a:r>
              <a:rPr lang="en-US" sz="2400" dirty="0"/>
              <a:t>, while ignoring the </a:t>
            </a:r>
            <a:r>
              <a:rPr lang="en-US" sz="2400" u="sng" dirty="0"/>
              <a:t>risks</a:t>
            </a:r>
            <a:r>
              <a:rPr lang="en-US" sz="2400" dirty="0"/>
              <a:t>; Others began buying on margin – pay small percent of price and </a:t>
            </a:r>
            <a:r>
              <a:rPr lang="en-US" sz="2400" u="sng" dirty="0"/>
              <a:t>borrow</a:t>
            </a:r>
            <a:r>
              <a:rPr lang="en-US" sz="2400" dirty="0"/>
              <a:t> the rest. The government remained uninvolved and if the value of stocks declined, people who had bought on margin had no way to pay off the loans </a:t>
            </a:r>
          </a:p>
        </p:txBody>
      </p:sp>
    </p:spTree>
    <p:extLst>
      <p:ext uri="{BB962C8B-B14F-4D97-AF65-F5344CB8AC3E}">
        <p14:creationId xmlns:p14="http://schemas.microsoft.com/office/powerpoint/2010/main" val="320334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889C-BA43-43E0-8093-A6FB736BE71D}"/>
              </a:ext>
            </a:extLst>
          </p:cNvPr>
          <p:cNvSpPr>
            <a:spLocks noGrp="1"/>
          </p:cNvSpPr>
          <p:nvPr>
            <p:ph type="title"/>
          </p:nvPr>
        </p:nvSpPr>
        <p:spPr/>
        <p:txBody>
          <a:bodyPr/>
          <a:lstStyle/>
          <a:p>
            <a:pPr algn="ctr"/>
            <a:r>
              <a:rPr lang="en-US" dirty="0">
                <a:solidFill>
                  <a:schemeClr val="accent1"/>
                </a:solidFill>
              </a:rPr>
              <a:t>Stock Market Crash</a:t>
            </a:r>
          </a:p>
        </p:txBody>
      </p:sp>
      <p:sp>
        <p:nvSpPr>
          <p:cNvPr id="3" name="Content Placeholder 2">
            <a:extLst>
              <a:ext uri="{FF2B5EF4-FFF2-40B4-BE49-F238E27FC236}">
                <a16:creationId xmlns:a16="http://schemas.microsoft.com/office/drawing/2014/main" id="{1F925BDC-7FE0-40E0-B0FE-B803BD0A2B2F}"/>
              </a:ext>
            </a:extLst>
          </p:cNvPr>
          <p:cNvSpPr>
            <a:spLocks noGrp="1"/>
          </p:cNvSpPr>
          <p:nvPr>
            <p:ph idx="1"/>
          </p:nvPr>
        </p:nvSpPr>
        <p:spPr>
          <a:xfrm>
            <a:off x="159026" y="1971923"/>
            <a:ext cx="9784080" cy="4206240"/>
          </a:xfrm>
        </p:spPr>
        <p:txBody>
          <a:bodyPr>
            <a:normAutofit/>
          </a:bodyPr>
          <a:lstStyle/>
          <a:p>
            <a:pPr lvl="0"/>
            <a:r>
              <a:rPr lang="en-US" sz="2000" dirty="0"/>
              <a:t>On October 29</a:t>
            </a:r>
            <a:r>
              <a:rPr lang="en-US" sz="2000" baseline="30000" dirty="0"/>
              <a:t>th</a:t>
            </a:r>
            <a:r>
              <a:rPr lang="en-US" sz="2000" dirty="0"/>
              <a:t>, 1929 or </a:t>
            </a:r>
            <a:r>
              <a:rPr lang="en-US" sz="2000" u="sng" dirty="0"/>
              <a:t>Black Tuesday</a:t>
            </a:r>
            <a:r>
              <a:rPr lang="en-US" sz="2000" dirty="0"/>
              <a:t>, the bottom fell out of the </a:t>
            </a:r>
            <a:r>
              <a:rPr lang="en-US" sz="2000" u="sng" dirty="0"/>
              <a:t>market</a:t>
            </a:r>
            <a:r>
              <a:rPr lang="en-US" sz="2000" dirty="0"/>
              <a:t> and the </a:t>
            </a:r>
            <a:r>
              <a:rPr lang="en-US" sz="2000" u="sng" dirty="0"/>
              <a:t>nation’s confidence</a:t>
            </a:r>
            <a:r>
              <a:rPr lang="en-US" sz="2000" dirty="0"/>
              <a:t>. The number of shares dumped onto the market that day was a record of </a:t>
            </a:r>
            <a:r>
              <a:rPr lang="en-US" sz="2000" u="sng" dirty="0"/>
              <a:t>16.4 million</a:t>
            </a:r>
            <a:r>
              <a:rPr lang="en-US" sz="2000" dirty="0"/>
              <a:t>. People frantically sell their shares and those who once had 100,000 now had 10. People who had bought stocks on credit were stuck with huge debts. Others lose most of their </a:t>
            </a:r>
            <a:r>
              <a:rPr lang="en-US" sz="2000" u="sng" dirty="0"/>
              <a:t>savings</a:t>
            </a:r>
            <a:r>
              <a:rPr lang="en-US" sz="2000" dirty="0"/>
              <a:t>. There were not great retirement plans and many invested their life savings into the stock market. When the stock market crashed, suicide rate went from 12 per 100,00 and then 19 per 100,000. </a:t>
            </a:r>
          </a:p>
          <a:p>
            <a:pPr lvl="0"/>
            <a:r>
              <a:rPr lang="en-US" sz="2000" dirty="0"/>
              <a:t>The stock market crash signaled the beginning of the </a:t>
            </a:r>
            <a:r>
              <a:rPr lang="en-US" sz="2000" u="sng" dirty="0"/>
              <a:t>Great Depression</a:t>
            </a:r>
            <a:r>
              <a:rPr lang="en-US" sz="2000" dirty="0"/>
              <a:t> – economy plummets and </a:t>
            </a:r>
            <a:r>
              <a:rPr lang="en-US" sz="2000" u="sng" dirty="0"/>
              <a:t>unemployment</a:t>
            </a:r>
            <a:r>
              <a:rPr lang="en-US" sz="2000" dirty="0"/>
              <a:t> skyrockets </a:t>
            </a:r>
          </a:p>
          <a:p>
            <a:pPr lvl="1"/>
            <a:r>
              <a:rPr lang="en-US" dirty="0"/>
              <a:t>By 1933, </a:t>
            </a:r>
            <a:r>
              <a:rPr lang="en-US" u="sng" dirty="0"/>
              <a:t>25%</a:t>
            </a:r>
            <a:r>
              <a:rPr lang="en-US" dirty="0"/>
              <a:t> (1 in every  </a:t>
            </a:r>
            <a:r>
              <a:rPr lang="en-US" u="sng" dirty="0"/>
              <a:t>4</a:t>
            </a:r>
            <a:r>
              <a:rPr lang="en-US" dirty="0"/>
              <a:t> Americans) of workers were </a:t>
            </a:r>
            <a:r>
              <a:rPr lang="en-US" u="sng" dirty="0"/>
              <a:t>jobless</a:t>
            </a:r>
            <a:endParaRPr lang="en-US" dirty="0"/>
          </a:p>
        </p:txBody>
      </p:sp>
      <p:pic>
        <p:nvPicPr>
          <p:cNvPr id="5" name="Picture 4">
            <a:extLst>
              <a:ext uri="{FF2B5EF4-FFF2-40B4-BE49-F238E27FC236}">
                <a16:creationId xmlns:a16="http://schemas.microsoft.com/office/drawing/2014/main" id="{FF922AE2-456F-40F7-B800-A34EBCA0E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1" y="5160043"/>
            <a:ext cx="5194852" cy="1697957"/>
          </a:xfrm>
          <a:prstGeom prst="rect">
            <a:avLst/>
          </a:prstGeom>
        </p:spPr>
      </p:pic>
      <p:pic>
        <p:nvPicPr>
          <p:cNvPr id="7" name="Picture 6">
            <a:extLst>
              <a:ext uri="{FF2B5EF4-FFF2-40B4-BE49-F238E27FC236}">
                <a16:creationId xmlns:a16="http://schemas.microsoft.com/office/drawing/2014/main" id="{54924832-4BAA-4325-B362-F3D76C1D0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5751" y="1971923"/>
            <a:ext cx="1876425" cy="2438400"/>
          </a:xfrm>
          <a:prstGeom prst="rect">
            <a:avLst/>
          </a:prstGeom>
        </p:spPr>
      </p:pic>
      <p:pic>
        <p:nvPicPr>
          <p:cNvPr id="9" name="Picture 8">
            <a:extLst>
              <a:ext uri="{FF2B5EF4-FFF2-40B4-BE49-F238E27FC236}">
                <a16:creationId xmlns:a16="http://schemas.microsoft.com/office/drawing/2014/main" id="{AF88166F-5BC4-4B90-BB68-4D82C36D8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3558" y="4904628"/>
            <a:ext cx="3086100" cy="1476375"/>
          </a:xfrm>
          <a:prstGeom prst="rect">
            <a:avLst/>
          </a:prstGeom>
        </p:spPr>
      </p:pic>
    </p:spTree>
    <p:extLst>
      <p:ext uri="{BB962C8B-B14F-4D97-AF65-F5344CB8AC3E}">
        <p14:creationId xmlns:p14="http://schemas.microsoft.com/office/powerpoint/2010/main" val="159389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D888-96D8-4094-A3DF-D6356D736089}"/>
              </a:ext>
            </a:extLst>
          </p:cNvPr>
          <p:cNvSpPr>
            <a:spLocks noGrp="1"/>
          </p:cNvSpPr>
          <p:nvPr>
            <p:ph type="title"/>
          </p:nvPr>
        </p:nvSpPr>
        <p:spPr/>
        <p:txBody>
          <a:bodyPr/>
          <a:lstStyle/>
          <a:p>
            <a:pPr algn="ctr"/>
            <a:r>
              <a:rPr lang="en-US" dirty="0">
                <a:solidFill>
                  <a:schemeClr val="accent1"/>
                </a:solidFill>
              </a:rPr>
              <a:t>Great Depression</a:t>
            </a:r>
          </a:p>
        </p:txBody>
      </p:sp>
      <p:sp>
        <p:nvSpPr>
          <p:cNvPr id="3" name="Content Placeholder 2">
            <a:extLst>
              <a:ext uri="{FF2B5EF4-FFF2-40B4-BE49-F238E27FC236}">
                <a16:creationId xmlns:a16="http://schemas.microsoft.com/office/drawing/2014/main" id="{1EAE632C-BE00-49E7-9035-15F79512F170}"/>
              </a:ext>
            </a:extLst>
          </p:cNvPr>
          <p:cNvSpPr>
            <a:spLocks noGrp="1"/>
          </p:cNvSpPr>
          <p:nvPr>
            <p:ph idx="1"/>
          </p:nvPr>
        </p:nvSpPr>
        <p:spPr>
          <a:xfrm>
            <a:off x="4412973" y="2133600"/>
            <a:ext cx="7490171" cy="4228491"/>
          </a:xfrm>
        </p:spPr>
        <p:txBody>
          <a:bodyPr>
            <a:normAutofit/>
          </a:bodyPr>
          <a:lstStyle/>
          <a:p>
            <a:pPr lvl="0"/>
            <a:r>
              <a:rPr lang="en-US" sz="2000" dirty="0"/>
              <a:t>Great Depression limits U.S. ability to </a:t>
            </a:r>
            <a:r>
              <a:rPr lang="en-US" sz="2000" u="sng" dirty="0"/>
              <a:t>import</a:t>
            </a:r>
            <a:r>
              <a:rPr lang="en-US" sz="2000" dirty="0"/>
              <a:t> </a:t>
            </a:r>
            <a:r>
              <a:rPr lang="en-US" sz="2000" u="sng" dirty="0"/>
              <a:t>European</a:t>
            </a:r>
            <a:r>
              <a:rPr lang="en-US" sz="2000" dirty="0"/>
              <a:t> goods. </a:t>
            </a:r>
          </a:p>
          <a:p>
            <a:pPr lvl="1"/>
            <a:r>
              <a:rPr lang="en-US" dirty="0"/>
              <a:t>Congress passed the </a:t>
            </a:r>
            <a:r>
              <a:rPr lang="en-US" u="sng" dirty="0"/>
              <a:t>Hawley-Smoot Tariff Act</a:t>
            </a:r>
            <a:r>
              <a:rPr lang="en-US" dirty="0"/>
              <a:t> sets highest protective tariff ever in the U.S. It was designed to protect American farmers and manufactures from foreign competition. The tariff made unemployment worse in industries that could no longer export goods to Europe. Many countries retaliated by raising their own tariffs. </a:t>
            </a:r>
          </a:p>
          <a:p>
            <a:pPr lvl="1"/>
            <a:r>
              <a:rPr lang="en-US" dirty="0"/>
              <a:t>Other countries cannot earn American </a:t>
            </a:r>
            <a:r>
              <a:rPr lang="en-US" u="sng" dirty="0"/>
              <a:t>currency</a:t>
            </a:r>
            <a:r>
              <a:rPr lang="en-US" dirty="0"/>
              <a:t> to buy U.S. goods and international trade drops causing </a:t>
            </a:r>
            <a:r>
              <a:rPr lang="en-US" u="sng" dirty="0"/>
              <a:t>unemployment</a:t>
            </a:r>
            <a:r>
              <a:rPr lang="en-US" dirty="0"/>
              <a:t> to soar around the </a:t>
            </a:r>
            <a:r>
              <a:rPr lang="en-US" u="sng" dirty="0"/>
              <a:t>world</a:t>
            </a:r>
            <a:r>
              <a:rPr lang="en-US" dirty="0"/>
              <a:t> </a:t>
            </a:r>
          </a:p>
          <a:p>
            <a:pPr lvl="1"/>
            <a:r>
              <a:rPr lang="en-US" dirty="0"/>
              <a:t>Factors leading to Great Depression: tariffs, </a:t>
            </a:r>
            <a:r>
              <a:rPr lang="en-US" u="sng" dirty="0"/>
              <a:t>war debts</a:t>
            </a:r>
            <a:r>
              <a:rPr lang="en-US" dirty="0"/>
              <a:t>, farm problems, easy </a:t>
            </a:r>
            <a:r>
              <a:rPr lang="en-US" u="sng" dirty="0"/>
              <a:t>credit</a:t>
            </a:r>
            <a:r>
              <a:rPr lang="en-US" dirty="0"/>
              <a:t>, income inequality.</a:t>
            </a:r>
          </a:p>
        </p:txBody>
      </p:sp>
      <p:pic>
        <p:nvPicPr>
          <p:cNvPr id="7" name="Picture 6">
            <a:extLst>
              <a:ext uri="{FF2B5EF4-FFF2-40B4-BE49-F238E27FC236}">
                <a16:creationId xmlns:a16="http://schemas.microsoft.com/office/drawing/2014/main" id="{D1A413ED-D1B5-40F5-B203-E0862675D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55" y="2607681"/>
            <a:ext cx="4124119" cy="3302581"/>
          </a:xfrm>
          <a:prstGeom prst="rect">
            <a:avLst/>
          </a:prstGeom>
        </p:spPr>
      </p:pic>
    </p:spTree>
    <p:extLst>
      <p:ext uri="{BB962C8B-B14F-4D97-AF65-F5344CB8AC3E}">
        <p14:creationId xmlns:p14="http://schemas.microsoft.com/office/powerpoint/2010/main" val="100140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3214-E237-454C-AD26-05EF02A4FD6C}"/>
              </a:ext>
            </a:extLst>
          </p:cNvPr>
          <p:cNvSpPr>
            <a:spLocks noGrp="1"/>
          </p:cNvSpPr>
          <p:nvPr>
            <p:ph type="title"/>
          </p:nvPr>
        </p:nvSpPr>
        <p:spPr/>
        <p:txBody>
          <a:bodyPr/>
          <a:lstStyle/>
          <a:p>
            <a:pPr algn="ctr"/>
            <a:r>
              <a:rPr lang="en-US" dirty="0">
                <a:solidFill>
                  <a:schemeClr val="accent1"/>
                </a:solidFill>
              </a:rPr>
              <a:t>Approaches to the depression</a:t>
            </a:r>
          </a:p>
        </p:txBody>
      </p:sp>
      <p:sp>
        <p:nvSpPr>
          <p:cNvPr id="3" name="Content Placeholder 2">
            <a:extLst>
              <a:ext uri="{FF2B5EF4-FFF2-40B4-BE49-F238E27FC236}">
                <a16:creationId xmlns:a16="http://schemas.microsoft.com/office/drawing/2014/main" id="{174723E1-3441-46B3-B33B-8A7AFAE465F8}"/>
              </a:ext>
            </a:extLst>
          </p:cNvPr>
          <p:cNvSpPr>
            <a:spLocks noGrp="1"/>
          </p:cNvSpPr>
          <p:nvPr>
            <p:ph idx="1"/>
          </p:nvPr>
        </p:nvSpPr>
        <p:spPr>
          <a:xfrm>
            <a:off x="2849217" y="2011679"/>
            <a:ext cx="5473148" cy="4780887"/>
          </a:xfrm>
        </p:spPr>
        <p:txBody>
          <a:bodyPr>
            <a:normAutofit/>
          </a:bodyPr>
          <a:lstStyle/>
          <a:p>
            <a:pPr lvl="0"/>
            <a:r>
              <a:rPr lang="en-US" sz="2000" u="sng" dirty="0"/>
              <a:t>Britain</a:t>
            </a:r>
            <a:r>
              <a:rPr lang="en-US" sz="2000" dirty="0"/>
              <a:t> confronted the crisis by passing high protective tariffs, increased </a:t>
            </a:r>
            <a:r>
              <a:rPr lang="en-US" sz="2000" u="sng" dirty="0"/>
              <a:t>taxes</a:t>
            </a:r>
            <a:r>
              <a:rPr lang="en-US" sz="2000" dirty="0"/>
              <a:t>, and regulated currency. Able to preserve </a:t>
            </a:r>
            <a:r>
              <a:rPr lang="en-US" sz="2000" u="sng" dirty="0"/>
              <a:t>democracy</a:t>
            </a:r>
            <a:r>
              <a:rPr lang="en-US" sz="2000" dirty="0"/>
              <a:t>. </a:t>
            </a:r>
          </a:p>
          <a:p>
            <a:pPr lvl="0"/>
            <a:r>
              <a:rPr lang="en-US" sz="2000" u="sng" dirty="0"/>
              <a:t>France</a:t>
            </a:r>
            <a:r>
              <a:rPr lang="en-US" sz="2000" dirty="0"/>
              <a:t> was more </a:t>
            </a:r>
            <a:r>
              <a:rPr lang="en-US" sz="2000" u="sng" dirty="0"/>
              <a:t>agricultural</a:t>
            </a:r>
            <a:r>
              <a:rPr lang="en-US" sz="2000" dirty="0"/>
              <a:t> and less dependent on foreign trade, but unemployment remained </a:t>
            </a:r>
            <a:r>
              <a:rPr lang="en-US" sz="2000" u="sng" dirty="0"/>
              <a:t>high</a:t>
            </a:r>
            <a:r>
              <a:rPr lang="en-US" sz="2000" dirty="0"/>
              <a:t>. Communists, socialists, and moderates formed the </a:t>
            </a:r>
            <a:r>
              <a:rPr lang="en-US" sz="2000" u="sng" dirty="0"/>
              <a:t>popular</a:t>
            </a:r>
            <a:r>
              <a:rPr lang="en-US" sz="2000" dirty="0"/>
              <a:t> front, but France </a:t>
            </a:r>
            <a:r>
              <a:rPr lang="en-US" sz="2000" u="sng" dirty="0"/>
              <a:t>resisted</a:t>
            </a:r>
            <a:r>
              <a:rPr lang="en-US" sz="2000" dirty="0"/>
              <a:t>. </a:t>
            </a:r>
          </a:p>
          <a:p>
            <a:pPr lvl="0"/>
            <a:r>
              <a:rPr lang="en-US" sz="2000" dirty="0"/>
              <a:t>President </a:t>
            </a:r>
            <a:r>
              <a:rPr lang="en-US" sz="2000" u="sng" dirty="0"/>
              <a:t>Herbert Hoover</a:t>
            </a:r>
            <a:r>
              <a:rPr lang="en-US" sz="2000" dirty="0"/>
              <a:t> was not successful with ending the </a:t>
            </a:r>
            <a:r>
              <a:rPr lang="en-US" sz="2000" u="sng" dirty="0"/>
              <a:t>recession</a:t>
            </a:r>
            <a:r>
              <a:rPr lang="en-US" sz="2000" dirty="0"/>
              <a:t> because of his focus on </a:t>
            </a:r>
            <a:r>
              <a:rPr lang="en-US" sz="2000" u="sng" dirty="0"/>
              <a:t>rugged individualism</a:t>
            </a:r>
            <a:r>
              <a:rPr lang="en-US" sz="2000" dirty="0"/>
              <a:t>. </a:t>
            </a:r>
          </a:p>
          <a:p>
            <a:pPr lvl="0"/>
            <a:r>
              <a:rPr lang="en-US" sz="2000" dirty="0"/>
              <a:t>President </a:t>
            </a:r>
            <a:r>
              <a:rPr lang="en-US" sz="2000" u="sng" dirty="0"/>
              <a:t>Franklin D. Roosevelt</a:t>
            </a:r>
            <a:r>
              <a:rPr lang="en-US" sz="2000" dirty="0"/>
              <a:t> (FDR) would help lessen the recession with his </a:t>
            </a:r>
            <a:r>
              <a:rPr lang="en-US" sz="2000" u="sng" dirty="0"/>
              <a:t>New Deal</a:t>
            </a:r>
            <a:r>
              <a:rPr lang="en-US" sz="2000" dirty="0"/>
              <a:t>, a series of large public works projects helped to provide jobs for the unemployed. </a:t>
            </a:r>
          </a:p>
        </p:txBody>
      </p:sp>
      <p:pic>
        <p:nvPicPr>
          <p:cNvPr id="7" name="Picture 6">
            <a:extLst>
              <a:ext uri="{FF2B5EF4-FFF2-40B4-BE49-F238E27FC236}">
                <a16:creationId xmlns:a16="http://schemas.microsoft.com/office/drawing/2014/main" id="{C90F5EB0-C4E0-49F2-84A8-BA20A9F25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59" y="2011680"/>
            <a:ext cx="2697858" cy="1517545"/>
          </a:xfrm>
          <a:prstGeom prst="rect">
            <a:avLst/>
          </a:prstGeom>
        </p:spPr>
      </p:pic>
      <p:pic>
        <p:nvPicPr>
          <p:cNvPr id="9" name="Picture 8">
            <a:extLst>
              <a:ext uri="{FF2B5EF4-FFF2-40B4-BE49-F238E27FC236}">
                <a16:creationId xmlns:a16="http://schemas.microsoft.com/office/drawing/2014/main" id="{BC00E162-1514-4AC2-87BF-F7995B3B6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5759" y="2497083"/>
            <a:ext cx="2711030" cy="1863833"/>
          </a:xfrm>
          <a:prstGeom prst="rect">
            <a:avLst/>
          </a:prstGeom>
        </p:spPr>
      </p:pic>
      <p:pic>
        <p:nvPicPr>
          <p:cNvPr id="13" name="Picture 12">
            <a:extLst>
              <a:ext uri="{FF2B5EF4-FFF2-40B4-BE49-F238E27FC236}">
                <a16:creationId xmlns:a16="http://schemas.microsoft.com/office/drawing/2014/main" id="{EB7532F5-28E0-48F9-BA53-D0DC10036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59" y="3747968"/>
            <a:ext cx="2535398" cy="3044599"/>
          </a:xfrm>
          <a:prstGeom prst="rect">
            <a:avLst/>
          </a:prstGeom>
        </p:spPr>
      </p:pic>
      <p:pic>
        <p:nvPicPr>
          <p:cNvPr id="15" name="Picture 14">
            <a:extLst>
              <a:ext uri="{FF2B5EF4-FFF2-40B4-BE49-F238E27FC236}">
                <a16:creationId xmlns:a16="http://schemas.microsoft.com/office/drawing/2014/main" id="{86A668C1-5DF0-4C6A-8C31-1E7865B65E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9814" y="4725974"/>
            <a:ext cx="2466975" cy="1847850"/>
          </a:xfrm>
          <a:prstGeom prst="rect">
            <a:avLst/>
          </a:prstGeom>
        </p:spPr>
      </p:pic>
    </p:spTree>
    <p:extLst>
      <p:ext uri="{BB962C8B-B14F-4D97-AF65-F5344CB8AC3E}">
        <p14:creationId xmlns:p14="http://schemas.microsoft.com/office/powerpoint/2010/main" val="2924271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24</TotalTime>
  <Words>781</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Corbel</vt:lpstr>
      <vt:lpstr>Wingdings</vt:lpstr>
      <vt:lpstr>Banded</vt:lpstr>
      <vt:lpstr>World Wide Depression</vt:lpstr>
      <vt:lpstr>Inflation</vt:lpstr>
      <vt:lpstr>Dawes Plan</vt:lpstr>
      <vt:lpstr>Kellogg-Briand Pact</vt:lpstr>
      <vt:lpstr>Fake Success</vt:lpstr>
      <vt:lpstr>Stock Market Crash</vt:lpstr>
      <vt:lpstr>Great Depression</vt:lpstr>
      <vt:lpstr>Approaches to the depression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Wide Depression</dc:title>
  <dc:creator>Shannon Edwards</dc:creator>
  <cp:lastModifiedBy>Shannon Edwards</cp:lastModifiedBy>
  <cp:revision>3</cp:revision>
  <dcterms:created xsi:type="dcterms:W3CDTF">2018-03-14T16:15:36Z</dcterms:created>
  <dcterms:modified xsi:type="dcterms:W3CDTF">2018-03-14T16:40:19Z</dcterms:modified>
</cp:coreProperties>
</file>