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2E6349-EE8B-4E5E-87E2-FB63CCD75BCF}"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2E7EA-2BF2-461A-A0E1-2AA7198D9338}" type="slidenum">
              <a:rPr lang="en-US" smtClean="0"/>
              <a:t>‹#›</a:t>
            </a:fld>
            <a:endParaRPr lang="en-US"/>
          </a:p>
        </p:txBody>
      </p:sp>
    </p:spTree>
    <p:extLst>
      <p:ext uri="{BB962C8B-B14F-4D97-AF65-F5344CB8AC3E}">
        <p14:creationId xmlns:p14="http://schemas.microsoft.com/office/powerpoint/2010/main" val="365855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2E6349-EE8B-4E5E-87E2-FB63CCD75BCF}"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2E7EA-2BF2-461A-A0E1-2AA7198D9338}" type="slidenum">
              <a:rPr lang="en-US" smtClean="0"/>
              <a:t>‹#›</a:t>
            </a:fld>
            <a:endParaRPr lang="en-US"/>
          </a:p>
        </p:txBody>
      </p:sp>
    </p:spTree>
    <p:extLst>
      <p:ext uri="{BB962C8B-B14F-4D97-AF65-F5344CB8AC3E}">
        <p14:creationId xmlns:p14="http://schemas.microsoft.com/office/powerpoint/2010/main" val="383083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B2E6349-EE8B-4E5E-87E2-FB63CCD75BCF}" type="datetimeFigureOut">
              <a:rPr lang="en-US" smtClean="0"/>
              <a:t>9/28/2017</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D8D2E7EA-2BF2-461A-A0E1-2AA7198D9338}" type="slidenum">
              <a:rPr lang="en-US" smtClean="0"/>
              <a:t>‹#›</a:t>
            </a:fld>
            <a:endParaRPr lang="en-US"/>
          </a:p>
        </p:txBody>
      </p:sp>
    </p:spTree>
    <p:extLst>
      <p:ext uri="{BB962C8B-B14F-4D97-AF65-F5344CB8AC3E}">
        <p14:creationId xmlns:p14="http://schemas.microsoft.com/office/powerpoint/2010/main" val="286397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2E6349-EE8B-4E5E-87E2-FB63CCD75BCF}"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2E7EA-2BF2-461A-A0E1-2AA7198D9338}" type="slidenum">
              <a:rPr lang="en-US" smtClean="0"/>
              <a:t>‹#›</a:t>
            </a:fld>
            <a:endParaRPr lang="en-US"/>
          </a:p>
        </p:txBody>
      </p:sp>
    </p:spTree>
    <p:extLst>
      <p:ext uri="{BB962C8B-B14F-4D97-AF65-F5344CB8AC3E}">
        <p14:creationId xmlns:p14="http://schemas.microsoft.com/office/powerpoint/2010/main" val="202977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EB2E6349-EE8B-4E5E-87E2-FB63CCD75BCF}" type="datetimeFigureOut">
              <a:rPr lang="en-US" smtClean="0"/>
              <a:t>9/28/2017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8D2E7EA-2BF2-461A-A0E1-2AA7198D9338}" type="slidenum">
              <a:rPr lang="en-US" smtClean="0"/>
              <a:t>‹#›</a:t>
            </a:fld>
            <a:endParaRPr lang="en-US"/>
          </a:p>
        </p:txBody>
      </p:sp>
    </p:spTree>
    <p:extLst>
      <p:ext uri="{BB962C8B-B14F-4D97-AF65-F5344CB8AC3E}">
        <p14:creationId xmlns:p14="http://schemas.microsoft.com/office/powerpoint/2010/main" val="7835329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2E6349-EE8B-4E5E-87E2-FB63CCD75BCF}"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2E7EA-2BF2-461A-A0E1-2AA7198D9338}" type="slidenum">
              <a:rPr lang="en-US" smtClean="0"/>
              <a:t>‹#›</a:t>
            </a:fld>
            <a:endParaRPr lang="en-US"/>
          </a:p>
        </p:txBody>
      </p:sp>
    </p:spTree>
    <p:extLst>
      <p:ext uri="{BB962C8B-B14F-4D97-AF65-F5344CB8AC3E}">
        <p14:creationId xmlns:p14="http://schemas.microsoft.com/office/powerpoint/2010/main" val="124593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2E6349-EE8B-4E5E-87E2-FB63CCD75BCF}" type="datetimeFigureOut">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D2E7EA-2BF2-461A-A0E1-2AA7198D9338}" type="slidenum">
              <a:rPr lang="en-US" smtClean="0"/>
              <a:t>‹#›</a:t>
            </a:fld>
            <a:endParaRPr lang="en-US"/>
          </a:p>
        </p:txBody>
      </p:sp>
    </p:spTree>
    <p:extLst>
      <p:ext uri="{BB962C8B-B14F-4D97-AF65-F5344CB8AC3E}">
        <p14:creationId xmlns:p14="http://schemas.microsoft.com/office/powerpoint/2010/main" val="227443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2E6349-EE8B-4E5E-87E2-FB63CCD75BCF}"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D2E7EA-2BF2-461A-A0E1-2AA7198D9338}" type="slidenum">
              <a:rPr lang="en-US" smtClean="0"/>
              <a:t>‹#›</a:t>
            </a:fld>
            <a:endParaRPr lang="en-US"/>
          </a:p>
        </p:txBody>
      </p:sp>
    </p:spTree>
    <p:extLst>
      <p:ext uri="{BB962C8B-B14F-4D97-AF65-F5344CB8AC3E}">
        <p14:creationId xmlns:p14="http://schemas.microsoft.com/office/powerpoint/2010/main" val="327770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E6349-EE8B-4E5E-87E2-FB63CCD75BCF}" type="datetimeFigureOut">
              <a:rPr lang="en-US" smtClean="0"/>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D2E7EA-2BF2-461A-A0E1-2AA7198D9338}" type="slidenum">
              <a:rPr lang="en-US" smtClean="0"/>
              <a:t>‹#›</a:t>
            </a:fld>
            <a:endParaRPr lang="en-US"/>
          </a:p>
        </p:txBody>
      </p:sp>
    </p:spTree>
    <p:extLst>
      <p:ext uri="{BB962C8B-B14F-4D97-AF65-F5344CB8AC3E}">
        <p14:creationId xmlns:p14="http://schemas.microsoft.com/office/powerpoint/2010/main" val="2567165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E6349-EE8B-4E5E-87E2-FB63CCD75BCF}"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2E7EA-2BF2-461A-A0E1-2AA7198D9338}" type="slidenum">
              <a:rPr lang="en-US" smtClean="0"/>
              <a:t>‹#›</a:t>
            </a:fld>
            <a:endParaRPr lang="en-US"/>
          </a:p>
        </p:txBody>
      </p:sp>
    </p:spTree>
    <p:extLst>
      <p:ext uri="{BB962C8B-B14F-4D97-AF65-F5344CB8AC3E}">
        <p14:creationId xmlns:p14="http://schemas.microsoft.com/office/powerpoint/2010/main" val="71004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E6349-EE8B-4E5E-87E2-FB63CCD75BCF}"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2E7EA-2BF2-461A-A0E1-2AA7198D9338}" type="slidenum">
              <a:rPr lang="en-US" smtClean="0"/>
              <a:t>‹#›</a:t>
            </a:fld>
            <a:endParaRPr lang="en-US"/>
          </a:p>
        </p:txBody>
      </p:sp>
    </p:spTree>
    <p:extLst>
      <p:ext uri="{BB962C8B-B14F-4D97-AF65-F5344CB8AC3E}">
        <p14:creationId xmlns:p14="http://schemas.microsoft.com/office/powerpoint/2010/main" val="176027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EB2E6349-EE8B-4E5E-87E2-FB63CCD75BCF}" type="datetimeFigureOut">
              <a:rPr lang="en-US" smtClean="0"/>
              <a:t>9/28/2017</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8D2E7EA-2BF2-461A-A0E1-2AA7198D9338}" type="slidenum">
              <a:rPr lang="en-US" smtClean="0"/>
              <a:t>‹#›</a:t>
            </a:fld>
            <a:endParaRPr lang="en-US"/>
          </a:p>
        </p:txBody>
      </p:sp>
    </p:spTree>
    <p:extLst>
      <p:ext uri="{BB962C8B-B14F-4D97-AF65-F5344CB8AC3E}">
        <p14:creationId xmlns:p14="http://schemas.microsoft.com/office/powerpoint/2010/main" val="301712462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Industrialization</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t>Unit 3 Notes (pg. 1 – 2)</a:t>
            </a:r>
            <a:endParaRPr lang="en-US" dirty="0"/>
          </a:p>
        </p:txBody>
      </p:sp>
    </p:spTree>
    <p:extLst>
      <p:ext uri="{BB962C8B-B14F-4D97-AF65-F5344CB8AC3E}">
        <p14:creationId xmlns:p14="http://schemas.microsoft.com/office/powerpoint/2010/main" val="283084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Romance &amp; Beauty </a:t>
            </a:r>
            <a:endParaRPr lang="en-US" dirty="0">
              <a:solidFill>
                <a:srgbClr val="FF0000"/>
              </a:solidFill>
            </a:endParaRPr>
          </a:p>
        </p:txBody>
      </p:sp>
      <p:sp>
        <p:nvSpPr>
          <p:cNvPr id="3" name="Content Placeholder 2"/>
          <p:cNvSpPr>
            <a:spLocks noGrp="1"/>
          </p:cNvSpPr>
          <p:nvPr>
            <p:ph idx="1"/>
          </p:nvPr>
        </p:nvSpPr>
        <p:spPr>
          <a:xfrm>
            <a:off x="1202919" y="1792935"/>
            <a:ext cx="10426704" cy="4813389"/>
          </a:xfrm>
        </p:spPr>
        <p:txBody>
          <a:bodyPr/>
          <a:lstStyle/>
          <a:p>
            <a:pPr lvl="0"/>
            <a:r>
              <a:rPr lang="en-US" sz="2400" dirty="0"/>
              <a:t>Rails offer </a:t>
            </a:r>
            <a:r>
              <a:rPr lang="en-US" sz="2400" u="sng" dirty="0"/>
              <a:t>land</a:t>
            </a:r>
            <a:r>
              <a:rPr lang="en-US" sz="2400" dirty="0"/>
              <a:t>, adventure, and fresh start to many. </a:t>
            </a:r>
            <a:endParaRPr lang="en-US" sz="2400" dirty="0" smtClean="0"/>
          </a:p>
          <a:p>
            <a:pPr marL="0" lvl="0" indent="0">
              <a:buNone/>
            </a:pPr>
            <a:r>
              <a:rPr lang="en-US" sz="2400" dirty="0" smtClean="0"/>
              <a:t>People </a:t>
            </a:r>
            <a:r>
              <a:rPr lang="en-US" sz="2400" dirty="0"/>
              <a:t>of </a:t>
            </a:r>
            <a:r>
              <a:rPr lang="en-US" sz="2400" u="sng" dirty="0"/>
              <a:t>diverse</a:t>
            </a:r>
            <a:r>
              <a:rPr lang="en-US" sz="2400" dirty="0"/>
              <a:t> backgrounds build under harsh </a:t>
            </a:r>
            <a:endParaRPr lang="en-US" sz="2400" dirty="0" smtClean="0"/>
          </a:p>
          <a:p>
            <a:pPr marL="0" lvl="0" indent="0">
              <a:buNone/>
            </a:pPr>
            <a:r>
              <a:rPr lang="en-US" sz="2400" dirty="0" smtClean="0"/>
              <a:t>conditions</a:t>
            </a:r>
            <a:r>
              <a:rPr lang="en-US" sz="2400" dirty="0"/>
              <a:t>. </a:t>
            </a:r>
          </a:p>
          <a:p>
            <a:pPr lvl="2"/>
            <a:r>
              <a:rPr lang="en-US" sz="2200" dirty="0" smtClean="0"/>
              <a:t>           </a:t>
            </a:r>
            <a:r>
              <a:rPr lang="en-US" sz="2400" dirty="0" smtClean="0"/>
              <a:t>Central </a:t>
            </a:r>
            <a:r>
              <a:rPr lang="en-US" sz="2400" dirty="0"/>
              <a:t>Pacific hires </a:t>
            </a:r>
            <a:r>
              <a:rPr lang="en-US" sz="2400" u="sng" dirty="0"/>
              <a:t>Chinese</a:t>
            </a:r>
            <a:r>
              <a:rPr lang="en-US" sz="2400" dirty="0"/>
              <a:t> immigrants and the </a:t>
            </a:r>
            <a:endParaRPr lang="en-US" sz="2400" dirty="0" smtClean="0"/>
          </a:p>
          <a:p>
            <a:pPr lvl="2"/>
            <a:r>
              <a:rPr lang="en-US" sz="2400" dirty="0"/>
              <a:t> </a:t>
            </a:r>
            <a:r>
              <a:rPr lang="en-US" sz="2400" dirty="0" smtClean="0"/>
              <a:t>          Union </a:t>
            </a:r>
            <a:r>
              <a:rPr lang="en-US" sz="2400" dirty="0"/>
              <a:t>Pacific hires </a:t>
            </a:r>
            <a:r>
              <a:rPr lang="en-US" sz="2400" u="sng" dirty="0"/>
              <a:t>Irish</a:t>
            </a:r>
            <a:r>
              <a:rPr lang="en-US" sz="2400" dirty="0"/>
              <a:t> immigrants and desperate </a:t>
            </a:r>
            <a:r>
              <a:rPr lang="en-US" sz="2400" u="sng" dirty="0"/>
              <a:t>Civil War</a:t>
            </a:r>
            <a:r>
              <a:rPr lang="en-US" sz="2400" dirty="0"/>
              <a:t> veterans. </a:t>
            </a:r>
          </a:p>
          <a:p>
            <a:pPr lvl="1"/>
            <a:r>
              <a:rPr lang="en-US" sz="2400" dirty="0" smtClean="0"/>
              <a:t>              Railroad </a:t>
            </a:r>
            <a:r>
              <a:rPr lang="en-US" sz="2400" dirty="0"/>
              <a:t>pay is poor; </a:t>
            </a:r>
            <a:r>
              <a:rPr lang="en-US" sz="2400" u="sng" dirty="0"/>
              <a:t>Asians</a:t>
            </a:r>
            <a:r>
              <a:rPr lang="en-US" sz="2400" dirty="0"/>
              <a:t> earned less than whites; prone to </a:t>
            </a:r>
            <a:r>
              <a:rPr lang="en-US" sz="2400" u="sng" dirty="0"/>
              <a:t>accidents</a:t>
            </a:r>
            <a:r>
              <a:rPr lang="en-US" sz="2400" dirty="0"/>
              <a:t> </a:t>
            </a:r>
            <a:r>
              <a:rPr lang="en-US" sz="2400" dirty="0" smtClean="0"/>
              <a:t>                                                         	      and </a:t>
            </a:r>
            <a:r>
              <a:rPr lang="en-US" sz="2400" u="sng" dirty="0"/>
              <a:t>disease</a:t>
            </a:r>
            <a:r>
              <a:rPr lang="en-US" sz="2400" dirty="0"/>
              <a:t> that kill thousands every year.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08" y="3249253"/>
            <a:ext cx="2071262" cy="29132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8645" y="455162"/>
            <a:ext cx="3538728" cy="24963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729" y="4758666"/>
            <a:ext cx="3312161" cy="1847658"/>
          </a:xfrm>
          <a:prstGeom prst="rect">
            <a:avLst/>
          </a:prstGeom>
        </p:spPr>
      </p:pic>
    </p:spTree>
    <p:extLst>
      <p:ext uri="{BB962C8B-B14F-4D97-AF65-F5344CB8AC3E}">
        <p14:creationId xmlns:p14="http://schemas.microsoft.com/office/powerpoint/2010/main" val="241506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Railroad Time</a:t>
            </a:r>
            <a:endParaRPr lang="en-US" dirty="0">
              <a:solidFill>
                <a:srgbClr val="FF0000"/>
              </a:solidFill>
            </a:endParaRPr>
          </a:p>
        </p:txBody>
      </p:sp>
      <p:sp>
        <p:nvSpPr>
          <p:cNvPr id="3" name="Content Placeholder 2"/>
          <p:cNvSpPr>
            <a:spLocks noGrp="1"/>
          </p:cNvSpPr>
          <p:nvPr>
            <p:ph idx="1"/>
          </p:nvPr>
        </p:nvSpPr>
        <p:spPr>
          <a:xfrm>
            <a:off x="115908" y="2101831"/>
            <a:ext cx="5035641" cy="4517909"/>
          </a:xfrm>
        </p:spPr>
        <p:txBody>
          <a:bodyPr>
            <a:normAutofit/>
          </a:bodyPr>
          <a:lstStyle/>
          <a:p>
            <a:pPr lvl="0"/>
            <a:r>
              <a:rPr lang="en-US" sz="2400" dirty="0"/>
              <a:t>To end the confusion of dealing with </a:t>
            </a:r>
            <a:r>
              <a:rPr lang="en-US" sz="2400" u="sng" dirty="0"/>
              <a:t>thousands</a:t>
            </a:r>
            <a:r>
              <a:rPr lang="en-US" sz="2400" dirty="0"/>
              <a:t> of local times, </a:t>
            </a:r>
            <a:r>
              <a:rPr lang="en-US" sz="2400" b="1" dirty="0"/>
              <a:t>Professor C. F. Dowd</a:t>
            </a:r>
            <a:r>
              <a:rPr lang="en-US" sz="2400" dirty="0"/>
              <a:t> proposed dividing earth’s surface into </a:t>
            </a:r>
            <a:r>
              <a:rPr lang="en-US" sz="2400" u="sng" dirty="0"/>
              <a:t>24</a:t>
            </a:r>
            <a:r>
              <a:rPr lang="en-US" sz="2400" dirty="0"/>
              <a:t> time zones. </a:t>
            </a:r>
          </a:p>
          <a:p>
            <a:pPr lvl="1"/>
            <a:r>
              <a:rPr lang="en-US" sz="2400" dirty="0"/>
              <a:t>There would be </a:t>
            </a:r>
            <a:r>
              <a:rPr lang="en-US" sz="2400" u="sng" dirty="0"/>
              <a:t>4</a:t>
            </a:r>
            <a:r>
              <a:rPr lang="en-US" sz="2400" dirty="0"/>
              <a:t> in the U.S.: Eastern, Central, Mountain, and Pacific.</a:t>
            </a:r>
          </a:p>
          <a:p>
            <a:pPr lvl="1"/>
            <a:r>
              <a:rPr lang="en-US" sz="2400" dirty="0"/>
              <a:t>In 1883 the </a:t>
            </a:r>
            <a:r>
              <a:rPr lang="en-US" sz="2400" u="sng" dirty="0"/>
              <a:t>railroads</a:t>
            </a:r>
            <a:r>
              <a:rPr lang="en-US" sz="2400" dirty="0"/>
              <a:t> towns adopt time zones.  </a:t>
            </a:r>
          </a:p>
          <a:p>
            <a:pPr lvl="1"/>
            <a:r>
              <a:rPr lang="en-US" sz="2400" dirty="0"/>
              <a:t>In 1883 </a:t>
            </a:r>
            <a:r>
              <a:rPr lang="en-US" sz="2400" u="sng" dirty="0"/>
              <a:t>international</a:t>
            </a:r>
            <a:r>
              <a:rPr lang="en-US" sz="2400" dirty="0"/>
              <a:t> conference sets world zones</a:t>
            </a:r>
          </a:p>
          <a:p>
            <a:pPr lvl="1"/>
            <a:r>
              <a:rPr lang="en-US" sz="2400" dirty="0"/>
              <a:t>Congress adopts in </a:t>
            </a:r>
            <a:r>
              <a:rPr lang="en-US" sz="2400" u="sng" dirty="0"/>
              <a:t>1918</a:t>
            </a:r>
            <a:r>
              <a:rPr lang="en-US" sz="24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549" y="1564783"/>
            <a:ext cx="6739943" cy="5054957"/>
          </a:xfrm>
          <a:prstGeom prst="rect">
            <a:avLst/>
          </a:prstGeom>
        </p:spPr>
      </p:pic>
    </p:spTree>
    <p:extLst>
      <p:ext uri="{BB962C8B-B14F-4D97-AF65-F5344CB8AC3E}">
        <p14:creationId xmlns:p14="http://schemas.microsoft.com/office/powerpoint/2010/main" val="1646528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Pullman</a:t>
            </a:r>
            <a:endParaRPr lang="en-US" dirty="0">
              <a:solidFill>
                <a:srgbClr val="FF0000"/>
              </a:solidFill>
            </a:endParaRPr>
          </a:p>
        </p:txBody>
      </p:sp>
      <p:sp>
        <p:nvSpPr>
          <p:cNvPr id="3" name="Content Placeholder 2"/>
          <p:cNvSpPr>
            <a:spLocks noGrp="1"/>
          </p:cNvSpPr>
          <p:nvPr>
            <p:ph idx="1"/>
          </p:nvPr>
        </p:nvSpPr>
        <p:spPr>
          <a:xfrm>
            <a:off x="378671" y="2248675"/>
            <a:ext cx="7219864" cy="4206240"/>
          </a:xfrm>
        </p:spPr>
        <p:txBody>
          <a:bodyPr/>
          <a:lstStyle/>
          <a:p>
            <a:pPr lvl="0"/>
            <a:r>
              <a:rPr lang="en-US" sz="2400" dirty="0"/>
              <a:t>Railroads grow </a:t>
            </a:r>
            <a:r>
              <a:rPr lang="en-US" sz="2400" u="sng" dirty="0"/>
              <a:t>industries</a:t>
            </a:r>
            <a:r>
              <a:rPr lang="en-US" sz="2400" dirty="0"/>
              <a:t>, link isolated towns, promote trade and interdependence, create </a:t>
            </a:r>
            <a:r>
              <a:rPr lang="en-US" sz="2400" u="sng" dirty="0"/>
              <a:t>nationwide</a:t>
            </a:r>
            <a:r>
              <a:rPr lang="en-US" sz="2400" dirty="0"/>
              <a:t> network of suppliers and markets, and new </a:t>
            </a:r>
            <a:r>
              <a:rPr lang="en-US" sz="2400" u="sng" dirty="0"/>
              <a:t>towns</a:t>
            </a:r>
            <a:r>
              <a:rPr lang="en-US" sz="2400" dirty="0"/>
              <a:t> grow along the lines. </a:t>
            </a:r>
          </a:p>
          <a:p>
            <a:pPr lvl="0"/>
            <a:r>
              <a:rPr lang="en-US" sz="2400" dirty="0"/>
              <a:t>In 1880, </a:t>
            </a:r>
            <a:r>
              <a:rPr lang="en-US" sz="2400" b="1" dirty="0"/>
              <a:t>George M. Pullman</a:t>
            </a:r>
            <a:r>
              <a:rPr lang="en-US" sz="2400" dirty="0"/>
              <a:t> develops Pullman Palace Car Company known for creating </a:t>
            </a:r>
            <a:r>
              <a:rPr lang="en-US" sz="2400" u="sng" dirty="0"/>
              <a:t>sleeper cars</a:t>
            </a:r>
            <a:r>
              <a:rPr lang="en-US" sz="2400" dirty="0"/>
              <a:t>. </a:t>
            </a:r>
          </a:p>
          <a:p>
            <a:pPr lvl="1"/>
            <a:r>
              <a:rPr lang="en-US" sz="2400" dirty="0"/>
              <a:t>Builds factor on </a:t>
            </a:r>
            <a:r>
              <a:rPr lang="en-US" sz="2400" u="sng" dirty="0"/>
              <a:t>Illinois</a:t>
            </a:r>
            <a:r>
              <a:rPr lang="en-US" sz="2400" dirty="0"/>
              <a:t> prairie; provides for workers the housing, doctors, shops, and sports field.</a:t>
            </a:r>
          </a:p>
          <a:p>
            <a:pPr lvl="1"/>
            <a:r>
              <a:rPr lang="en-US" sz="2400" u="sng" dirty="0"/>
              <a:t>Company</a:t>
            </a:r>
            <a:r>
              <a:rPr lang="en-US" sz="2400" dirty="0"/>
              <a:t> tightly controls </a:t>
            </a:r>
            <a:r>
              <a:rPr lang="en-US" sz="2400" u="sng" dirty="0"/>
              <a:t>residents</a:t>
            </a:r>
            <a:r>
              <a:rPr lang="en-US" sz="2400" dirty="0"/>
              <a:t> to ensure stable work force.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750" y="2248675"/>
            <a:ext cx="4098499" cy="3732250"/>
          </a:xfrm>
          <a:prstGeom prst="rect">
            <a:avLst/>
          </a:prstGeom>
        </p:spPr>
      </p:pic>
    </p:spTree>
    <p:extLst>
      <p:ext uri="{BB962C8B-B14F-4D97-AF65-F5344CB8AC3E}">
        <p14:creationId xmlns:p14="http://schemas.microsoft.com/office/powerpoint/2010/main" val="2021783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Unit 3 Notes questions 9/29 &amp; 10/02</a:t>
            </a:r>
            <a:endParaRPr lang="en-US" dirty="0">
              <a:solidFill>
                <a:srgbClr val="FF0000"/>
              </a:solidFill>
            </a:endParaRPr>
          </a:p>
        </p:txBody>
      </p:sp>
      <p:sp>
        <p:nvSpPr>
          <p:cNvPr id="3" name="Content Placeholder 2"/>
          <p:cNvSpPr>
            <a:spLocks noGrp="1"/>
          </p:cNvSpPr>
          <p:nvPr>
            <p:ph idx="1"/>
          </p:nvPr>
        </p:nvSpPr>
        <p:spPr>
          <a:xfrm>
            <a:off x="463639" y="1983346"/>
            <a:ext cx="11728360" cy="4874654"/>
          </a:xfrm>
        </p:spPr>
        <p:txBody>
          <a:bodyPr>
            <a:normAutofit/>
          </a:bodyPr>
          <a:lstStyle/>
          <a:p>
            <a:pPr marL="0" indent="0">
              <a:buNone/>
            </a:pPr>
            <a:r>
              <a:rPr lang="en-US" dirty="0" smtClean="0"/>
              <a:t>3. Which of the following did George Pullman provide to his workers to ensure a stable work force? </a:t>
            </a:r>
            <a:r>
              <a:rPr lang="en-US" b="1" dirty="0" smtClean="0"/>
              <a:t>Pick two</a:t>
            </a:r>
            <a:endParaRPr lang="en-US" dirty="0" smtClean="0"/>
          </a:p>
          <a:p>
            <a:pPr marL="685800" lvl="1" indent="-457200">
              <a:buAutoNum type="alphaUcPeriod"/>
            </a:pPr>
            <a:r>
              <a:rPr lang="en-US" dirty="0" smtClean="0"/>
              <a:t>Flexible rent payments</a:t>
            </a:r>
          </a:p>
          <a:p>
            <a:pPr marL="685800" lvl="1" indent="-457200">
              <a:buAutoNum type="alphaUcPeriod"/>
            </a:pPr>
            <a:r>
              <a:rPr lang="en-US" dirty="0" smtClean="0"/>
              <a:t>Well-constructed homes</a:t>
            </a:r>
          </a:p>
          <a:p>
            <a:pPr marL="685800" lvl="1" indent="-457200">
              <a:buAutoNum type="alphaUcPeriod"/>
            </a:pPr>
            <a:r>
              <a:rPr lang="en-US" dirty="0" smtClean="0"/>
              <a:t>Few restrictions during free time</a:t>
            </a:r>
          </a:p>
          <a:p>
            <a:pPr marL="685800" lvl="1" indent="-457200">
              <a:buAutoNum type="alphaUcPeriod"/>
            </a:pPr>
            <a:r>
              <a:rPr lang="en-US" dirty="0" smtClean="0"/>
              <a:t>The availability of doctors’ office </a:t>
            </a:r>
          </a:p>
          <a:p>
            <a:pPr marL="685800" lvl="1" indent="-457200">
              <a:buAutoNum type="alphaUcPeriod"/>
            </a:pPr>
            <a:r>
              <a:rPr lang="en-US" dirty="0" smtClean="0"/>
              <a:t>A relaxed environment with few rules </a:t>
            </a:r>
          </a:p>
          <a:p>
            <a:pPr marL="0" indent="0">
              <a:buNone/>
            </a:pPr>
            <a:r>
              <a:rPr lang="en-US" dirty="0" smtClean="0"/>
              <a:t>4. Why did George Pullman create a town that provided for the basic needs of his workers? </a:t>
            </a:r>
          </a:p>
          <a:p>
            <a:pPr marL="685800" lvl="1" indent="-457200">
              <a:buAutoNum type="alphaUcPeriod"/>
            </a:pPr>
            <a:r>
              <a:rPr lang="en-US" dirty="0" smtClean="0"/>
              <a:t>He wanted to allow workers as much freedom as possible. </a:t>
            </a:r>
          </a:p>
          <a:p>
            <a:pPr marL="685800" lvl="1" indent="-457200">
              <a:buAutoNum type="alphaUcPeriod"/>
            </a:pPr>
            <a:r>
              <a:rPr lang="en-US" dirty="0" smtClean="0"/>
              <a:t>He was more concerned with workers’ happiness than his profit. </a:t>
            </a:r>
          </a:p>
          <a:p>
            <a:pPr marL="685800" lvl="1" indent="-457200">
              <a:buAutoNum type="alphaUcPeriod"/>
            </a:pPr>
            <a:r>
              <a:rPr lang="en-US" dirty="0" smtClean="0"/>
              <a:t>He wanted his town to attract visitors to create a tourism industry. </a:t>
            </a:r>
          </a:p>
          <a:p>
            <a:pPr marL="685800" lvl="1" indent="-457200">
              <a:buAutoNum type="alphaUcPeriod"/>
            </a:pPr>
            <a:r>
              <a:rPr lang="en-US" dirty="0" smtClean="0"/>
              <a:t>He thought it was the best way to ensure a stable work force .</a:t>
            </a:r>
          </a:p>
          <a:p>
            <a:pPr marL="457200" indent="-457200">
              <a:buAutoNum type="alphaUcPeriod"/>
            </a:pPr>
            <a:endParaRPr lang="en-US" dirty="0"/>
          </a:p>
        </p:txBody>
      </p:sp>
    </p:spTree>
    <p:extLst>
      <p:ext uri="{BB962C8B-B14F-4D97-AF65-F5344CB8AC3E}">
        <p14:creationId xmlns:p14="http://schemas.microsoft.com/office/powerpoint/2010/main" val="4053326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Credit </a:t>
            </a:r>
            <a:r>
              <a:rPr lang="en-US" dirty="0" err="1" smtClean="0">
                <a:solidFill>
                  <a:srgbClr val="FF0000"/>
                </a:solidFill>
              </a:rPr>
              <a:t>Mobilier</a:t>
            </a:r>
            <a:endParaRPr lang="en-US" dirty="0">
              <a:solidFill>
                <a:srgbClr val="FF0000"/>
              </a:solidFill>
            </a:endParaRPr>
          </a:p>
        </p:txBody>
      </p:sp>
      <p:sp>
        <p:nvSpPr>
          <p:cNvPr id="3" name="Content Placeholder 2"/>
          <p:cNvSpPr>
            <a:spLocks noGrp="1"/>
          </p:cNvSpPr>
          <p:nvPr>
            <p:ph idx="1"/>
          </p:nvPr>
        </p:nvSpPr>
        <p:spPr/>
        <p:txBody>
          <a:bodyPr/>
          <a:lstStyle/>
          <a:p>
            <a:pPr lvl="0"/>
            <a:r>
              <a:rPr lang="en-US" sz="2400" dirty="0"/>
              <a:t>Pullman was driven by </a:t>
            </a:r>
            <a:r>
              <a:rPr lang="en-US" sz="2400" u="sng" dirty="0"/>
              <a:t>profit motive</a:t>
            </a:r>
            <a:r>
              <a:rPr lang="en-US" sz="2400" dirty="0"/>
              <a:t>, which for railroads leads to </a:t>
            </a:r>
            <a:r>
              <a:rPr lang="en-US" sz="2400" u="sng" dirty="0"/>
              <a:t>corruption</a:t>
            </a:r>
            <a:r>
              <a:rPr lang="en-US" sz="2400" dirty="0"/>
              <a:t>.</a:t>
            </a:r>
          </a:p>
          <a:p>
            <a:pPr lvl="1"/>
            <a:r>
              <a:rPr lang="en-US" sz="2400" dirty="0"/>
              <a:t>In 1864, Union Pacific stockholders formed a construction company, </a:t>
            </a:r>
            <a:r>
              <a:rPr lang="en-US" sz="2400" u="sng" dirty="0"/>
              <a:t>Credit </a:t>
            </a:r>
            <a:r>
              <a:rPr lang="en-US" sz="2400" u="sng" dirty="0" err="1"/>
              <a:t>Mobiller</a:t>
            </a:r>
            <a:r>
              <a:rPr lang="en-US" sz="2400" dirty="0"/>
              <a:t>, and gave it contracts to build the railroad. </a:t>
            </a:r>
          </a:p>
          <a:p>
            <a:pPr lvl="1"/>
            <a:r>
              <a:rPr lang="en-US" sz="2400" dirty="0"/>
              <a:t>The </a:t>
            </a:r>
            <a:r>
              <a:rPr lang="en-US" sz="2400" u="sng" dirty="0"/>
              <a:t>construction</a:t>
            </a:r>
            <a:r>
              <a:rPr lang="en-US" sz="2400" dirty="0"/>
              <a:t> company charged the railroad far higher rates than usual, but the stockholders (creator of construction company) sold or gave </a:t>
            </a:r>
            <a:r>
              <a:rPr lang="en-US" sz="2400" u="sng" dirty="0"/>
              <a:t>shares</a:t>
            </a:r>
            <a:r>
              <a:rPr lang="en-US" sz="2400" dirty="0"/>
              <a:t> to influential </a:t>
            </a:r>
            <a:r>
              <a:rPr lang="en-US" sz="2400" u="sng" dirty="0"/>
              <a:t>congressman</a:t>
            </a:r>
            <a:r>
              <a:rPr lang="en-US" sz="2400" dirty="0"/>
              <a:t>; the congressman helped themselves by approving federal aids for the cost without paying much attention to expenses. </a:t>
            </a:r>
          </a:p>
          <a:p>
            <a:pPr lvl="1"/>
            <a:r>
              <a:rPr lang="en-US" sz="2400" u="sng" dirty="0"/>
              <a:t>Republican</a:t>
            </a:r>
            <a:r>
              <a:rPr lang="en-US" sz="2400" dirty="0"/>
              <a:t> Party was tarnished. </a:t>
            </a:r>
          </a:p>
          <a:p>
            <a:endParaRPr lang="en-US" dirty="0"/>
          </a:p>
        </p:txBody>
      </p:sp>
    </p:spTree>
    <p:extLst>
      <p:ext uri="{BB962C8B-B14F-4D97-AF65-F5344CB8AC3E}">
        <p14:creationId xmlns:p14="http://schemas.microsoft.com/office/powerpoint/2010/main" val="3898473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Credit </a:t>
            </a:r>
            <a:r>
              <a:rPr lang="en-US" dirty="0" err="1" smtClean="0">
                <a:solidFill>
                  <a:srgbClr val="FF0000"/>
                </a:solidFill>
              </a:rPr>
              <a:t>Mobilier</a:t>
            </a:r>
            <a:r>
              <a:rPr lang="en-US" dirty="0" smtClean="0">
                <a:solidFill>
                  <a:srgbClr val="FF0000"/>
                </a:solidFill>
              </a:rPr>
              <a:t> </a:t>
            </a:r>
            <a:endParaRPr lang="en-US" dirty="0">
              <a:solidFill>
                <a:srgbClr val="FF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0473" y="1944824"/>
            <a:ext cx="6970496" cy="4870410"/>
          </a:xfrm>
        </p:spPr>
      </p:pic>
      <p:sp>
        <p:nvSpPr>
          <p:cNvPr id="12" name="TextBox 11"/>
          <p:cNvSpPr txBox="1"/>
          <p:nvPr/>
        </p:nvSpPr>
        <p:spPr>
          <a:xfrm>
            <a:off x="7186411" y="1944824"/>
            <a:ext cx="4778062" cy="4726433"/>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152090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Credit </a:t>
            </a:r>
            <a:r>
              <a:rPr lang="en-US" dirty="0" err="1" smtClean="0">
                <a:solidFill>
                  <a:srgbClr val="FF0000"/>
                </a:solidFill>
              </a:rPr>
              <a:t>Mobilier</a:t>
            </a:r>
            <a:endParaRPr lang="en-US" dirty="0">
              <a:solidFill>
                <a:srgbClr val="FF0000"/>
              </a:solidFill>
            </a:endParaRPr>
          </a:p>
        </p:txBody>
      </p:sp>
      <p:sp>
        <p:nvSpPr>
          <p:cNvPr id="3" name="Content Placeholder 2"/>
          <p:cNvSpPr>
            <a:spLocks noGrp="1"/>
          </p:cNvSpPr>
          <p:nvPr>
            <p:ph idx="1"/>
          </p:nvPr>
        </p:nvSpPr>
        <p:spPr>
          <a:xfrm>
            <a:off x="502276" y="2034862"/>
            <a:ext cx="11165983" cy="4430332"/>
          </a:xfrm>
        </p:spPr>
        <p:txBody>
          <a:bodyPr>
            <a:noAutofit/>
          </a:bodyPr>
          <a:lstStyle/>
          <a:p>
            <a:r>
              <a:rPr lang="en-US" sz="2400" b="1" dirty="0" smtClean="0"/>
              <a:t>“Every </a:t>
            </a:r>
            <a:r>
              <a:rPr lang="en-US" sz="2400" b="1" dirty="0"/>
              <a:t>Public Question With An Eye Only To The Public Good"</a:t>
            </a:r>
            <a:endParaRPr lang="en-US" sz="2400" dirty="0"/>
          </a:p>
          <a:p>
            <a:r>
              <a:rPr lang="en-US" sz="2400" b="1" dirty="0"/>
              <a:t>"Well, the wickedness of all of it is, not that these men were bribed or corruptly influenced, but that they betrayed the trust of the people, deceived their constituents, and by their evasions and falsehoods confessed the transaction to be disgraceful."--</a:t>
            </a:r>
            <a:r>
              <a:rPr lang="en-US" sz="2400" b="1" i="1" dirty="0"/>
              <a:t>New York Tribune</a:t>
            </a:r>
            <a:r>
              <a:rPr lang="en-US" sz="2400" b="1" dirty="0"/>
              <a:t>, February 19, 1873.</a:t>
            </a:r>
            <a:endParaRPr lang="en-US" sz="2400" dirty="0"/>
          </a:p>
          <a:p>
            <a:r>
              <a:rPr lang="en-US" sz="2400" dirty="0"/>
              <a:t>This </a:t>
            </a:r>
            <a:r>
              <a:rPr lang="en-US" sz="2400" i="1" dirty="0"/>
              <a:t>Harper’s Weekly</a:t>
            </a:r>
            <a:r>
              <a:rPr lang="en-US" sz="2400" dirty="0"/>
              <a:t> cartoon by Thomas Nast indicts the congressmen involved in the Credit </a:t>
            </a:r>
            <a:r>
              <a:rPr lang="en-US" sz="2400" dirty="0" err="1"/>
              <a:t>Mobilier</a:t>
            </a:r>
            <a:r>
              <a:rPr lang="en-US" sz="2400" dirty="0"/>
              <a:t> scandal as well as an irresponsible press corps for violating the public trust. Credit </a:t>
            </a:r>
            <a:r>
              <a:rPr lang="en-US" sz="2400" dirty="0" err="1"/>
              <a:t>Mobilier</a:t>
            </a:r>
            <a:r>
              <a:rPr lang="en-US" sz="2400" dirty="0"/>
              <a:t> was the holding and construction company of the federally subsidized Union Pacific Railroad. Its managers were accused of siphoning off huge amounts of public money for personal gain, and of attempting to cover up by bribing congressmen with discounted stock and bonds</a:t>
            </a:r>
            <a:r>
              <a:rPr lang="en-US" sz="2400" dirty="0" smtClean="0"/>
              <a:t>.</a:t>
            </a:r>
            <a:endParaRPr lang="en-US" sz="2400" dirty="0"/>
          </a:p>
        </p:txBody>
      </p:sp>
    </p:spTree>
    <p:extLst>
      <p:ext uri="{BB962C8B-B14F-4D97-AF65-F5344CB8AC3E}">
        <p14:creationId xmlns:p14="http://schemas.microsoft.com/office/powerpoint/2010/main" val="124602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Credit </a:t>
            </a:r>
            <a:r>
              <a:rPr lang="en-US" dirty="0" err="1" smtClean="0">
                <a:solidFill>
                  <a:srgbClr val="FF0000"/>
                </a:solidFill>
              </a:rPr>
              <a:t>Mobilier</a:t>
            </a:r>
            <a:endParaRPr lang="en-US" dirty="0">
              <a:solidFill>
                <a:srgbClr val="FF0000"/>
              </a:solidFill>
            </a:endParaRPr>
          </a:p>
        </p:txBody>
      </p:sp>
      <p:sp>
        <p:nvSpPr>
          <p:cNvPr id="3" name="Content Placeholder 2"/>
          <p:cNvSpPr>
            <a:spLocks noGrp="1"/>
          </p:cNvSpPr>
          <p:nvPr>
            <p:ph idx="1"/>
          </p:nvPr>
        </p:nvSpPr>
        <p:spPr>
          <a:xfrm>
            <a:off x="7263684" y="2189407"/>
            <a:ext cx="4673099" cy="3925481"/>
          </a:xfrm>
        </p:spPr>
        <p:txBody>
          <a:bodyPr/>
          <a:lstStyle/>
          <a:p>
            <a:pPr marL="0" indent="0">
              <a:buNone/>
            </a:pPr>
            <a:r>
              <a:rPr lang="en-US" dirty="0" smtClean="0"/>
              <a:t>5. How did railroad owners use Credit </a:t>
            </a:r>
            <a:r>
              <a:rPr lang="en-US" dirty="0" err="1" smtClean="0"/>
              <a:t>Mobilier</a:t>
            </a:r>
            <a:r>
              <a:rPr lang="en-US" dirty="0" smtClean="0"/>
              <a:t> to make profits?</a:t>
            </a:r>
          </a:p>
          <a:p>
            <a:pPr marL="0" indent="0">
              <a:buNone/>
            </a:pPr>
            <a:r>
              <a:rPr lang="en-US" dirty="0" smtClean="0"/>
              <a:t>6. How do you think people felt towards Railroad Companies after it? </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6" y="1908649"/>
            <a:ext cx="6774288" cy="4733316"/>
          </a:xfrm>
          <a:prstGeom prst="rect">
            <a:avLst/>
          </a:prstGeom>
        </p:spPr>
      </p:pic>
    </p:spTree>
    <p:extLst>
      <p:ext uri="{BB962C8B-B14F-4D97-AF65-F5344CB8AC3E}">
        <p14:creationId xmlns:p14="http://schemas.microsoft.com/office/powerpoint/2010/main" val="3101674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Panic and Consolidation</a:t>
            </a:r>
            <a:endParaRPr lang="en-US" dirty="0">
              <a:solidFill>
                <a:srgbClr val="FF0000"/>
              </a:solidFill>
            </a:endParaRPr>
          </a:p>
        </p:txBody>
      </p:sp>
      <p:sp>
        <p:nvSpPr>
          <p:cNvPr id="3" name="Content Placeholder 2"/>
          <p:cNvSpPr>
            <a:spLocks noGrp="1"/>
          </p:cNvSpPr>
          <p:nvPr>
            <p:ph idx="1"/>
          </p:nvPr>
        </p:nvSpPr>
        <p:spPr>
          <a:xfrm>
            <a:off x="850006" y="2011679"/>
            <a:ext cx="10689464" cy="4698214"/>
          </a:xfrm>
        </p:spPr>
        <p:txBody>
          <a:bodyPr>
            <a:normAutofit lnSpcReduction="10000"/>
          </a:bodyPr>
          <a:lstStyle/>
          <a:p>
            <a:pPr lvl="0"/>
            <a:r>
              <a:rPr lang="en-US" sz="2400" dirty="0"/>
              <a:t>Railroads were unjust to </a:t>
            </a:r>
            <a:r>
              <a:rPr lang="en-US" sz="2400" u="sng" dirty="0"/>
              <a:t>settlers</a:t>
            </a:r>
            <a:r>
              <a:rPr lang="en-US" sz="2400" dirty="0"/>
              <a:t>; the </a:t>
            </a:r>
            <a:r>
              <a:rPr lang="en-US" sz="2400" u="sng" dirty="0"/>
              <a:t>Grange</a:t>
            </a:r>
            <a:r>
              <a:rPr lang="en-US" sz="2400" dirty="0"/>
              <a:t> brought it to the Supreme Court. In the case of </a:t>
            </a:r>
            <a:r>
              <a:rPr lang="en-US" sz="2400" u="sng" dirty="0"/>
              <a:t>Munn</a:t>
            </a:r>
            <a:r>
              <a:rPr lang="en-US" sz="2400" dirty="0"/>
              <a:t> v. </a:t>
            </a:r>
            <a:r>
              <a:rPr lang="en-US" sz="2400" u="sng" dirty="0"/>
              <a:t>Illinois</a:t>
            </a:r>
            <a:r>
              <a:rPr lang="en-US" sz="2400" dirty="0"/>
              <a:t>.</a:t>
            </a:r>
          </a:p>
          <a:p>
            <a:pPr lvl="1"/>
            <a:r>
              <a:rPr lang="en-US" sz="2400" dirty="0"/>
              <a:t>The case was developed because the legislature </a:t>
            </a:r>
            <a:r>
              <a:rPr lang="en-US" sz="2400" dirty="0" smtClean="0"/>
              <a:t>of </a:t>
            </a:r>
            <a:r>
              <a:rPr lang="en-US" sz="2400" u="sng" dirty="0" smtClean="0"/>
              <a:t>Illinois</a:t>
            </a:r>
            <a:r>
              <a:rPr lang="en-US" sz="2400" dirty="0" smtClean="0"/>
              <a:t> responded </a:t>
            </a:r>
            <a:r>
              <a:rPr lang="en-US" sz="2400" dirty="0"/>
              <a:t>to pressure from </a:t>
            </a:r>
            <a:r>
              <a:rPr lang="en-US" sz="2400" dirty="0" smtClean="0"/>
              <a:t>the </a:t>
            </a:r>
            <a:r>
              <a:rPr lang="en-US" sz="2400" u="sng" dirty="0" smtClean="0"/>
              <a:t>National Grange</a:t>
            </a:r>
            <a:r>
              <a:rPr lang="en-US" sz="2400" dirty="0" smtClean="0"/>
              <a:t>, </a:t>
            </a:r>
            <a:r>
              <a:rPr lang="en-US" sz="2400" dirty="0"/>
              <a:t>an association of </a:t>
            </a:r>
            <a:r>
              <a:rPr lang="en-US" sz="2400" u="sng" dirty="0"/>
              <a:t>farmers</a:t>
            </a:r>
            <a:r>
              <a:rPr lang="en-US" sz="2400" dirty="0"/>
              <a:t>, by setting </a:t>
            </a:r>
            <a:r>
              <a:rPr lang="en-US" sz="2400" u="sng" dirty="0"/>
              <a:t>maximum</a:t>
            </a:r>
            <a:r>
              <a:rPr lang="en-US" sz="2400" dirty="0"/>
              <a:t> rates that private companies could charge for the storage and transport of agricultural products. </a:t>
            </a:r>
          </a:p>
          <a:p>
            <a:pPr lvl="1"/>
            <a:r>
              <a:rPr lang="en-US" sz="2400" dirty="0" smtClean="0"/>
              <a:t>The </a:t>
            </a:r>
            <a:r>
              <a:rPr lang="en-US" sz="2400" u="sng" dirty="0" err="1" smtClean="0"/>
              <a:t>Chigaco</a:t>
            </a:r>
            <a:r>
              <a:rPr lang="en-US" sz="2400" dirty="0"/>
              <a:t> grain warehouse firm of Munn and Scott was found </a:t>
            </a:r>
            <a:r>
              <a:rPr lang="en-US" sz="2400" u="sng" dirty="0"/>
              <a:t>guilty</a:t>
            </a:r>
            <a:r>
              <a:rPr lang="en-US" sz="2400" dirty="0"/>
              <a:t> of violating the law.</a:t>
            </a:r>
          </a:p>
          <a:p>
            <a:pPr lvl="1"/>
            <a:r>
              <a:rPr lang="en-US" sz="2400" dirty="0"/>
              <a:t>Set principle that </a:t>
            </a:r>
            <a:r>
              <a:rPr lang="en-US" sz="2400" u="sng" dirty="0"/>
              <a:t>federal</a:t>
            </a:r>
            <a:r>
              <a:rPr lang="en-US" sz="2400" dirty="0"/>
              <a:t> </a:t>
            </a:r>
            <a:r>
              <a:rPr lang="en-US" sz="2400" u="sng" dirty="0"/>
              <a:t>government</a:t>
            </a:r>
            <a:r>
              <a:rPr lang="en-US" sz="2400" dirty="0"/>
              <a:t> can regulate </a:t>
            </a:r>
            <a:r>
              <a:rPr lang="en-US" sz="2400" u="sng" dirty="0"/>
              <a:t>private industry</a:t>
            </a:r>
            <a:r>
              <a:rPr lang="en-US" sz="2400" dirty="0"/>
              <a:t>. </a:t>
            </a:r>
          </a:p>
          <a:p>
            <a:pPr lvl="0"/>
            <a:r>
              <a:rPr lang="en-US" sz="2400" dirty="0"/>
              <a:t>In 1887 </a:t>
            </a:r>
            <a:r>
              <a:rPr lang="en-US" sz="2400" u="sng" dirty="0"/>
              <a:t>Interstate Commerce Act</a:t>
            </a:r>
            <a:r>
              <a:rPr lang="en-US" sz="2400" dirty="0"/>
              <a:t> stated the federal government can supervise railroads and establishes ICC. </a:t>
            </a:r>
          </a:p>
          <a:p>
            <a:pPr lvl="0"/>
            <a:r>
              <a:rPr lang="en-US" sz="2400" dirty="0"/>
              <a:t>Abuses, mismanagement, and competition almost </a:t>
            </a:r>
            <a:r>
              <a:rPr lang="en-US" sz="2400" u="sng" dirty="0"/>
              <a:t>bankrupt</a:t>
            </a:r>
            <a:r>
              <a:rPr lang="en-US" sz="2400" dirty="0"/>
              <a:t> many railroads, which contribute to panic of </a:t>
            </a:r>
            <a:r>
              <a:rPr lang="en-US" sz="2400" u="sng" dirty="0"/>
              <a:t>1893</a:t>
            </a:r>
            <a:r>
              <a:rPr lang="en-US" sz="2400" dirty="0"/>
              <a:t>.</a:t>
            </a:r>
          </a:p>
          <a:p>
            <a:endParaRPr lang="en-US" dirty="0"/>
          </a:p>
        </p:txBody>
      </p:sp>
    </p:spTree>
    <p:extLst>
      <p:ext uri="{BB962C8B-B14F-4D97-AF65-F5344CB8AC3E}">
        <p14:creationId xmlns:p14="http://schemas.microsoft.com/office/powerpoint/2010/main" val="50662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Natural Resources fuel industrialization</a:t>
            </a:r>
            <a:endParaRPr lang="en-US" dirty="0">
              <a:solidFill>
                <a:srgbClr val="FF0000"/>
              </a:solidFill>
            </a:endParaRPr>
          </a:p>
        </p:txBody>
      </p:sp>
      <p:sp>
        <p:nvSpPr>
          <p:cNvPr id="3" name="Content Placeholder 2"/>
          <p:cNvSpPr>
            <a:spLocks noGrp="1"/>
          </p:cNvSpPr>
          <p:nvPr>
            <p:ph idx="1"/>
          </p:nvPr>
        </p:nvSpPr>
        <p:spPr>
          <a:xfrm>
            <a:off x="5718219" y="1957589"/>
            <a:ext cx="6299089" cy="4260330"/>
          </a:xfrm>
        </p:spPr>
        <p:txBody>
          <a:bodyPr/>
          <a:lstStyle/>
          <a:p>
            <a:pPr lvl="0"/>
            <a:r>
              <a:rPr lang="en-US" sz="2400" dirty="0"/>
              <a:t>During the early </a:t>
            </a:r>
            <a:r>
              <a:rPr lang="en-US" sz="2400" u="sng" dirty="0"/>
              <a:t>1800s</a:t>
            </a:r>
            <a:r>
              <a:rPr lang="en-US" sz="2400" dirty="0"/>
              <a:t> an industrial revolution brought new </a:t>
            </a:r>
            <a:r>
              <a:rPr lang="en-US" sz="2400" u="sng" dirty="0"/>
              <a:t>technology</a:t>
            </a:r>
            <a:r>
              <a:rPr lang="en-US" sz="2400" dirty="0"/>
              <a:t> and industries to the U.S. However by the end of the </a:t>
            </a:r>
            <a:r>
              <a:rPr lang="en-US" sz="2400" u="sng" dirty="0"/>
              <a:t>Civil War</a:t>
            </a:r>
            <a:r>
              <a:rPr lang="en-US" sz="2400" dirty="0"/>
              <a:t>, the nation was still largely </a:t>
            </a:r>
            <a:r>
              <a:rPr lang="en-US" sz="2400" u="sng" dirty="0"/>
              <a:t>agricultural</a:t>
            </a:r>
            <a:r>
              <a:rPr lang="en-US" sz="2400" dirty="0"/>
              <a:t>. At the end of the </a:t>
            </a:r>
            <a:r>
              <a:rPr lang="en-US" sz="2400" u="sng" dirty="0"/>
              <a:t>19</a:t>
            </a:r>
            <a:r>
              <a:rPr lang="en-US" sz="2400" u="sng" baseline="30000" dirty="0"/>
              <a:t>th</a:t>
            </a:r>
            <a:r>
              <a:rPr lang="en-US" sz="2400" u="sng" dirty="0"/>
              <a:t> century</a:t>
            </a:r>
            <a:r>
              <a:rPr lang="en-US" sz="2400" dirty="0"/>
              <a:t>, natural resources, creative ideas, and growing </a:t>
            </a:r>
            <a:r>
              <a:rPr lang="en-US" sz="2400" u="sng" dirty="0"/>
              <a:t>markets</a:t>
            </a:r>
            <a:r>
              <a:rPr lang="en-US" sz="2400" dirty="0"/>
              <a:t> fuel an industrial boom. </a:t>
            </a:r>
          </a:p>
          <a:p>
            <a:pPr lvl="0"/>
            <a:r>
              <a:rPr lang="en-US" sz="2400" dirty="0"/>
              <a:t>By the 1920s, the U.S. is the </a:t>
            </a:r>
            <a:r>
              <a:rPr lang="en-US" sz="2400" u="sng" dirty="0"/>
              <a:t>world’s</a:t>
            </a:r>
            <a:r>
              <a:rPr lang="en-US" sz="2400" dirty="0"/>
              <a:t> leading industrial power due to: (1) Wealth of </a:t>
            </a:r>
            <a:r>
              <a:rPr lang="en-US" sz="2400" u="sng" dirty="0"/>
              <a:t>natural</a:t>
            </a:r>
            <a:r>
              <a:rPr lang="en-US" sz="2400" dirty="0"/>
              <a:t> resources, (2) Government support for </a:t>
            </a:r>
            <a:r>
              <a:rPr lang="en-US" sz="2400" u="sng" dirty="0"/>
              <a:t>business</a:t>
            </a:r>
            <a:r>
              <a:rPr lang="en-US" sz="2400" dirty="0"/>
              <a:t>, (3) Growing </a:t>
            </a:r>
            <a:r>
              <a:rPr lang="en-US" sz="2400" u="sng" dirty="0"/>
              <a:t>urban</a:t>
            </a:r>
            <a:r>
              <a:rPr lang="en-US" sz="2400" dirty="0"/>
              <a:t> population</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479" y="1957589"/>
            <a:ext cx="5354366" cy="3966693"/>
          </a:xfrm>
          <a:prstGeom prst="rect">
            <a:avLst/>
          </a:prstGeom>
        </p:spPr>
      </p:pic>
    </p:spTree>
    <p:extLst>
      <p:ext uri="{BB962C8B-B14F-4D97-AF65-F5344CB8AC3E}">
        <p14:creationId xmlns:p14="http://schemas.microsoft.com/office/powerpoint/2010/main" val="158268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Black Gold</a:t>
            </a:r>
            <a:endParaRPr lang="en-US" dirty="0">
              <a:solidFill>
                <a:srgbClr val="FF0000"/>
              </a:solidFill>
            </a:endParaRPr>
          </a:p>
        </p:txBody>
      </p:sp>
      <p:sp>
        <p:nvSpPr>
          <p:cNvPr id="3" name="Content Placeholder 2"/>
          <p:cNvSpPr>
            <a:spLocks noGrp="1"/>
          </p:cNvSpPr>
          <p:nvPr>
            <p:ph idx="1"/>
          </p:nvPr>
        </p:nvSpPr>
        <p:spPr>
          <a:xfrm>
            <a:off x="1202919" y="2011680"/>
            <a:ext cx="5197881" cy="4206240"/>
          </a:xfrm>
        </p:spPr>
        <p:txBody>
          <a:bodyPr>
            <a:normAutofit/>
          </a:bodyPr>
          <a:lstStyle/>
          <a:p>
            <a:pPr lvl="0"/>
            <a:r>
              <a:rPr lang="en-US" sz="2400" dirty="0"/>
              <a:t>Although Native American tribes had made fuel and medicine from </a:t>
            </a:r>
            <a:r>
              <a:rPr lang="en-US" sz="2400" u="sng" dirty="0"/>
              <a:t>crude oil</a:t>
            </a:r>
            <a:r>
              <a:rPr lang="en-US" sz="2400" dirty="0"/>
              <a:t> long before Europeans arrived on the </a:t>
            </a:r>
            <a:r>
              <a:rPr lang="en-US" sz="2400" u="sng" dirty="0"/>
              <a:t>continent</a:t>
            </a:r>
            <a:r>
              <a:rPr lang="en-US" sz="2400" dirty="0"/>
              <a:t>, early American settlers had little use for it. </a:t>
            </a:r>
          </a:p>
          <a:p>
            <a:pPr lvl="1"/>
            <a:r>
              <a:rPr lang="en-US" sz="2400" b="1" dirty="0"/>
              <a:t>Edwin I. Drake</a:t>
            </a:r>
            <a:r>
              <a:rPr lang="en-US" sz="2400" dirty="0"/>
              <a:t> successfully used a </a:t>
            </a:r>
            <a:r>
              <a:rPr lang="en-US" sz="2400" u="sng" dirty="0"/>
              <a:t>steam engine</a:t>
            </a:r>
            <a:r>
              <a:rPr lang="en-US" sz="2400" dirty="0"/>
              <a:t> to drill for oil in 1859 and made it </a:t>
            </a:r>
            <a:r>
              <a:rPr lang="en-US" sz="2400" u="sng" dirty="0"/>
              <a:t>practical</a:t>
            </a:r>
            <a:r>
              <a:rPr lang="en-US" sz="2400" dirty="0"/>
              <a:t>. </a:t>
            </a:r>
          </a:p>
          <a:p>
            <a:pPr lvl="1"/>
            <a:r>
              <a:rPr lang="en-US" sz="2400" dirty="0"/>
              <a:t>Petroleum refining industry first made </a:t>
            </a:r>
            <a:r>
              <a:rPr lang="en-US" sz="2400" u="sng" dirty="0"/>
              <a:t>kerosene</a:t>
            </a:r>
            <a:r>
              <a:rPr lang="en-US" sz="2400" dirty="0"/>
              <a:t> (used for lamps) and then gasoline.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349" y="2280848"/>
            <a:ext cx="5069772" cy="3667903"/>
          </a:xfrm>
          <a:prstGeom prst="rect">
            <a:avLst/>
          </a:prstGeom>
        </p:spPr>
      </p:pic>
    </p:spTree>
    <p:extLst>
      <p:ext uri="{BB962C8B-B14F-4D97-AF65-F5344CB8AC3E}">
        <p14:creationId xmlns:p14="http://schemas.microsoft.com/office/powerpoint/2010/main" val="296297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Bessemer Steel Process</a:t>
            </a:r>
            <a:endParaRPr lang="en-US" dirty="0">
              <a:solidFill>
                <a:srgbClr val="FF0000"/>
              </a:solidFill>
            </a:endParaRPr>
          </a:p>
        </p:txBody>
      </p:sp>
      <p:sp>
        <p:nvSpPr>
          <p:cNvPr id="3" name="Content Placeholder 2"/>
          <p:cNvSpPr>
            <a:spLocks noGrp="1"/>
          </p:cNvSpPr>
          <p:nvPr>
            <p:ph idx="1"/>
          </p:nvPr>
        </p:nvSpPr>
        <p:spPr/>
        <p:txBody>
          <a:bodyPr/>
          <a:lstStyle/>
          <a:p>
            <a:pPr lvl="0"/>
            <a:r>
              <a:rPr lang="en-US" sz="2400" dirty="0"/>
              <a:t>Oil was not the only natural resource that was plentiful; there is </a:t>
            </a:r>
            <a:r>
              <a:rPr lang="en-US" sz="2400" dirty="0" smtClean="0"/>
              <a:t>also an </a:t>
            </a:r>
            <a:r>
              <a:rPr lang="en-US" sz="2400" dirty="0"/>
              <a:t>abundant deposits of </a:t>
            </a:r>
            <a:r>
              <a:rPr lang="en-US" sz="2400" u="sng" dirty="0"/>
              <a:t>coal</a:t>
            </a:r>
            <a:r>
              <a:rPr lang="en-US" sz="2400" dirty="0"/>
              <a:t> and </a:t>
            </a:r>
            <a:r>
              <a:rPr lang="en-US" sz="2400" u="sng" dirty="0"/>
              <a:t>iron</a:t>
            </a:r>
            <a:endParaRPr lang="en-US" sz="2400" dirty="0"/>
          </a:p>
          <a:p>
            <a:pPr lvl="1"/>
            <a:r>
              <a:rPr lang="en-US" sz="2400" u="sng" dirty="0"/>
              <a:t>Iron</a:t>
            </a:r>
            <a:r>
              <a:rPr lang="en-US" sz="2400" dirty="0"/>
              <a:t> is a dense metal, but it is soft and tends to break and rust. To strengthen it, </a:t>
            </a:r>
            <a:r>
              <a:rPr lang="en-US" sz="2400" u="sng" dirty="0"/>
              <a:t>Bessemer</a:t>
            </a:r>
            <a:r>
              <a:rPr lang="en-US" sz="2400" dirty="0"/>
              <a:t> process was created. </a:t>
            </a:r>
          </a:p>
          <a:p>
            <a:pPr lvl="1"/>
            <a:r>
              <a:rPr lang="en-US" sz="2400" dirty="0"/>
              <a:t>Later replaced by the </a:t>
            </a:r>
            <a:r>
              <a:rPr lang="en-US" sz="2400" u="sng" dirty="0"/>
              <a:t>open-hearth</a:t>
            </a:r>
            <a:r>
              <a:rPr lang="en-US" sz="2400" dirty="0"/>
              <a:t> process of making steel from scrap or raw materials. </a:t>
            </a:r>
          </a:p>
          <a:p>
            <a:pPr lvl="0"/>
            <a:r>
              <a:rPr lang="en-US" sz="2400" dirty="0"/>
              <a:t>Steel is used in </a:t>
            </a:r>
            <a:r>
              <a:rPr lang="en-US" sz="2400" u="sng" dirty="0"/>
              <a:t>railroads</a:t>
            </a:r>
            <a:r>
              <a:rPr lang="en-US" sz="2400" dirty="0"/>
              <a:t>, barbed wire, farm machines, and more. </a:t>
            </a:r>
          </a:p>
          <a:p>
            <a:pPr lvl="1"/>
            <a:r>
              <a:rPr lang="en-US" sz="2400" dirty="0"/>
              <a:t>Changes construction – one of the early remarkable structures was the </a:t>
            </a:r>
            <a:r>
              <a:rPr lang="en-US" sz="2400" u="sng" dirty="0"/>
              <a:t>Brooklyn Bridge</a:t>
            </a:r>
            <a:r>
              <a:rPr lang="en-US" sz="2400" dirty="0"/>
              <a:t>: Steel cables were supported by towers </a:t>
            </a:r>
            <a:r>
              <a:rPr lang="en-US" sz="2400" u="sng" dirty="0"/>
              <a:t>higher</a:t>
            </a:r>
            <a:r>
              <a:rPr lang="en-US" sz="2400" dirty="0"/>
              <a:t> than any man-made and weight-baring structure except the pyramids of </a:t>
            </a:r>
            <a:r>
              <a:rPr lang="en-US" sz="2400" u="sng" dirty="0"/>
              <a:t>Egypt</a:t>
            </a:r>
            <a:r>
              <a:rPr lang="en-US" sz="2400" dirty="0"/>
              <a:t>. </a:t>
            </a:r>
          </a:p>
          <a:p>
            <a:endParaRPr lang="en-US" dirty="0"/>
          </a:p>
        </p:txBody>
      </p:sp>
    </p:spTree>
    <p:extLst>
      <p:ext uri="{BB962C8B-B14F-4D97-AF65-F5344CB8AC3E}">
        <p14:creationId xmlns:p14="http://schemas.microsoft.com/office/powerpoint/2010/main" val="9605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13" y="432764"/>
            <a:ext cx="4487930" cy="36337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059" y="2249652"/>
            <a:ext cx="8281116" cy="4140558"/>
          </a:xfrm>
          <a:prstGeom prst="rect">
            <a:avLst/>
          </a:prstGeom>
        </p:spPr>
      </p:pic>
    </p:spTree>
    <p:extLst>
      <p:ext uri="{BB962C8B-B14F-4D97-AF65-F5344CB8AC3E}">
        <p14:creationId xmlns:p14="http://schemas.microsoft.com/office/powerpoint/2010/main" val="544391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The Power of Electricity</a:t>
            </a:r>
            <a:endParaRPr lang="en-US" dirty="0">
              <a:solidFill>
                <a:srgbClr val="FF0000"/>
              </a:solidFill>
            </a:endParaRPr>
          </a:p>
        </p:txBody>
      </p:sp>
      <p:sp>
        <p:nvSpPr>
          <p:cNvPr id="3" name="Content Placeholder 2"/>
          <p:cNvSpPr>
            <a:spLocks noGrp="1"/>
          </p:cNvSpPr>
          <p:nvPr>
            <p:ph idx="1"/>
          </p:nvPr>
        </p:nvSpPr>
        <p:spPr>
          <a:xfrm>
            <a:off x="309093" y="4365677"/>
            <a:ext cx="11618064" cy="2191567"/>
          </a:xfrm>
        </p:spPr>
        <p:txBody>
          <a:bodyPr>
            <a:normAutofit lnSpcReduction="10000"/>
          </a:bodyPr>
          <a:lstStyle/>
          <a:p>
            <a:pPr lvl="0"/>
            <a:r>
              <a:rPr lang="en-US" sz="2400" dirty="0"/>
              <a:t>In 1876, </a:t>
            </a:r>
            <a:r>
              <a:rPr lang="en-US" sz="2400" b="1" dirty="0"/>
              <a:t>Thomas Edison</a:t>
            </a:r>
            <a:r>
              <a:rPr lang="en-US" sz="2400" dirty="0"/>
              <a:t> establishes the first </a:t>
            </a:r>
            <a:r>
              <a:rPr lang="en-US" sz="2400" u="sng" dirty="0"/>
              <a:t>research laboratory</a:t>
            </a:r>
            <a:r>
              <a:rPr lang="en-US" sz="2400" dirty="0"/>
              <a:t>, in 1880 he patens the </a:t>
            </a:r>
            <a:r>
              <a:rPr lang="en-US" sz="2400" u="sng" dirty="0"/>
              <a:t>light bulb</a:t>
            </a:r>
            <a:r>
              <a:rPr lang="en-US" sz="2400" dirty="0"/>
              <a:t>, and he creates systems for producing and distributing </a:t>
            </a:r>
            <a:r>
              <a:rPr lang="en-US" sz="2400" u="sng" dirty="0"/>
              <a:t>electricity</a:t>
            </a:r>
            <a:r>
              <a:rPr lang="en-US" sz="2400" dirty="0"/>
              <a:t>. </a:t>
            </a:r>
          </a:p>
          <a:p>
            <a:pPr lvl="1"/>
            <a:r>
              <a:rPr lang="en-US" sz="2400" dirty="0"/>
              <a:t>Changes </a:t>
            </a:r>
            <a:r>
              <a:rPr lang="en-US" sz="2400" u="sng" dirty="0"/>
              <a:t>business</a:t>
            </a:r>
            <a:r>
              <a:rPr lang="en-US" sz="2400" dirty="0"/>
              <a:t>; by 1890 it runs numerous machines; allowed business owners to locate </a:t>
            </a:r>
            <a:r>
              <a:rPr lang="en-US" sz="2400" u="sng" dirty="0"/>
              <a:t>anywhere</a:t>
            </a:r>
            <a:r>
              <a:rPr lang="en-US" sz="2400" dirty="0"/>
              <a:t>. </a:t>
            </a:r>
          </a:p>
          <a:p>
            <a:pPr lvl="1"/>
            <a:r>
              <a:rPr lang="en-US" sz="2400" dirty="0"/>
              <a:t>This </a:t>
            </a:r>
            <a:r>
              <a:rPr lang="en-US" sz="2400" u="sng" dirty="0"/>
              <a:t>inexpensive</a:t>
            </a:r>
            <a:r>
              <a:rPr lang="en-US" sz="2400" dirty="0"/>
              <a:t>, convenient source of energy soon became available in homes and encouraged the invention of appliances.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473" y="1359597"/>
            <a:ext cx="6593982" cy="3006080"/>
          </a:xfrm>
          <a:prstGeom prst="rect">
            <a:avLst/>
          </a:prstGeom>
        </p:spPr>
      </p:pic>
    </p:spTree>
    <p:extLst>
      <p:ext uri="{BB962C8B-B14F-4D97-AF65-F5344CB8AC3E}">
        <p14:creationId xmlns:p14="http://schemas.microsoft.com/office/powerpoint/2010/main" val="420185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Inventions Change Lifestyles</a:t>
            </a:r>
            <a:endParaRPr lang="en-US" dirty="0">
              <a:solidFill>
                <a:srgbClr val="FF0000"/>
              </a:solidFill>
            </a:endParaRPr>
          </a:p>
        </p:txBody>
      </p:sp>
      <p:sp>
        <p:nvSpPr>
          <p:cNvPr id="3" name="Content Placeholder 2"/>
          <p:cNvSpPr>
            <a:spLocks noGrp="1"/>
          </p:cNvSpPr>
          <p:nvPr>
            <p:ph idx="1"/>
          </p:nvPr>
        </p:nvSpPr>
        <p:spPr>
          <a:xfrm>
            <a:off x="2233229" y="2037438"/>
            <a:ext cx="9784080" cy="4206240"/>
          </a:xfrm>
        </p:spPr>
        <p:txBody>
          <a:bodyPr/>
          <a:lstStyle/>
          <a:p>
            <a:pPr lvl="0"/>
            <a:r>
              <a:rPr lang="en-US" sz="2400" dirty="0"/>
              <a:t>Inventions begin to change </a:t>
            </a:r>
            <a:r>
              <a:rPr lang="en-US" sz="2400" u="sng" dirty="0"/>
              <a:t>lifestyles</a:t>
            </a:r>
            <a:r>
              <a:rPr lang="en-US" sz="2400" dirty="0"/>
              <a:t>: </a:t>
            </a:r>
            <a:r>
              <a:rPr lang="en-US" sz="2400" b="1" dirty="0"/>
              <a:t>Christopher Sholes</a:t>
            </a:r>
            <a:r>
              <a:rPr lang="en-US" sz="2400" dirty="0"/>
              <a:t> invents the </a:t>
            </a:r>
            <a:r>
              <a:rPr lang="en-US" sz="2400" u="sng" dirty="0"/>
              <a:t>typewriter</a:t>
            </a:r>
            <a:r>
              <a:rPr lang="en-US" sz="2400" dirty="0"/>
              <a:t> in 1867, </a:t>
            </a:r>
            <a:r>
              <a:rPr lang="en-US" sz="2400" b="1" dirty="0"/>
              <a:t>Alexander Graham Bell</a:t>
            </a:r>
            <a:r>
              <a:rPr lang="en-US" sz="2400" dirty="0"/>
              <a:t> invent the </a:t>
            </a:r>
            <a:r>
              <a:rPr lang="en-US" sz="2400" u="sng" dirty="0"/>
              <a:t>telephone</a:t>
            </a:r>
            <a:r>
              <a:rPr lang="en-US" sz="2400" dirty="0"/>
              <a:t>. </a:t>
            </a:r>
          </a:p>
          <a:p>
            <a:pPr lvl="1"/>
            <a:r>
              <a:rPr lang="en-US" sz="2400" dirty="0"/>
              <a:t>Office work changes; by 1910 </a:t>
            </a:r>
            <a:r>
              <a:rPr lang="en-US" sz="2400" u="sng" dirty="0"/>
              <a:t>women</a:t>
            </a:r>
            <a:r>
              <a:rPr lang="en-US" sz="2400" dirty="0"/>
              <a:t> are 40% of clerical workers </a:t>
            </a:r>
          </a:p>
          <a:p>
            <a:pPr lvl="1"/>
            <a:r>
              <a:rPr lang="en-US" sz="2400" dirty="0"/>
              <a:t>Impact on factory world, leads to </a:t>
            </a:r>
            <a:r>
              <a:rPr lang="en-US" sz="2400" u="sng" dirty="0"/>
              <a:t>industrialization</a:t>
            </a:r>
            <a:r>
              <a:rPr lang="en-US" sz="2400" dirty="0"/>
              <a:t>, which makes jobs </a:t>
            </a:r>
            <a:r>
              <a:rPr lang="en-US" sz="2400" u="sng" dirty="0"/>
              <a:t>easier</a:t>
            </a:r>
            <a:r>
              <a:rPr lang="en-US" sz="2400" dirty="0"/>
              <a:t> and improves standard or living.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81" y="1918885"/>
            <a:ext cx="1819275" cy="25050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7571" y="4107030"/>
            <a:ext cx="3121152" cy="2136648"/>
          </a:xfrm>
          <a:prstGeom prst="rect">
            <a:avLst/>
          </a:prstGeom>
        </p:spPr>
      </p:pic>
    </p:spTree>
    <p:extLst>
      <p:ext uri="{BB962C8B-B14F-4D97-AF65-F5344CB8AC3E}">
        <p14:creationId xmlns:p14="http://schemas.microsoft.com/office/powerpoint/2010/main" val="1579870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Unit 3 Note Questions 9/29 &amp; 10/02</a:t>
            </a:r>
            <a:endParaRPr lang="en-US" dirty="0">
              <a:solidFill>
                <a:srgbClr val="FF0000"/>
              </a:solidFill>
            </a:endParaRPr>
          </a:p>
        </p:txBody>
      </p:sp>
      <p:sp>
        <p:nvSpPr>
          <p:cNvPr id="3" name="Content Placeholder 2"/>
          <p:cNvSpPr>
            <a:spLocks noGrp="1"/>
          </p:cNvSpPr>
          <p:nvPr>
            <p:ph idx="1"/>
          </p:nvPr>
        </p:nvSpPr>
        <p:spPr>
          <a:xfrm>
            <a:off x="682579" y="1985922"/>
            <a:ext cx="11011437" cy="4595183"/>
          </a:xfrm>
        </p:spPr>
        <p:txBody>
          <a:bodyPr>
            <a:noAutofit/>
          </a:bodyPr>
          <a:lstStyle/>
          <a:p>
            <a:pPr marL="457200" indent="-457200">
              <a:buAutoNum type="arabicPeriod"/>
            </a:pPr>
            <a:r>
              <a:rPr lang="en-US" sz="2400" dirty="0" smtClean="0"/>
              <a:t>How did the Bessemer process improve manufacturing?</a:t>
            </a:r>
          </a:p>
          <a:p>
            <a:pPr marL="685800" lvl="1" indent="-457200">
              <a:buFont typeface="+mj-lt"/>
              <a:buAutoNum type="alphaUcPeriod"/>
            </a:pPr>
            <a:r>
              <a:rPr lang="en-US" sz="2400" dirty="0" smtClean="0"/>
              <a:t>It produced a dense metal that was soft and tended to rust. </a:t>
            </a:r>
          </a:p>
          <a:p>
            <a:pPr marL="685800" lvl="1" indent="-457200">
              <a:buFont typeface="+mj-lt"/>
              <a:buAutoNum type="alphaUcPeriod"/>
            </a:pPr>
            <a:r>
              <a:rPr lang="en-US" sz="2400" dirty="0" smtClean="0"/>
              <a:t>It enabled manufactures to produce quality steel from scrap metal. </a:t>
            </a:r>
          </a:p>
          <a:p>
            <a:pPr marL="685800" lvl="1" indent="-457200">
              <a:buFont typeface="+mj-lt"/>
              <a:buAutoNum type="alphaUcPeriod"/>
            </a:pPr>
            <a:r>
              <a:rPr lang="en-US" sz="2400" dirty="0" smtClean="0"/>
              <a:t>It provided an efficient process to create a flexible, rust-resistant metal. </a:t>
            </a:r>
          </a:p>
          <a:p>
            <a:pPr marL="685800" lvl="1" indent="-457200">
              <a:buFont typeface="+mj-lt"/>
              <a:buAutoNum type="alphaUcPeriod"/>
            </a:pPr>
            <a:r>
              <a:rPr lang="en-US" sz="2400" dirty="0" smtClean="0"/>
              <a:t>It allowed manufactures to remove oil from beneath the earth’s surface. </a:t>
            </a:r>
          </a:p>
          <a:p>
            <a:pPr marL="457200" indent="-457200">
              <a:buFont typeface="+mj-lt"/>
              <a:buAutoNum type="arabicPeriod"/>
            </a:pPr>
            <a:r>
              <a:rPr lang="en-US" sz="2400" dirty="0" smtClean="0"/>
              <a:t>How did the availability of electricity affect the decision of where to locate factories?</a:t>
            </a:r>
          </a:p>
          <a:p>
            <a:pPr marL="685800" lvl="1" indent="-457200">
              <a:buFont typeface="+mj-lt"/>
              <a:buAutoNum type="alphaUcPeriod"/>
            </a:pPr>
            <a:r>
              <a:rPr lang="en-US" sz="2400" dirty="0" smtClean="0"/>
              <a:t>Business owners could now consider factors such as population in their decision. </a:t>
            </a:r>
          </a:p>
          <a:p>
            <a:pPr marL="685800" lvl="1" indent="-457200">
              <a:buFont typeface="+mj-lt"/>
              <a:buAutoNum type="alphaUcPeriod"/>
            </a:pPr>
            <a:r>
              <a:rPr lang="en-US" sz="2400" dirty="0" smtClean="0"/>
              <a:t>Business owners now had less freedom in deciding where to locate a factory. </a:t>
            </a:r>
          </a:p>
          <a:p>
            <a:pPr marL="685800" lvl="1" indent="-457200">
              <a:buFont typeface="+mj-lt"/>
              <a:buAutoNum type="alphaUcPeriod"/>
            </a:pPr>
            <a:r>
              <a:rPr lang="en-US" sz="2400" dirty="0" smtClean="0"/>
              <a:t>In order to have power, factories now had to be located near rivers or streams. </a:t>
            </a:r>
          </a:p>
          <a:p>
            <a:pPr marL="685800" lvl="1" indent="-457200">
              <a:buFont typeface="+mj-lt"/>
              <a:buAutoNum type="alphaUcPeriod"/>
            </a:pPr>
            <a:r>
              <a:rPr lang="en-US" sz="2400" dirty="0" smtClean="0"/>
              <a:t>Since travel was more expensive, factories now had to be located near where workers live. </a:t>
            </a:r>
            <a:endParaRPr lang="en-US" sz="2400" dirty="0"/>
          </a:p>
        </p:txBody>
      </p:sp>
    </p:spTree>
    <p:extLst>
      <p:ext uri="{BB962C8B-B14F-4D97-AF65-F5344CB8AC3E}">
        <p14:creationId xmlns:p14="http://schemas.microsoft.com/office/powerpoint/2010/main" val="114184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A National Network</a:t>
            </a:r>
            <a:endParaRPr lang="en-US" dirty="0">
              <a:solidFill>
                <a:srgbClr val="FF0000"/>
              </a:solidFill>
            </a:endParaRPr>
          </a:p>
        </p:txBody>
      </p:sp>
      <p:sp>
        <p:nvSpPr>
          <p:cNvPr id="3" name="Content Placeholder 2"/>
          <p:cNvSpPr>
            <a:spLocks noGrp="1"/>
          </p:cNvSpPr>
          <p:nvPr>
            <p:ph idx="1"/>
          </p:nvPr>
        </p:nvSpPr>
        <p:spPr>
          <a:xfrm>
            <a:off x="6516710" y="1918950"/>
            <a:ext cx="5675290" cy="4629955"/>
          </a:xfrm>
        </p:spPr>
        <p:txBody>
          <a:bodyPr/>
          <a:lstStyle/>
          <a:p>
            <a:pPr lvl="0"/>
            <a:r>
              <a:rPr lang="en-US" sz="2400" dirty="0"/>
              <a:t>The growth and consolidation of </a:t>
            </a:r>
            <a:r>
              <a:rPr lang="en-US" sz="2400" u="sng" dirty="0"/>
              <a:t>railroads</a:t>
            </a:r>
            <a:r>
              <a:rPr lang="en-US" sz="2400" dirty="0"/>
              <a:t> benefits the nation, but also leads to </a:t>
            </a:r>
            <a:r>
              <a:rPr lang="en-US" sz="2400" u="sng" dirty="0"/>
              <a:t>corruption</a:t>
            </a:r>
            <a:r>
              <a:rPr lang="en-US" sz="2400" dirty="0"/>
              <a:t> and requires government regulation. </a:t>
            </a:r>
          </a:p>
          <a:p>
            <a:pPr lvl="0"/>
            <a:r>
              <a:rPr lang="en-US" sz="2400" dirty="0"/>
              <a:t>Rails make local transit </a:t>
            </a:r>
            <a:r>
              <a:rPr lang="en-US" sz="2400" u="sng" dirty="0"/>
              <a:t>reliable</a:t>
            </a:r>
            <a:r>
              <a:rPr lang="en-US" sz="2400" dirty="0"/>
              <a:t> and westward expansion </a:t>
            </a:r>
            <a:r>
              <a:rPr lang="en-US" sz="2400" u="sng" dirty="0"/>
              <a:t>possible</a:t>
            </a:r>
            <a:r>
              <a:rPr lang="en-US" sz="2400" dirty="0"/>
              <a:t>; Government makes </a:t>
            </a:r>
            <a:r>
              <a:rPr lang="en-US" sz="2400" u="sng" dirty="0"/>
              <a:t>land grants</a:t>
            </a:r>
            <a:r>
              <a:rPr lang="en-US" sz="2400" dirty="0"/>
              <a:t> (federal loans) to help settle the west and to develop the </a:t>
            </a:r>
            <a:r>
              <a:rPr lang="en-US" sz="2400" u="sng" dirty="0"/>
              <a:t>country</a:t>
            </a:r>
            <a:r>
              <a:rPr lang="en-US" sz="2400" dirty="0"/>
              <a:t>. </a:t>
            </a:r>
          </a:p>
          <a:p>
            <a:pPr lvl="1"/>
            <a:r>
              <a:rPr lang="en-US" sz="2400" dirty="0"/>
              <a:t>In 1869 the first </a:t>
            </a:r>
            <a:r>
              <a:rPr lang="en-US" sz="2400" u="sng" dirty="0"/>
              <a:t>transcontinental railroad</a:t>
            </a:r>
            <a:r>
              <a:rPr lang="en-US" sz="2400" dirty="0"/>
              <a:t> was completed.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84" y="1918951"/>
            <a:ext cx="6162775" cy="4629955"/>
          </a:xfrm>
          <a:prstGeom prst="rect">
            <a:avLst/>
          </a:prstGeom>
        </p:spPr>
      </p:pic>
    </p:spTree>
    <p:extLst>
      <p:ext uri="{BB962C8B-B14F-4D97-AF65-F5344CB8AC3E}">
        <p14:creationId xmlns:p14="http://schemas.microsoft.com/office/powerpoint/2010/main" val="42351211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289</TotalTime>
  <Words>1200</Words>
  <Application>Microsoft Office PowerPoint</Application>
  <PresentationFormat>Widescreen</PresentationFormat>
  <Paragraphs>88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Corbel</vt:lpstr>
      <vt:lpstr>Wingdings</vt:lpstr>
      <vt:lpstr>Banded</vt:lpstr>
      <vt:lpstr>Industrialization</vt:lpstr>
      <vt:lpstr>Natural Resources fuel industrialization</vt:lpstr>
      <vt:lpstr>Black Gold</vt:lpstr>
      <vt:lpstr>Bessemer Steel Process</vt:lpstr>
      <vt:lpstr>PowerPoint Presentation</vt:lpstr>
      <vt:lpstr>The Power of Electricity</vt:lpstr>
      <vt:lpstr>Inventions Change Lifestyles</vt:lpstr>
      <vt:lpstr>Unit 3 Note Questions 9/29 &amp; 10/02</vt:lpstr>
      <vt:lpstr>A National Network</vt:lpstr>
      <vt:lpstr>Romance &amp; Beauty </vt:lpstr>
      <vt:lpstr>Railroad Time</vt:lpstr>
      <vt:lpstr>Pullman</vt:lpstr>
      <vt:lpstr>Unit 3 Notes questions 9/29 &amp; 10/02</vt:lpstr>
      <vt:lpstr>Credit Mobilier</vt:lpstr>
      <vt:lpstr>Credit Mobilier </vt:lpstr>
      <vt:lpstr>Credit Mobilier</vt:lpstr>
      <vt:lpstr>Credit Mobilier</vt:lpstr>
      <vt:lpstr>Panic and Consolidation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Edwards</dc:creator>
  <cp:lastModifiedBy>Shannon Edwards</cp:lastModifiedBy>
  <cp:revision>10</cp:revision>
  <dcterms:created xsi:type="dcterms:W3CDTF">2017-09-27T00:33:53Z</dcterms:created>
  <dcterms:modified xsi:type="dcterms:W3CDTF">2017-09-29T01:07:36Z</dcterms:modified>
</cp:coreProperties>
</file>